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65" r:id="rId2"/>
    <p:sldId id="264" r:id="rId3"/>
    <p:sldId id="261" r:id="rId4"/>
    <p:sldId id="257" r:id="rId5"/>
    <p:sldId id="258" r:id="rId6"/>
    <p:sldId id="259" r:id="rId7"/>
    <p:sldId id="260" r:id="rId8"/>
    <p:sldId id="262" r:id="rId9"/>
    <p:sldId id="263" r:id="rId10"/>
  </p:sldIdLst>
  <p:sldSz cx="18288000" cy="10287000"/>
  <p:notesSz cx="6858000" cy="9144000"/>
  <p:embeddedFontLst>
    <p:embeddedFont>
      <p:font typeface="Canva Sans" panose="020B0606030504020204" pitchFamily="34" charset="0"/>
      <p:regular r:id="rId12"/>
    </p:embeddedFont>
    <p:embeddedFont>
      <p:font typeface="Canva Sans Bold" panose="020B0606030504020204" pitchFamily="34" charset="0"/>
      <p:regular r:id="rId12"/>
      <p:bold r:id="rId13"/>
      <p:italic r:id="rId14"/>
      <p:boldItalic r:id="rId15"/>
    </p:embeddedFont>
    <p:embeddedFont>
      <p:font typeface="Open Sans" panose="020B0606030504020204" pitchFamily="34" charset="0"/>
      <p:regular r:id="rId16"/>
      <p:bold r:id="rId17"/>
      <p:italic r:id="rId18"/>
      <p:boldItalic r:id="rId19"/>
    </p:embeddedFont>
    <p:embeddedFont>
      <p:font typeface="TT Lakes Neue Expanded" panose="020B0806030504020204" pitchFamily="34" charset="0"/>
      <p:regular r:id="rId13"/>
      <p:bold r:id="rId20"/>
      <p:italic r:id="rId21"/>
      <p:boldItalic r:id="rId22"/>
    </p:embeddedFont>
    <p:embeddedFont>
      <p:font typeface="TT Lakes Neue Expanded Bold" panose="020B0806030504020204" pitchFamily="34" charset="0"/>
      <p:regular r:id="rId13"/>
      <p:bold r:id="rId13"/>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04E3"/>
    <a:srgbClr val="8600EF"/>
    <a:srgbClr val="8E7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50" autoAdjust="0"/>
  </p:normalViewPr>
  <p:slideViewPr>
    <p:cSldViewPr>
      <p:cViewPr varScale="1">
        <p:scale>
          <a:sx n="80" d="100"/>
          <a:sy n="80" d="100"/>
        </p:scale>
        <p:origin x="28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EA8FF-6034-9D46-BF71-9C7B081D5993}" type="datetimeFigureOut">
              <a:rPr lang="en-US" smtClean="0"/>
              <a:t>6/18/24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BC4D0-8E27-9646-A79B-DAAE792D0611}" type="slidenum">
              <a:rPr lang="en-US" smtClean="0"/>
              <a:t>‹#›</a:t>
            </a:fld>
            <a:endParaRPr lang="en-US"/>
          </a:p>
        </p:txBody>
      </p:sp>
    </p:spTree>
    <p:extLst>
      <p:ext uri="{BB962C8B-B14F-4D97-AF65-F5344CB8AC3E}">
        <p14:creationId xmlns:p14="http://schemas.microsoft.com/office/powerpoint/2010/main" val="343201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63383984-D40B-9541-B481-9DB8E76F8759}" type="slidenum">
              <a:rPr lang="en-SA" smtClean="0"/>
              <a:t>1</a:t>
            </a:fld>
            <a:endParaRPr lang="en-SA"/>
          </a:p>
        </p:txBody>
      </p:sp>
    </p:spTree>
    <p:extLst>
      <p:ext uri="{BB962C8B-B14F-4D97-AF65-F5344CB8AC3E}">
        <p14:creationId xmlns:p14="http://schemas.microsoft.com/office/powerpoint/2010/main" val="65424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www.webprodevelopers.com/" TargetMode="External"/><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hyperlink" Target="http://www.e-khanate.com/" TargetMode="External"/><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jpeg"/><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 Id="rId14" Type="http://schemas.openxmlformats.org/officeDocument/2006/relationships/hyperlink" Target="http://www.aiflo.ap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svg"/><Relationship Id="rId7" Type="http://schemas.openxmlformats.org/officeDocument/2006/relationships/hyperlink" Target="mailto:i.nnovations@e-khanate.co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europe@aiflo.app"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flipH="1">
            <a:off x="4011" y="0"/>
            <a:ext cx="9144000" cy="10287000"/>
            <a:chOff x="0" y="0"/>
            <a:chExt cx="5370413" cy="6041715"/>
          </a:xfrm>
        </p:grpSpPr>
        <p:sp>
          <p:nvSpPr>
            <p:cNvPr id="3" name="Freeform 3"/>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FFFFFF"/>
            </a:solidFill>
          </p:spPr>
          <p:txBody>
            <a:bodyPr/>
            <a:lstStyle/>
            <a:p>
              <a:endParaRPr lang="en-SA"/>
            </a:p>
          </p:txBody>
        </p:sp>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5"/>
              <a:stretch>
                <a:fillRect l="-38062" r="-38062"/>
              </a:stretch>
            </a:blipFill>
          </p:spPr>
          <p:txBody>
            <a:bodyPr/>
            <a:lstStyle/>
            <a:p>
              <a:endParaRPr lang="en-SA"/>
            </a:p>
          </p:txBody>
        </p:sp>
      </p:grpSp>
      <p:sp>
        <p:nvSpPr>
          <p:cNvPr id="8" name="Freeform 8"/>
          <p:cNvSpPr/>
          <p:nvPr/>
        </p:nvSpPr>
        <p:spPr>
          <a:xfrm>
            <a:off x="12893437" y="5899235"/>
            <a:ext cx="1171762" cy="439572"/>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A"/>
          </a:p>
        </p:txBody>
      </p:sp>
      <p:sp>
        <p:nvSpPr>
          <p:cNvPr id="9" name="Freeform 9"/>
          <p:cNvSpPr/>
          <p:nvPr/>
        </p:nvSpPr>
        <p:spPr>
          <a:xfrm>
            <a:off x="0" y="577645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A"/>
          </a:p>
        </p:txBody>
      </p:sp>
      <p:sp>
        <p:nvSpPr>
          <p:cNvPr id="10" name="Freeform 10"/>
          <p:cNvSpPr/>
          <p:nvPr/>
        </p:nvSpPr>
        <p:spPr>
          <a:xfrm>
            <a:off x="14353075" y="845266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A"/>
          </a:p>
        </p:txBody>
      </p:sp>
      <p:sp>
        <p:nvSpPr>
          <p:cNvPr id="13" name="TextBox 13"/>
          <p:cNvSpPr txBox="1"/>
          <p:nvPr/>
        </p:nvSpPr>
        <p:spPr>
          <a:xfrm>
            <a:off x="8839200" y="5271417"/>
            <a:ext cx="9734135" cy="4929491"/>
          </a:xfrm>
          <a:prstGeom prst="rect">
            <a:avLst/>
          </a:prstGeom>
        </p:spPr>
        <p:txBody>
          <a:bodyPr wrap="square" lIns="0" tIns="0" rIns="0" bIns="0" rtlCol="0" anchor="t">
            <a:spAutoFit/>
          </a:bodyPr>
          <a:lstStyle/>
          <a:p>
            <a:pPr algn="ctr">
              <a:lnSpc>
                <a:spcPts val="4619"/>
              </a:lnSpc>
            </a:pPr>
            <a:endParaRPr lang="en-US" sz="5799" spc="1925" dirty="0">
              <a:solidFill>
                <a:srgbClr val="8C52FF"/>
              </a:solidFill>
              <a:latin typeface="TT Lakes Neue Expanded Bold"/>
            </a:endParaRPr>
          </a:p>
          <a:p>
            <a:pPr algn="ctr">
              <a:lnSpc>
                <a:spcPts val="4619"/>
              </a:lnSpc>
            </a:pPr>
            <a:endParaRPr lang="en-US" sz="5799" spc="1925" dirty="0">
              <a:solidFill>
                <a:srgbClr val="8C52FF"/>
              </a:solidFill>
              <a:latin typeface="TT Lakes Neue Expanded Bold"/>
            </a:endParaRPr>
          </a:p>
          <a:p>
            <a:pPr algn="ctr">
              <a:lnSpc>
                <a:spcPts val="4619"/>
              </a:lnSpc>
            </a:pPr>
            <a:r>
              <a:rPr lang="en-US" sz="3299" i="1" spc="1095" dirty="0">
                <a:solidFill>
                  <a:srgbClr val="000000"/>
                </a:solidFill>
                <a:latin typeface="TT Lakes Neue Expanded"/>
              </a:rPr>
              <a:t>introduces</a:t>
            </a:r>
          </a:p>
          <a:p>
            <a:pPr algn="ctr">
              <a:lnSpc>
                <a:spcPts val="4619"/>
              </a:lnSpc>
            </a:pPr>
            <a:endParaRPr lang="en-US" sz="3299" i="1" spc="1095" dirty="0">
              <a:solidFill>
                <a:srgbClr val="000000"/>
              </a:solidFill>
              <a:latin typeface="TT Lakes Neue Expanded"/>
            </a:endParaRPr>
          </a:p>
          <a:p>
            <a:pPr algn="ctr">
              <a:lnSpc>
                <a:spcPts val="6439"/>
              </a:lnSpc>
            </a:pPr>
            <a:r>
              <a:rPr lang="en-US" sz="7200" i="1" spc="1527" dirty="0">
                <a:solidFill>
                  <a:srgbClr val="726AB5"/>
                </a:solidFill>
                <a:latin typeface="TT Lakes Neue Expanded Bold"/>
              </a:rPr>
              <a:t>   </a:t>
            </a:r>
            <a:r>
              <a:rPr lang="en-US" sz="7200" i="1" spc="1527" dirty="0">
                <a:solidFill>
                  <a:srgbClr val="8600EF"/>
                </a:solidFill>
                <a:latin typeface="TT Lakes Neue Expanded Bold"/>
              </a:rPr>
              <a:t>AiFlo</a:t>
            </a:r>
          </a:p>
          <a:p>
            <a:pPr algn="ctr">
              <a:lnSpc>
                <a:spcPts val="4619"/>
              </a:lnSpc>
              <a:spcBef>
                <a:spcPct val="0"/>
              </a:spcBef>
            </a:pPr>
            <a:r>
              <a:rPr lang="en-US" sz="2800" i="1" dirty="0">
                <a:solidFill>
                  <a:srgbClr val="000000"/>
                </a:solidFill>
                <a:latin typeface="TT Lakes Neue Expanded"/>
              </a:rPr>
              <a:t>The All-In-One Low-Code No-Code</a:t>
            </a:r>
          </a:p>
          <a:p>
            <a:pPr algn="ctr">
              <a:lnSpc>
                <a:spcPts val="4619"/>
              </a:lnSpc>
              <a:spcBef>
                <a:spcPct val="0"/>
              </a:spcBef>
            </a:pPr>
            <a:r>
              <a:rPr lang="en-US" sz="2800" i="1" dirty="0">
                <a:solidFill>
                  <a:srgbClr val="8C52FF"/>
                </a:solidFill>
                <a:latin typeface="TT Lakes Neue Expanded"/>
              </a:rPr>
              <a:t> </a:t>
            </a:r>
            <a:r>
              <a:rPr lang="en-US" sz="2800" i="1" dirty="0">
                <a:solidFill>
                  <a:srgbClr val="4B04E3"/>
                </a:solidFill>
                <a:latin typeface="TT Lakes Neue Expanded"/>
              </a:rPr>
              <a:t>Digital Transformation Platf</a:t>
            </a:r>
            <a:r>
              <a:rPr lang="en-US" sz="3299" i="1" dirty="0">
                <a:solidFill>
                  <a:srgbClr val="4B04E3"/>
                </a:solidFill>
                <a:latin typeface="TT Lakes Neue Expanded"/>
              </a:rPr>
              <a:t>orm</a:t>
            </a:r>
          </a:p>
          <a:p>
            <a:pPr algn="ctr">
              <a:lnSpc>
                <a:spcPts val="4619"/>
              </a:lnSpc>
              <a:spcBef>
                <a:spcPct val="0"/>
              </a:spcBef>
            </a:pPr>
            <a:endParaRPr lang="en-US" sz="3299" dirty="0">
              <a:solidFill>
                <a:srgbClr val="726AB5"/>
              </a:solidFill>
              <a:latin typeface="TT Lakes Neue Expanded"/>
            </a:endParaRPr>
          </a:p>
        </p:txBody>
      </p:sp>
      <p:sp>
        <p:nvSpPr>
          <p:cNvPr id="11" name="Freeform 11">
            <a:extLst>
              <a:ext uri="{FF2B5EF4-FFF2-40B4-BE49-F238E27FC236}">
                <a16:creationId xmlns:a16="http://schemas.microsoft.com/office/drawing/2014/main" id="{E40DC26B-248E-2627-859B-EF534DC245A2}"/>
              </a:ext>
            </a:extLst>
          </p:cNvPr>
          <p:cNvSpPr/>
          <p:nvPr/>
        </p:nvSpPr>
        <p:spPr>
          <a:xfrm>
            <a:off x="5105400" y="4900659"/>
            <a:ext cx="5499811" cy="1206341"/>
          </a:xfrm>
          <a:custGeom>
            <a:avLst/>
            <a:gdLst/>
            <a:ahLst/>
            <a:cxnLst/>
            <a:rect l="l" t="t" r="r" b="b"/>
            <a:pathLst>
              <a:path w="2673661" h="580134">
                <a:moveTo>
                  <a:pt x="0" y="0"/>
                </a:moveTo>
                <a:lnTo>
                  <a:pt x="2673661" y="0"/>
                </a:lnTo>
                <a:lnTo>
                  <a:pt x="2673661" y="580134"/>
                </a:lnTo>
                <a:lnTo>
                  <a:pt x="0" y="580134"/>
                </a:lnTo>
                <a:lnTo>
                  <a:pt x="0" y="0"/>
                </a:lnTo>
                <a:close/>
              </a:path>
            </a:pathLst>
          </a:custGeom>
          <a:blipFill>
            <a:blip r:embed="rId10"/>
            <a:stretch>
              <a:fillRect/>
            </a:stretch>
          </a:blipFill>
        </p:spPr>
        <p:txBody>
          <a:bodyPr/>
          <a:lstStyle/>
          <a:p>
            <a:endParaRPr lang="en-SA"/>
          </a:p>
        </p:txBody>
      </p:sp>
      <p:pic>
        <p:nvPicPr>
          <p:cNvPr id="14" name="Picture 13" descr="A close-up of a logo&#10;&#10;Description automatically generated">
            <a:extLst>
              <a:ext uri="{FF2B5EF4-FFF2-40B4-BE49-F238E27FC236}">
                <a16:creationId xmlns:a16="http://schemas.microsoft.com/office/drawing/2014/main" id="{57942E01-92E7-74B6-C7C5-4E7A5BDA3B04}"/>
              </a:ext>
            </a:extLst>
          </p:cNvPr>
          <p:cNvPicPr>
            <a:picLocks noChangeAspect="1"/>
          </p:cNvPicPr>
          <p:nvPr/>
        </p:nvPicPr>
        <p:blipFill rotWithShape="1">
          <a:blip r:embed="rId11">
            <a:extLst>
              <a:ext uri="{28A0092B-C50C-407E-A947-70E740481C1C}">
                <a14:useLocalDpi xmlns:a14="http://schemas.microsoft.com/office/drawing/2010/main" val="0"/>
              </a:ext>
            </a:extLst>
          </a:blip>
          <a:srcRect t="44027" b="10207"/>
          <a:stretch/>
        </p:blipFill>
        <p:spPr>
          <a:xfrm>
            <a:off x="12313567" y="660034"/>
            <a:ext cx="5445709" cy="1645958"/>
          </a:xfrm>
          <a:prstGeom prst="rect">
            <a:avLst/>
          </a:prstGeom>
        </p:spPr>
      </p:pic>
      <p:sp>
        <p:nvSpPr>
          <p:cNvPr id="15" name="TextBox 14">
            <a:extLst>
              <a:ext uri="{FF2B5EF4-FFF2-40B4-BE49-F238E27FC236}">
                <a16:creationId xmlns:a16="http://schemas.microsoft.com/office/drawing/2014/main" id="{6657EB75-4443-E331-78E0-EB39D2908471}"/>
              </a:ext>
            </a:extLst>
          </p:cNvPr>
          <p:cNvSpPr txBox="1"/>
          <p:nvPr/>
        </p:nvSpPr>
        <p:spPr>
          <a:xfrm>
            <a:off x="8621085" y="3852950"/>
            <a:ext cx="6670609" cy="523220"/>
          </a:xfrm>
          <a:prstGeom prst="rect">
            <a:avLst/>
          </a:prstGeom>
          <a:noFill/>
        </p:spPr>
        <p:txBody>
          <a:bodyPr wrap="none" rtlCol="0">
            <a:spAutoFit/>
          </a:bodyPr>
          <a:lstStyle/>
          <a:p>
            <a:r>
              <a:rPr lang="en-US" sz="2800" b="1" spc="1095" dirty="0">
                <a:solidFill>
                  <a:srgbClr val="000000"/>
                </a:solidFill>
                <a:latin typeface="TT Lakes Neue Expanded"/>
              </a:rPr>
              <a:t>in collaboration with</a:t>
            </a:r>
          </a:p>
        </p:txBody>
      </p:sp>
      <p:pic>
        <p:nvPicPr>
          <p:cNvPr id="16" name="Picture 15" descr="A close-up of a logo&#10;&#10;Description automatically generated">
            <a:extLst>
              <a:ext uri="{FF2B5EF4-FFF2-40B4-BE49-F238E27FC236}">
                <a16:creationId xmlns:a16="http://schemas.microsoft.com/office/drawing/2014/main" id="{02D48D00-CCF8-C960-4FFC-359DE3BF8926}"/>
              </a:ext>
            </a:extLst>
          </p:cNvPr>
          <p:cNvPicPr>
            <a:picLocks noChangeAspect="1"/>
          </p:cNvPicPr>
          <p:nvPr/>
        </p:nvPicPr>
        <p:blipFill rotWithShape="1">
          <a:blip r:embed="rId11">
            <a:extLst>
              <a:ext uri="{28A0092B-C50C-407E-A947-70E740481C1C}">
                <a14:useLocalDpi xmlns:a14="http://schemas.microsoft.com/office/drawing/2010/main" val="0"/>
              </a:ext>
            </a:extLst>
          </a:blip>
          <a:srcRect l="33595" r="33331" b="56646"/>
          <a:stretch/>
        </p:blipFill>
        <p:spPr>
          <a:xfrm>
            <a:off x="10007124" y="1079332"/>
            <a:ext cx="1901350" cy="1645958"/>
          </a:xfrm>
          <a:prstGeom prst="rect">
            <a:avLst/>
          </a:prstGeom>
        </p:spPr>
      </p:pic>
      <p:pic>
        <p:nvPicPr>
          <p:cNvPr id="17" name="Picture 16" descr="A close-up of a logo&#10;&#10;Description automatically generated">
            <a:extLst>
              <a:ext uri="{FF2B5EF4-FFF2-40B4-BE49-F238E27FC236}">
                <a16:creationId xmlns:a16="http://schemas.microsoft.com/office/drawing/2014/main" id="{05CBC50C-425E-F310-0A92-720DBCA6EEF9}"/>
              </a:ext>
            </a:extLst>
          </p:cNvPr>
          <p:cNvPicPr>
            <a:picLocks noChangeAspect="1"/>
          </p:cNvPicPr>
          <p:nvPr/>
        </p:nvPicPr>
        <p:blipFill rotWithShape="1">
          <a:blip r:embed="rId11">
            <a:extLst>
              <a:ext uri="{28A0092B-C50C-407E-A947-70E740481C1C}">
                <a14:useLocalDpi xmlns:a14="http://schemas.microsoft.com/office/drawing/2010/main" val="0"/>
              </a:ext>
            </a:extLst>
          </a:blip>
          <a:srcRect l="3963" t="88799" r="12059"/>
          <a:stretch/>
        </p:blipFill>
        <p:spPr>
          <a:xfrm>
            <a:off x="12747534" y="2247122"/>
            <a:ext cx="4831433" cy="378126"/>
          </a:xfrm>
          <a:prstGeom prst="rect">
            <a:avLst/>
          </a:prstGeom>
        </p:spPr>
      </p:pic>
      <p:sp>
        <p:nvSpPr>
          <p:cNvPr id="5" name="TextBox 4">
            <a:extLst>
              <a:ext uri="{FF2B5EF4-FFF2-40B4-BE49-F238E27FC236}">
                <a16:creationId xmlns:a16="http://schemas.microsoft.com/office/drawing/2014/main" id="{BAA04912-8AC1-94BD-64DF-631BA683C47A}"/>
              </a:ext>
            </a:extLst>
          </p:cNvPr>
          <p:cNvSpPr txBox="1"/>
          <p:nvPr/>
        </p:nvSpPr>
        <p:spPr>
          <a:xfrm>
            <a:off x="13294820" y="2652084"/>
            <a:ext cx="2840458" cy="461665"/>
          </a:xfrm>
          <a:prstGeom prst="rect">
            <a:avLst/>
          </a:prstGeom>
          <a:noFill/>
        </p:spPr>
        <p:txBody>
          <a:bodyPr wrap="none" rtlCol="0">
            <a:spAutoFit/>
          </a:bodyPr>
          <a:lstStyle/>
          <a:p>
            <a:r>
              <a:rPr lang="en-US" sz="2400" dirty="0">
                <a:solidFill>
                  <a:schemeClr val="bg1">
                    <a:lumMod val="65000"/>
                  </a:schemeClr>
                </a:solidFill>
                <a:hlinkClick r:id="rId12">
                  <a:extLst>
                    <a:ext uri="{A12FA001-AC4F-418D-AE19-62706E023703}">
                      <ahyp:hlinkClr xmlns:ahyp="http://schemas.microsoft.com/office/drawing/2018/hyperlinkcolor" val="tx"/>
                    </a:ext>
                  </a:extLst>
                </a:hlinkClick>
              </a:rPr>
              <a:t>www.e-khanate.com</a:t>
            </a:r>
            <a:r>
              <a:rPr lang="en-US" sz="2400" dirty="0">
                <a:solidFill>
                  <a:schemeClr val="bg1">
                    <a:lumMod val="65000"/>
                  </a:schemeClr>
                </a:solidFill>
              </a:rPr>
              <a:t> </a:t>
            </a:r>
          </a:p>
        </p:txBody>
      </p:sp>
      <p:sp>
        <p:nvSpPr>
          <p:cNvPr id="6" name="TextBox 5">
            <a:extLst>
              <a:ext uri="{FF2B5EF4-FFF2-40B4-BE49-F238E27FC236}">
                <a16:creationId xmlns:a16="http://schemas.microsoft.com/office/drawing/2014/main" id="{141CDE25-690E-6061-F41F-349833E68E27}"/>
              </a:ext>
            </a:extLst>
          </p:cNvPr>
          <p:cNvSpPr txBox="1"/>
          <p:nvPr/>
        </p:nvSpPr>
        <p:spPr>
          <a:xfrm>
            <a:off x="6099578" y="6149955"/>
            <a:ext cx="3907545" cy="461665"/>
          </a:xfrm>
          <a:prstGeom prst="rect">
            <a:avLst/>
          </a:prstGeom>
          <a:noFill/>
        </p:spPr>
        <p:txBody>
          <a:bodyPr wrap="none" rtlCol="0">
            <a:spAutoFit/>
          </a:bodyPr>
          <a:lstStyle/>
          <a:p>
            <a:r>
              <a:rPr lang="en-US" sz="2400" dirty="0">
                <a:solidFill>
                  <a:schemeClr val="bg1">
                    <a:lumMod val="65000"/>
                  </a:schemeClr>
                </a:solidFill>
                <a:hlinkClick r:id="rId13">
                  <a:extLst>
                    <a:ext uri="{A12FA001-AC4F-418D-AE19-62706E023703}">
                      <ahyp:hlinkClr xmlns:ahyp="http://schemas.microsoft.com/office/drawing/2018/hyperlinkcolor" val="tx"/>
                    </a:ext>
                  </a:extLst>
                </a:hlinkClick>
              </a:rPr>
              <a:t>www.webprodevelopers.com</a:t>
            </a:r>
            <a:r>
              <a:rPr lang="en-US" sz="2400" dirty="0">
                <a:solidFill>
                  <a:schemeClr val="bg1">
                    <a:lumMod val="65000"/>
                  </a:schemeClr>
                </a:solidFill>
              </a:rPr>
              <a:t> </a:t>
            </a:r>
          </a:p>
        </p:txBody>
      </p:sp>
      <p:sp>
        <p:nvSpPr>
          <p:cNvPr id="7" name="TextBox 6">
            <a:extLst>
              <a:ext uri="{FF2B5EF4-FFF2-40B4-BE49-F238E27FC236}">
                <a16:creationId xmlns:a16="http://schemas.microsoft.com/office/drawing/2014/main" id="{DAEA6C11-7C35-F162-B547-FA8ADB8A534F}"/>
              </a:ext>
            </a:extLst>
          </p:cNvPr>
          <p:cNvSpPr txBox="1"/>
          <p:nvPr/>
        </p:nvSpPr>
        <p:spPr>
          <a:xfrm>
            <a:off x="12470362" y="9739243"/>
            <a:ext cx="2134302" cy="461665"/>
          </a:xfrm>
          <a:prstGeom prst="rect">
            <a:avLst/>
          </a:prstGeom>
          <a:noFill/>
        </p:spPr>
        <p:txBody>
          <a:bodyPr wrap="none" rtlCol="0">
            <a:spAutoFit/>
          </a:bodyPr>
          <a:lstStyle/>
          <a:p>
            <a:r>
              <a:rPr lang="en-US" sz="2400" dirty="0">
                <a:solidFill>
                  <a:schemeClr val="bg1">
                    <a:lumMod val="65000"/>
                  </a:schemeClr>
                </a:solidFill>
                <a:hlinkClick r:id="rId14">
                  <a:extLst>
                    <a:ext uri="{A12FA001-AC4F-418D-AE19-62706E023703}">
                      <ahyp:hlinkClr xmlns:ahyp="http://schemas.microsoft.com/office/drawing/2018/hyperlinkcolor" val="tx"/>
                    </a:ext>
                  </a:extLst>
                </a:hlinkClick>
              </a:rPr>
              <a:t>www.aiflo.app</a:t>
            </a:r>
            <a:r>
              <a:rPr lang="en-US" sz="2400" dirty="0">
                <a:solidFill>
                  <a:schemeClr val="bg1">
                    <a:lumMod val="65000"/>
                  </a:schemeClr>
                </a:solidFill>
              </a:rPr>
              <a:t>  </a:t>
            </a:r>
          </a:p>
        </p:txBody>
      </p:sp>
      <p:pic>
        <p:nvPicPr>
          <p:cNvPr id="18" name="Picture 17">
            <a:extLst>
              <a:ext uri="{FF2B5EF4-FFF2-40B4-BE49-F238E27FC236}">
                <a16:creationId xmlns:a16="http://schemas.microsoft.com/office/drawing/2014/main" id="{E1876B90-C8E4-FCAE-1BE3-B2332CB54845}"/>
              </a:ext>
            </a:extLst>
          </p:cNvPr>
          <p:cNvPicPr>
            <a:picLocks noChangeAspect="1"/>
          </p:cNvPicPr>
          <p:nvPr/>
        </p:nvPicPr>
        <p:blipFill rotWithShape="1">
          <a:blip r:embed="rId15"/>
          <a:srcRect l="9191" t="10407" r="7551" b="10652"/>
          <a:stretch/>
        </p:blipFill>
        <p:spPr>
          <a:xfrm>
            <a:off x="11287703" y="7140299"/>
            <a:ext cx="1447799" cy="1372714"/>
          </a:xfrm>
          <a:prstGeom prst="rect">
            <a:avLst/>
          </a:prstGeom>
        </p:spPr>
      </p:pic>
      <p:pic>
        <p:nvPicPr>
          <p:cNvPr id="12" name="Future-Technology(chosic.com).mp3">
            <a:hlinkClick r:id="" action="ppaction://media"/>
            <a:extLst>
              <a:ext uri="{FF2B5EF4-FFF2-40B4-BE49-F238E27FC236}">
                <a16:creationId xmlns:a16="http://schemas.microsoft.com/office/drawing/2014/main" id="{680224A2-F27F-58EC-9F1F-730A735AAA4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flipH="1">
            <a:off x="5673643" y="6977800"/>
            <a:ext cx="727156"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53525" y="0"/>
            <a:ext cx="9144000" cy="10287000"/>
            <a:chOff x="0" y="0"/>
            <a:chExt cx="5370413" cy="6041715"/>
          </a:xfrm>
        </p:grpSpPr>
        <p:sp>
          <p:nvSpPr>
            <p:cNvPr id="3" name="Freeform 3"/>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FFFFFF"/>
            </a:solidFill>
          </p:spPr>
          <p:txBody>
            <a:bodyPr/>
            <a:lstStyle/>
            <a:p>
              <a:endParaRPr lang="en-US"/>
            </a:p>
          </p:txBody>
        </p:sp>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2"/>
              <a:stretch>
                <a:fillRect t="-32627" b="-539"/>
              </a:stretch>
            </a:blipFill>
          </p:spPr>
          <p:txBody>
            <a:bodyPr/>
            <a:lstStyle/>
            <a:p>
              <a:endParaRPr lang="en-US"/>
            </a:p>
          </p:txBody>
        </p:sp>
      </p:grpSp>
      <p:grpSp>
        <p:nvGrpSpPr>
          <p:cNvPr id="5" name="Group 5"/>
          <p:cNvGrpSpPr>
            <a:grpSpLocks noChangeAspect="1"/>
          </p:cNvGrpSpPr>
          <p:nvPr/>
        </p:nvGrpSpPr>
        <p:grpSpPr>
          <a:xfrm>
            <a:off x="11017865" y="2935875"/>
            <a:ext cx="5619933" cy="6322425"/>
            <a:chOff x="0" y="0"/>
            <a:chExt cx="5370413" cy="6041715"/>
          </a:xfrm>
        </p:grpSpPr>
        <p:sp>
          <p:nvSpPr>
            <p:cNvPr id="6" name="Freeform 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FFFFF"/>
            </a:solidFill>
          </p:spPr>
          <p:txBody>
            <a:bodyPr/>
            <a:lstStyle/>
            <a:p>
              <a:endParaRPr lang="en-US"/>
            </a:p>
          </p:txBody>
        </p:sp>
        <p:sp>
          <p:nvSpPr>
            <p:cNvPr id="7" name="Freeform 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blipFill>
              <a:blip r:embed="rId3"/>
              <a:stretch>
                <a:fillRect l="-41341" r="-27514"/>
              </a:stretch>
            </a:blipFill>
          </p:spPr>
          <p:txBody>
            <a:bodyPr/>
            <a:lstStyle/>
            <a:p>
              <a:endParaRPr lang="en-US"/>
            </a:p>
          </p:txBody>
        </p:sp>
      </p:grpSp>
      <p:grpSp>
        <p:nvGrpSpPr>
          <p:cNvPr id="8" name="Group 8"/>
          <p:cNvGrpSpPr/>
          <p:nvPr/>
        </p:nvGrpSpPr>
        <p:grpSpPr>
          <a:xfrm>
            <a:off x="4986697" y="4665454"/>
            <a:ext cx="1245141" cy="47625"/>
            <a:chOff x="0" y="0"/>
            <a:chExt cx="327938" cy="12543"/>
          </a:xfrm>
        </p:grpSpPr>
        <p:sp>
          <p:nvSpPr>
            <p:cNvPr id="9" name="Freeform 9"/>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0" name="TextBox 10"/>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8567644" y="3990977"/>
            <a:ext cx="1767297" cy="815562"/>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0" y="577645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4353075" y="845266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751551" y="2532867"/>
            <a:ext cx="3298871" cy="197971"/>
          </a:xfrm>
          <a:prstGeom prst="rect">
            <a:avLst/>
          </a:prstGeom>
        </p:spPr>
        <p:txBody>
          <a:bodyPr lIns="0" tIns="0" rIns="0" bIns="0" rtlCol="0" anchor="t">
            <a:spAutoFit/>
          </a:bodyPr>
          <a:lstStyle/>
          <a:p>
            <a:pPr algn="ctr">
              <a:lnSpc>
                <a:spcPts val="1680"/>
              </a:lnSpc>
              <a:spcBef>
                <a:spcPct val="0"/>
              </a:spcBef>
            </a:pPr>
            <a:r>
              <a:rPr lang="en-US" sz="1200" spc="328">
                <a:solidFill>
                  <a:srgbClr val="FFFFFF"/>
                </a:solidFill>
                <a:latin typeface="Open Sans"/>
              </a:rPr>
              <a:t>CREATIVE PRESENTATION</a:t>
            </a:r>
          </a:p>
        </p:txBody>
      </p:sp>
      <p:sp>
        <p:nvSpPr>
          <p:cNvPr id="16" name="TextBox 16"/>
          <p:cNvSpPr txBox="1"/>
          <p:nvPr/>
        </p:nvSpPr>
        <p:spPr>
          <a:xfrm>
            <a:off x="582828" y="582090"/>
            <a:ext cx="9961947" cy="3475503"/>
          </a:xfrm>
          <a:prstGeom prst="rect">
            <a:avLst/>
          </a:prstGeom>
        </p:spPr>
        <p:txBody>
          <a:bodyPr lIns="0" tIns="0" rIns="0" bIns="0" rtlCol="0" anchor="t">
            <a:spAutoFit/>
          </a:bodyPr>
          <a:lstStyle/>
          <a:p>
            <a:pPr algn="ctr">
              <a:lnSpc>
                <a:spcPts val="4619"/>
              </a:lnSpc>
              <a:spcBef>
                <a:spcPct val="0"/>
              </a:spcBef>
            </a:pPr>
            <a:r>
              <a:rPr lang="en-US" sz="3299" dirty="0">
                <a:solidFill>
                  <a:srgbClr val="000000"/>
                </a:solidFill>
                <a:latin typeface="TT Lakes Neue Expanded"/>
              </a:rPr>
              <a:t>Unleash your business potential with </a:t>
            </a:r>
          </a:p>
          <a:p>
            <a:pPr algn="ctr">
              <a:lnSpc>
                <a:spcPts val="4619"/>
              </a:lnSpc>
              <a:spcBef>
                <a:spcPct val="0"/>
              </a:spcBef>
            </a:pPr>
            <a:endParaRPr lang="en-US" sz="3299" dirty="0">
              <a:solidFill>
                <a:srgbClr val="000000"/>
              </a:solidFill>
              <a:latin typeface="TT Lakes Neue Expanded"/>
            </a:endParaRPr>
          </a:p>
          <a:p>
            <a:pPr algn="ctr">
              <a:lnSpc>
                <a:spcPts val="8967"/>
              </a:lnSpc>
            </a:pPr>
            <a:r>
              <a:rPr lang="en-US" sz="6600" spc="1958" dirty="0">
                <a:solidFill>
                  <a:srgbClr val="8600EF"/>
                </a:solidFill>
                <a:latin typeface="TT Lakes Neue Expanded Bold"/>
              </a:rPr>
              <a:t>  </a:t>
            </a:r>
            <a:r>
              <a:rPr lang="en-US" sz="7200" spc="1958" dirty="0">
                <a:solidFill>
                  <a:srgbClr val="8600EF"/>
                </a:solidFill>
                <a:latin typeface="TT Lakes Neue Expanded Bold"/>
              </a:rPr>
              <a:t>AiFlo</a:t>
            </a:r>
          </a:p>
          <a:p>
            <a:pPr algn="ctr">
              <a:lnSpc>
                <a:spcPts val="4619"/>
              </a:lnSpc>
              <a:spcBef>
                <a:spcPct val="0"/>
              </a:spcBef>
            </a:pPr>
            <a:r>
              <a:rPr lang="en-US" sz="3299" dirty="0">
                <a:solidFill>
                  <a:srgbClr val="000000"/>
                </a:solidFill>
                <a:latin typeface="TT Lakes Neue Expanded"/>
              </a:rPr>
              <a:t>The All-in-One Low Code-No Code</a:t>
            </a:r>
          </a:p>
          <a:p>
            <a:pPr algn="ctr">
              <a:lnSpc>
                <a:spcPts val="4619"/>
              </a:lnSpc>
              <a:spcBef>
                <a:spcPct val="0"/>
              </a:spcBef>
            </a:pPr>
            <a:r>
              <a:rPr lang="en-US" sz="3299" dirty="0">
                <a:solidFill>
                  <a:srgbClr val="4B04E3"/>
                </a:solidFill>
                <a:latin typeface="TT Lakes Neue Expanded"/>
              </a:rPr>
              <a:t> Digital Transformation Platform</a:t>
            </a:r>
          </a:p>
        </p:txBody>
      </p:sp>
      <p:sp>
        <p:nvSpPr>
          <p:cNvPr id="17" name="TextBox 17"/>
          <p:cNvSpPr txBox="1"/>
          <p:nvPr/>
        </p:nvSpPr>
        <p:spPr>
          <a:xfrm>
            <a:off x="698376" y="4994719"/>
            <a:ext cx="9961947" cy="5101781"/>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000000"/>
                </a:solidFill>
                <a:latin typeface="Canva Sans"/>
              </a:rPr>
              <a:t>In today's digital age, building a successful business requires a strong foundation of IT. But navigating the complexities of website development, marketing, financial management, and e-commerce can be daunting. That's where AiFlo comes in. </a:t>
            </a:r>
          </a:p>
          <a:p>
            <a:pPr algn="ctr">
              <a:lnSpc>
                <a:spcPct val="150000"/>
              </a:lnSpc>
              <a:spcBef>
                <a:spcPct val="0"/>
              </a:spcBef>
            </a:pPr>
            <a:r>
              <a:rPr lang="en-US" sz="2800" b="1" dirty="0">
                <a:solidFill>
                  <a:srgbClr val="000000"/>
                </a:solidFill>
                <a:latin typeface="Canva Sans"/>
              </a:rPr>
              <a:t>We offer a comprehensive suite of services designed to empower your dreams and accelerate your digital transformation journey.</a:t>
            </a:r>
          </a:p>
        </p:txBody>
      </p:sp>
      <p:grpSp>
        <p:nvGrpSpPr>
          <p:cNvPr id="19" name="Group 19"/>
          <p:cNvGrpSpPr/>
          <p:nvPr/>
        </p:nvGrpSpPr>
        <p:grpSpPr>
          <a:xfrm rot="-8434158">
            <a:off x="-537282" y="9451313"/>
            <a:ext cx="930895" cy="929405"/>
            <a:chOff x="0" y="0"/>
            <a:chExt cx="6350000" cy="6339840"/>
          </a:xfrm>
          <a:solidFill>
            <a:srgbClr val="8600EF"/>
          </a:solidFill>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pic>
        <p:nvPicPr>
          <p:cNvPr id="21" name="Picture 20">
            <a:extLst>
              <a:ext uri="{FF2B5EF4-FFF2-40B4-BE49-F238E27FC236}">
                <a16:creationId xmlns:a16="http://schemas.microsoft.com/office/drawing/2014/main" id="{6D74ACF1-D53F-CC3E-A480-2D331169C55C}"/>
              </a:ext>
            </a:extLst>
          </p:cNvPr>
          <p:cNvPicPr>
            <a:picLocks noChangeAspect="1"/>
          </p:cNvPicPr>
          <p:nvPr/>
        </p:nvPicPr>
        <p:blipFill rotWithShape="1">
          <a:blip r:embed="rId8"/>
          <a:srcRect l="9191" t="10407" r="7551" b="10652"/>
          <a:stretch/>
        </p:blipFill>
        <p:spPr>
          <a:xfrm>
            <a:off x="2667000" y="1398781"/>
            <a:ext cx="1600199" cy="1517211"/>
          </a:xfrm>
          <a:prstGeom prst="rect">
            <a:avLst/>
          </a:prstGeom>
        </p:spPr>
      </p:pic>
    </p:spTree>
    <p:extLst>
      <p:ext uri="{BB962C8B-B14F-4D97-AF65-F5344CB8AC3E}">
        <p14:creationId xmlns:p14="http://schemas.microsoft.com/office/powerpoint/2010/main" val="332768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6967308" y="518903"/>
            <a:ext cx="1394098" cy="1368025"/>
            <a:chOff x="0" y="0"/>
            <a:chExt cx="6350000" cy="6339840"/>
          </a:xfrm>
          <a:solidFill>
            <a:srgbClr val="8600EF"/>
          </a:solidFill>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sp>
        <p:nvSpPr>
          <p:cNvPr id="4" name="Freeform 4"/>
          <p:cNvSpPr/>
          <p:nvPr/>
        </p:nvSpPr>
        <p:spPr>
          <a:xfrm>
            <a:off x="557118" y="8937663"/>
            <a:ext cx="1500281" cy="958064"/>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0210800" y="574820"/>
            <a:ext cx="1245141" cy="47625"/>
            <a:chOff x="0" y="0"/>
            <a:chExt cx="327938" cy="12543"/>
          </a:xfrm>
        </p:grpSpPr>
        <p:sp>
          <p:nvSpPr>
            <p:cNvPr id="7" name="Freeform 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8" name="TextBox 8"/>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81001" y="1202916"/>
            <a:ext cx="13568203" cy="7412283"/>
          </a:xfrm>
          <a:custGeom>
            <a:avLst/>
            <a:gdLst/>
            <a:ahLst/>
            <a:cxnLst/>
            <a:rect l="l" t="t" r="r" b="b"/>
            <a:pathLst>
              <a:path w="12059743" h="6029871">
                <a:moveTo>
                  <a:pt x="0" y="0"/>
                </a:moveTo>
                <a:lnTo>
                  <a:pt x="12059742" y="0"/>
                </a:lnTo>
                <a:lnTo>
                  <a:pt x="12059742" y="6029871"/>
                </a:lnTo>
                <a:lnTo>
                  <a:pt x="0" y="6029871"/>
                </a:lnTo>
                <a:lnTo>
                  <a:pt x="0" y="0"/>
                </a:lnTo>
                <a:close/>
              </a:path>
            </a:pathLst>
          </a:custGeom>
          <a:blipFill>
            <a:blip r:embed="rId6">
              <a:extLst>
                <a:ext uri="{BEBA8EAE-BF5A-486C-A8C5-ECC9F3942E4B}">
                  <a14:imgProps xmlns:a14="http://schemas.microsoft.com/office/drawing/2010/main">
                    <a14:imgLayer r:embed="rId7">
                      <a14:imgEffect>
                        <a14:sharpenSoften amount="57000"/>
                      </a14:imgEffect>
                    </a14:imgLayer>
                  </a14:imgProps>
                </a:ext>
              </a:extLst>
            </a:blip>
            <a:stretch>
              <a:fillRect l="-5220" t="-14128" r="-5427" b="-2743"/>
            </a:stretch>
          </a:blipFill>
          <a:ln w="38100" cap="sq">
            <a:solidFill>
              <a:srgbClr val="B7BBC0"/>
            </a:solidFill>
            <a:prstDash val="solid"/>
            <a:miter/>
          </a:ln>
        </p:spPr>
        <p:txBody>
          <a:bodyPr/>
          <a:lstStyle/>
          <a:p>
            <a:endParaRPr lang="en-US"/>
          </a:p>
        </p:txBody>
      </p:sp>
      <p:sp>
        <p:nvSpPr>
          <p:cNvPr id="12" name="TextBox 12"/>
          <p:cNvSpPr txBox="1"/>
          <p:nvPr/>
        </p:nvSpPr>
        <p:spPr>
          <a:xfrm>
            <a:off x="14626982" y="2775299"/>
            <a:ext cx="3280017" cy="4431983"/>
          </a:xfrm>
          <a:prstGeom prst="rect">
            <a:avLst/>
          </a:prstGeom>
        </p:spPr>
        <p:txBody>
          <a:bodyPr wrap="square" lIns="0" tIns="0" rIns="0" bIns="0" rtlCol="0" anchor="t">
            <a:spAutoFit/>
          </a:bodyPr>
          <a:lstStyle/>
          <a:p>
            <a:pPr algn="ctr"/>
            <a:r>
              <a:rPr lang="en-US" sz="3600" b="1" dirty="0">
                <a:solidFill>
                  <a:srgbClr val="000000"/>
                </a:solidFill>
                <a:latin typeface="Canva Sans Bold"/>
              </a:rPr>
              <a:t>Automate your entire business in a ‘day’</a:t>
            </a:r>
          </a:p>
          <a:p>
            <a:pPr algn="ctr">
              <a:spcBef>
                <a:spcPct val="0"/>
              </a:spcBef>
            </a:pPr>
            <a:r>
              <a:rPr lang="en-US" sz="3600" b="1" dirty="0">
                <a:solidFill>
                  <a:srgbClr val="8600EF"/>
                </a:solidFill>
                <a:latin typeface="Canva Sans Bold"/>
              </a:rPr>
              <a:t>using our Suite of ‘ready to use’ Application Templates</a:t>
            </a:r>
          </a:p>
        </p:txBody>
      </p:sp>
      <p:sp>
        <p:nvSpPr>
          <p:cNvPr id="15" name="TextBox 13">
            <a:extLst>
              <a:ext uri="{FF2B5EF4-FFF2-40B4-BE49-F238E27FC236}">
                <a16:creationId xmlns:a16="http://schemas.microsoft.com/office/drawing/2014/main" id="{36CD8D50-499E-785E-98A4-1B7077D04B98}"/>
              </a:ext>
            </a:extLst>
          </p:cNvPr>
          <p:cNvSpPr txBox="1"/>
          <p:nvPr/>
        </p:nvSpPr>
        <p:spPr>
          <a:xfrm>
            <a:off x="-193353" y="391273"/>
            <a:ext cx="3844468" cy="709490"/>
          </a:xfrm>
          <a:prstGeom prst="rect">
            <a:avLst/>
          </a:prstGeom>
        </p:spPr>
        <p:txBody>
          <a:bodyPr lIns="0" tIns="0" rIns="0" bIns="0" rtlCol="0" anchor="t">
            <a:spAutoFit/>
          </a:bodyPr>
          <a:lstStyle/>
          <a:p>
            <a:pPr algn="ctr">
              <a:lnSpc>
                <a:spcPts val="3460"/>
              </a:lnSpc>
            </a:pPr>
            <a:r>
              <a:rPr lang="en-US" sz="2800" spc="211" dirty="0">
                <a:solidFill>
                  <a:srgbClr val="8600EF"/>
                </a:solidFill>
                <a:latin typeface="TT Lakes Neue Expanded Bold"/>
              </a:rPr>
              <a:t>AiFlo</a:t>
            </a:r>
          </a:p>
          <a:p>
            <a:pPr algn="ctr">
              <a:lnSpc>
                <a:spcPts val="1782"/>
              </a:lnSpc>
              <a:spcBef>
                <a:spcPct val="0"/>
              </a:spcBef>
            </a:pPr>
            <a:endParaRPr lang="en-US" sz="2276" spc="211" dirty="0">
              <a:solidFill>
                <a:srgbClr val="8C52FF"/>
              </a:solidFill>
              <a:latin typeface="TT Lakes Neue Expanded Bold"/>
            </a:endParaRPr>
          </a:p>
        </p:txBody>
      </p:sp>
      <p:sp>
        <p:nvSpPr>
          <p:cNvPr id="9" name="TextBox 8">
            <a:extLst>
              <a:ext uri="{FF2B5EF4-FFF2-40B4-BE49-F238E27FC236}">
                <a16:creationId xmlns:a16="http://schemas.microsoft.com/office/drawing/2014/main" id="{D5D5FE9E-98F4-185E-6B11-27B5FAF3137D}"/>
              </a:ext>
            </a:extLst>
          </p:cNvPr>
          <p:cNvSpPr txBox="1"/>
          <p:nvPr/>
        </p:nvSpPr>
        <p:spPr>
          <a:xfrm>
            <a:off x="5334000" y="8988905"/>
            <a:ext cx="8860246" cy="1446550"/>
          </a:xfrm>
          <a:prstGeom prst="rect">
            <a:avLst/>
          </a:prstGeom>
          <a:noFill/>
        </p:spPr>
        <p:txBody>
          <a:bodyPr wrap="none" rtlCol="0">
            <a:spAutoFit/>
          </a:bodyPr>
          <a:lstStyle/>
          <a:p>
            <a:r>
              <a:rPr lang="en-IN" sz="4400" b="1" dirty="0"/>
              <a:t>16 Enterprise Applications in ‘1 Price’</a:t>
            </a:r>
          </a:p>
          <a:p>
            <a:endParaRPr lang="en-US" sz="4400" dirty="0"/>
          </a:p>
        </p:txBody>
      </p:sp>
      <p:pic>
        <p:nvPicPr>
          <p:cNvPr id="11" name="Picture 10">
            <a:extLst>
              <a:ext uri="{FF2B5EF4-FFF2-40B4-BE49-F238E27FC236}">
                <a16:creationId xmlns:a16="http://schemas.microsoft.com/office/drawing/2014/main" id="{8DCA1BC5-BE89-6D71-794F-914612C0BCAD}"/>
              </a:ext>
            </a:extLst>
          </p:cNvPr>
          <p:cNvPicPr>
            <a:picLocks noChangeAspect="1"/>
          </p:cNvPicPr>
          <p:nvPr/>
        </p:nvPicPr>
        <p:blipFill rotWithShape="1">
          <a:blip r:embed="rId8"/>
          <a:srcRect l="9191" t="10407" r="7551" b="10652"/>
          <a:stretch/>
        </p:blipFill>
        <p:spPr>
          <a:xfrm>
            <a:off x="381001" y="190500"/>
            <a:ext cx="762000" cy="7224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367094">
            <a:off x="17209678" y="8389313"/>
            <a:ext cx="1509057" cy="1576356"/>
            <a:chOff x="0" y="0"/>
            <a:chExt cx="6350000" cy="6339840"/>
          </a:xfrm>
          <a:solidFill>
            <a:srgbClr val="8600EF"/>
          </a:solidFill>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B7BBC0"/>
            </a:solidFill>
          </p:spPr>
          <p:txBody>
            <a:bodyPr/>
            <a:lstStyle/>
            <a:p>
              <a:endParaRPr lang="en-US"/>
            </a:p>
          </p:txBody>
        </p:sp>
        <p:sp>
          <p:nvSpPr>
            <p:cNvPr id="6" name="TextBox 6"/>
            <p:cNvSpPr txBox="1"/>
            <p:nvPr/>
          </p:nvSpPr>
          <p:spPr>
            <a:xfrm>
              <a:off x="0" y="-57150"/>
              <a:ext cx="1177952" cy="276648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20966" y="2708108"/>
            <a:ext cx="6110588" cy="6055295"/>
            <a:chOff x="0" y="0"/>
            <a:chExt cx="8147451" cy="8073727"/>
          </a:xfrm>
        </p:grpSpPr>
        <p:pic>
          <p:nvPicPr>
            <p:cNvPr id="8" name="Picture 8"/>
            <p:cNvPicPr>
              <a:picLocks noChangeAspect="1"/>
            </p:cNvPicPr>
            <p:nvPr/>
          </p:nvPicPr>
          <p:blipFill>
            <a:blip r:embed="rId2"/>
            <a:srcRect l="21618" r="21618"/>
            <a:stretch>
              <a:fillRect/>
            </a:stretch>
          </p:blipFill>
          <p:spPr>
            <a:xfrm>
              <a:off x="0" y="0"/>
              <a:ext cx="8147451" cy="8073727"/>
            </a:xfrm>
            <a:prstGeom prst="rect">
              <a:avLst/>
            </a:prstGeom>
          </p:spPr>
        </p:pic>
      </p:grpSp>
      <p:sp>
        <p:nvSpPr>
          <p:cNvPr id="9" name="Freeform 9"/>
          <p:cNvSpPr/>
          <p:nvPr/>
        </p:nvSpPr>
        <p:spPr>
          <a:xfrm>
            <a:off x="6940317" y="664579"/>
            <a:ext cx="1536794" cy="838200"/>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3805858" y="523731"/>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3" name="TextBox 13"/>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8982944" y="918664"/>
            <a:ext cx="6963674" cy="1231106"/>
          </a:xfrm>
          <a:prstGeom prst="rect">
            <a:avLst/>
          </a:prstGeom>
        </p:spPr>
        <p:txBody>
          <a:bodyPr lIns="0" tIns="0" rIns="0" bIns="0" rtlCol="0" anchor="t">
            <a:spAutoFit/>
          </a:bodyPr>
          <a:lstStyle/>
          <a:p>
            <a:pPr algn="ctr">
              <a:lnSpc>
                <a:spcPts val="4759"/>
              </a:lnSpc>
              <a:spcBef>
                <a:spcPct val="0"/>
              </a:spcBef>
            </a:pPr>
            <a:r>
              <a:rPr lang="en-US" sz="4000" b="1" i="1" dirty="0">
                <a:solidFill>
                  <a:srgbClr val="000000"/>
                </a:solidFill>
                <a:latin typeface="Canva Sans Bold"/>
              </a:rPr>
              <a:t>Building Your ‘Store Front’</a:t>
            </a:r>
          </a:p>
          <a:p>
            <a:pPr algn="ctr">
              <a:lnSpc>
                <a:spcPts val="4759"/>
              </a:lnSpc>
              <a:spcBef>
                <a:spcPct val="0"/>
              </a:spcBef>
            </a:pPr>
            <a:r>
              <a:rPr lang="en-US" sz="4000" b="1" i="1" dirty="0">
                <a:solidFill>
                  <a:srgbClr val="8600EF"/>
                </a:solidFill>
                <a:latin typeface="Canva Sans Bold"/>
              </a:rPr>
              <a:t>Website  &amp;  Branding</a:t>
            </a:r>
          </a:p>
        </p:txBody>
      </p:sp>
      <p:sp>
        <p:nvSpPr>
          <p:cNvPr id="17" name="TextBox 17"/>
          <p:cNvSpPr txBox="1"/>
          <p:nvPr/>
        </p:nvSpPr>
        <p:spPr>
          <a:xfrm>
            <a:off x="7875087" y="2252325"/>
            <a:ext cx="9145587" cy="7738144"/>
          </a:xfrm>
          <a:prstGeom prst="rect">
            <a:avLst/>
          </a:prstGeom>
        </p:spPr>
        <p:txBody>
          <a:bodyPr lIns="0" tIns="0" rIns="0" bIns="0" rtlCol="0" anchor="t">
            <a:spAutoFit/>
          </a:bodyPr>
          <a:lstStyle/>
          <a:p>
            <a:pPr algn="ctr">
              <a:lnSpc>
                <a:spcPct val="150000"/>
              </a:lnSpc>
              <a:spcBef>
                <a:spcPct val="0"/>
              </a:spcBef>
            </a:pPr>
            <a:r>
              <a:rPr lang="en-US" sz="2600" b="1" dirty="0">
                <a:solidFill>
                  <a:srgbClr val="000000"/>
                </a:solidFill>
                <a:latin typeface="Canva Sans"/>
              </a:rPr>
              <a:t>Your website is your digital storefront, the first impression for potential customers. </a:t>
            </a:r>
          </a:p>
          <a:p>
            <a:pPr algn="ctr">
              <a:lnSpc>
                <a:spcPct val="150000"/>
              </a:lnSpc>
              <a:spcBef>
                <a:spcPct val="0"/>
              </a:spcBef>
            </a:pPr>
            <a:r>
              <a:rPr lang="en-US" sz="2600" b="1" dirty="0">
                <a:solidFill>
                  <a:srgbClr val="000000"/>
                </a:solidFill>
                <a:latin typeface="Canva Sans"/>
              </a:rPr>
              <a:t>Our team of skilled designers and branding experts will create a website that showcases your brand story and drives conversions.</a:t>
            </a:r>
          </a:p>
          <a:p>
            <a:pPr algn="ctr">
              <a:lnSpc>
                <a:spcPct val="150000"/>
              </a:lnSpc>
              <a:spcBef>
                <a:spcPct val="0"/>
              </a:spcBef>
            </a:pPr>
            <a:r>
              <a:rPr lang="en-US" sz="2600" b="1" dirty="0">
                <a:solidFill>
                  <a:srgbClr val="000000"/>
                </a:solidFill>
                <a:latin typeface="Canva Sans"/>
              </a:rPr>
              <a:t>Crafting Your Online Presence</a:t>
            </a:r>
            <a:r>
              <a:rPr lang="en-US" sz="2600" b="1" dirty="0">
                <a:solidFill>
                  <a:srgbClr val="8C52FF"/>
                </a:solidFill>
                <a:latin typeface="Canva Sans"/>
              </a:rPr>
              <a:t>:</a:t>
            </a:r>
            <a:r>
              <a:rPr lang="en-US" sz="2600" b="1" dirty="0">
                <a:solidFill>
                  <a:srgbClr val="000000"/>
                </a:solidFill>
                <a:latin typeface="Canva Sans"/>
              </a:rPr>
              <a:t> We design a user-friendly website that reflects your brand personality and resonates with your target audience.</a:t>
            </a:r>
          </a:p>
          <a:p>
            <a:pPr algn="ctr">
              <a:lnSpc>
                <a:spcPct val="150000"/>
              </a:lnSpc>
              <a:spcBef>
                <a:spcPct val="0"/>
              </a:spcBef>
            </a:pPr>
            <a:r>
              <a:rPr lang="en-US" sz="2600" b="1" dirty="0">
                <a:solidFill>
                  <a:srgbClr val="000000"/>
                </a:solidFill>
                <a:latin typeface="Canva Sans"/>
              </a:rPr>
              <a:t>Building Brand Recognition</a:t>
            </a:r>
            <a:r>
              <a:rPr lang="en-US" sz="2600" b="1" dirty="0">
                <a:solidFill>
                  <a:srgbClr val="8C52FF"/>
                </a:solidFill>
                <a:latin typeface="Canva Sans Bold"/>
              </a:rPr>
              <a:t>:</a:t>
            </a:r>
            <a:r>
              <a:rPr lang="en-US" sz="2600" b="1" dirty="0">
                <a:solidFill>
                  <a:srgbClr val="000000"/>
                </a:solidFill>
                <a:latin typeface="Canva Sans"/>
              </a:rPr>
              <a:t> Developing a strong brand identity that sets you apart in the competitive landscape.</a:t>
            </a:r>
          </a:p>
          <a:p>
            <a:pPr algn="ctr">
              <a:lnSpc>
                <a:spcPct val="150000"/>
              </a:lnSpc>
              <a:spcBef>
                <a:spcPct val="0"/>
              </a:spcBef>
            </a:pPr>
            <a:r>
              <a:rPr lang="en-US" sz="2600" b="1" dirty="0">
                <a:solidFill>
                  <a:srgbClr val="000000"/>
                </a:solidFill>
                <a:latin typeface="Canva Sans"/>
              </a:rPr>
              <a:t>User Experience Focus</a:t>
            </a:r>
            <a:r>
              <a:rPr lang="en-US" sz="2600" b="1" dirty="0">
                <a:solidFill>
                  <a:srgbClr val="8C52FF"/>
                </a:solidFill>
                <a:latin typeface="Canva Sans Bold"/>
              </a:rPr>
              <a:t>:</a:t>
            </a:r>
            <a:r>
              <a:rPr lang="en-US" sz="2600" b="1" dirty="0">
                <a:solidFill>
                  <a:srgbClr val="000000"/>
                </a:solidFill>
                <a:latin typeface="Canva Sans"/>
              </a:rPr>
              <a:t> We prioritize intuitive navigation and engaging content to ensure a positive user experience.</a:t>
            </a:r>
          </a:p>
        </p:txBody>
      </p:sp>
      <p:sp>
        <p:nvSpPr>
          <p:cNvPr id="18" name="TextBox 13">
            <a:extLst>
              <a:ext uri="{FF2B5EF4-FFF2-40B4-BE49-F238E27FC236}">
                <a16:creationId xmlns:a16="http://schemas.microsoft.com/office/drawing/2014/main" id="{2ABE2354-330F-4F2F-C8DE-A4139FA347FA}"/>
              </a:ext>
            </a:extLst>
          </p:cNvPr>
          <p:cNvSpPr txBox="1"/>
          <p:nvPr/>
        </p:nvSpPr>
        <p:spPr>
          <a:xfrm>
            <a:off x="15621000" y="306223"/>
            <a:ext cx="3844468" cy="709490"/>
          </a:xfrm>
          <a:prstGeom prst="rect">
            <a:avLst/>
          </a:prstGeom>
        </p:spPr>
        <p:txBody>
          <a:bodyPr lIns="0" tIns="0" rIns="0" bIns="0" rtlCol="0" anchor="t">
            <a:spAutoFit/>
          </a:bodyPr>
          <a:lstStyle/>
          <a:p>
            <a:pPr algn="ctr">
              <a:lnSpc>
                <a:spcPts val="3460"/>
              </a:lnSpc>
            </a:pPr>
            <a:r>
              <a:rPr lang="en-US" sz="2800" spc="211" dirty="0" err="1">
                <a:solidFill>
                  <a:srgbClr val="8600EF"/>
                </a:solidFill>
                <a:latin typeface="TT Lakes Neue Expanded Bold"/>
              </a:rPr>
              <a:t>AiFlo</a:t>
            </a:r>
            <a:endParaRPr lang="en-US" sz="2800" spc="211" dirty="0">
              <a:solidFill>
                <a:srgbClr val="8600EF"/>
              </a:solidFill>
              <a:latin typeface="TT Lakes Neue Expanded Bold"/>
            </a:endParaRPr>
          </a:p>
          <a:p>
            <a:pPr algn="ctr">
              <a:lnSpc>
                <a:spcPts val="1782"/>
              </a:lnSpc>
              <a:spcBef>
                <a:spcPct val="0"/>
              </a:spcBef>
            </a:pPr>
            <a:endParaRPr lang="en-US" sz="2276" spc="211" dirty="0">
              <a:solidFill>
                <a:srgbClr val="8C52FF"/>
              </a:solidFill>
              <a:latin typeface="TT Lakes Neue Expanded Bold"/>
            </a:endParaRPr>
          </a:p>
        </p:txBody>
      </p:sp>
      <p:pic>
        <p:nvPicPr>
          <p:cNvPr id="14" name="Picture 13">
            <a:extLst>
              <a:ext uri="{FF2B5EF4-FFF2-40B4-BE49-F238E27FC236}">
                <a16:creationId xmlns:a16="http://schemas.microsoft.com/office/drawing/2014/main" id="{8C4BE0BF-2279-CC03-1EE2-1E84FED1EED2}"/>
              </a:ext>
            </a:extLst>
          </p:cNvPr>
          <p:cNvPicPr>
            <a:picLocks noChangeAspect="1"/>
          </p:cNvPicPr>
          <p:nvPr/>
        </p:nvPicPr>
        <p:blipFill rotWithShape="1">
          <a:blip r:embed="rId7"/>
          <a:srcRect l="9191" t="10407" r="7551" b="10652"/>
          <a:stretch/>
        </p:blipFill>
        <p:spPr>
          <a:xfrm>
            <a:off x="16121198" y="92455"/>
            <a:ext cx="871402" cy="8262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8C52FF"/>
            </a:solidFill>
          </p:spPr>
          <p:txBody>
            <a:bodyPr/>
            <a:lstStyle/>
            <a:p>
              <a:endParaRPr lang="en-US"/>
            </a:p>
          </p:txBody>
        </p:sp>
      </p:grpSp>
      <p:grpSp>
        <p:nvGrpSpPr>
          <p:cNvPr id="4" name="Group 4"/>
          <p:cNvGrpSpPr/>
          <p:nvPr/>
        </p:nvGrpSpPr>
        <p:grpSpPr>
          <a:xfrm>
            <a:off x="13815462"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B7BBC0"/>
            </a:solidFill>
          </p:spPr>
          <p:txBody>
            <a:bodyPr/>
            <a:lstStyle/>
            <a:p>
              <a:endParaRPr lang="en-US"/>
            </a:p>
          </p:txBody>
        </p:sp>
        <p:sp>
          <p:nvSpPr>
            <p:cNvPr id="6" name="TextBox 6"/>
            <p:cNvSpPr txBox="1"/>
            <p:nvPr/>
          </p:nvSpPr>
          <p:spPr>
            <a:xfrm>
              <a:off x="0" y="-57150"/>
              <a:ext cx="1177952" cy="276648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816324" y="825627"/>
            <a:ext cx="5838024" cy="5552100"/>
            <a:chOff x="0" y="0"/>
            <a:chExt cx="7784032" cy="7402800"/>
          </a:xfrm>
        </p:grpSpPr>
        <p:pic>
          <p:nvPicPr>
            <p:cNvPr id="8" name="Picture 8"/>
            <p:cNvPicPr>
              <a:picLocks noChangeAspect="1"/>
            </p:cNvPicPr>
            <p:nvPr/>
          </p:nvPicPr>
          <p:blipFill>
            <a:blip r:embed="rId2"/>
            <a:srcRect l="14906" r="14906"/>
            <a:stretch>
              <a:fillRect/>
            </a:stretch>
          </p:blipFill>
          <p:spPr>
            <a:xfrm>
              <a:off x="0" y="0"/>
              <a:ext cx="7784032" cy="7402800"/>
            </a:xfrm>
            <a:prstGeom prst="rect">
              <a:avLst/>
            </a:prstGeom>
          </p:spPr>
        </p:pic>
      </p:grpSp>
      <p:sp>
        <p:nvSpPr>
          <p:cNvPr id="9" name="Freeform 9"/>
          <p:cNvSpPr/>
          <p:nvPr/>
        </p:nvSpPr>
        <p:spPr>
          <a:xfrm>
            <a:off x="11674939" y="7674267"/>
            <a:ext cx="1843754" cy="926317"/>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5724350" y="566497"/>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3" name="TextBox 13"/>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761659" y="1299667"/>
            <a:ext cx="10781725" cy="1189749"/>
          </a:xfrm>
          <a:prstGeom prst="rect">
            <a:avLst/>
          </a:prstGeom>
        </p:spPr>
        <p:txBody>
          <a:bodyPr wrap="square" lIns="0" tIns="0" rIns="0" bIns="0" rtlCol="0" anchor="t">
            <a:spAutoFit/>
          </a:bodyPr>
          <a:lstStyle/>
          <a:p>
            <a:pPr algn="l">
              <a:lnSpc>
                <a:spcPts val="4759"/>
              </a:lnSpc>
            </a:pPr>
            <a:r>
              <a:rPr lang="en-US" sz="3399" b="1" dirty="0">
                <a:solidFill>
                  <a:srgbClr val="000000"/>
                </a:solidFill>
                <a:latin typeface="Canva Sans Bold"/>
              </a:rPr>
              <a:t>Amplify your Voice</a:t>
            </a:r>
          </a:p>
          <a:p>
            <a:pPr algn="l">
              <a:lnSpc>
                <a:spcPts val="4759"/>
              </a:lnSpc>
              <a:spcBef>
                <a:spcPct val="0"/>
              </a:spcBef>
            </a:pPr>
            <a:r>
              <a:rPr lang="en-US" sz="3399" b="1" dirty="0">
                <a:solidFill>
                  <a:srgbClr val="8600EF"/>
                </a:solidFill>
                <a:latin typeface="Canva Sans Bold"/>
              </a:rPr>
              <a:t>with Social Media and Digital Marketing Powerhouse</a:t>
            </a:r>
          </a:p>
        </p:txBody>
      </p:sp>
      <p:sp>
        <p:nvSpPr>
          <p:cNvPr id="17" name="TextBox 17"/>
          <p:cNvSpPr txBox="1"/>
          <p:nvPr/>
        </p:nvSpPr>
        <p:spPr>
          <a:xfrm>
            <a:off x="785722" y="2781300"/>
            <a:ext cx="10781724" cy="7738144"/>
          </a:xfrm>
          <a:prstGeom prst="rect">
            <a:avLst/>
          </a:prstGeom>
        </p:spPr>
        <p:txBody>
          <a:bodyPr wrap="square" lIns="0" tIns="0" rIns="0" bIns="0" rtlCol="0" anchor="t">
            <a:spAutoFit/>
          </a:bodyPr>
          <a:lstStyle/>
          <a:p>
            <a:pPr algn="l">
              <a:lnSpc>
                <a:spcPct val="150000"/>
              </a:lnSpc>
            </a:pPr>
            <a:r>
              <a:rPr lang="en-US" sz="2600" b="1" dirty="0">
                <a:solidFill>
                  <a:srgbClr val="000000"/>
                </a:solidFill>
                <a:latin typeface="Canva Sans"/>
              </a:rPr>
              <a:t>In today’s ‘never-like-before’ digital world, a strong online presence is crucial. We'll help you leverage the power of social media and digital marketing to reach a wider audience, generate leads, and achieve your business goals.</a:t>
            </a:r>
          </a:p>
          <a:p>
            <a:pPr algn="l">
              <a:lnSpc>
                <a:spcPct val="150000"/>
              </a:lnSpc>
            </a:pPr>
            <a:r>
              <a:rPr lang="en-US" sz="2600" b="1" dirty="0">
                <a:solidFill>
                  <a:srgbClr val="000000"/>
                </a:solidFill>
                <a:latin typeface="Canva Sans"/>
              </a:rPr>
              <a:t>•  Crafting a Winning Strategy: We develop a comprehensive digital marketing strategy tailored to your specific industry and target audience.</a:t>
            </a:r>
          </a:p>
          <a:p>
            <a:pPr algn="l">
              <a:lnSpc>
                <a:spcPct val="150000"/>
              </a:lnSpc>
            </a:pPr>
            <a:r>
              <a:rPr lang="en-US" sz="2600" b="1" dirty="0">
                <a:solidFill>
                  <a:srgbClr val="000000"/>
                </a:solidFill>
                <a:latin typeface="Canva Sans"/>
              </a:rPr>
              <a:t>•  Social Media Savvy: Our team manages your social media presence, creating engaging content that drives traffic and builds brand awareness.</a:t>
            </a:r>
          </a:p>
          <a:p>
            <a:pPr algn="l">
              <a:lnSpc>
                <a:spcPct val="150000"/>
              </a:lnSpc>
            </a:pPr>
            <a:r>
              <a:rPr lang="en-US" sz="2600" b="1" dirty="0">
                <a:solidFill>
                  <a:srgbClr val="000000"/>
                </a:solidFill>
                <a:latin typeface="Canva Sans"/>
              </a:rPr>
              <a:t>•  Content is King: We create high-quality, informative content that positions you as a ‘thought leader’ in your industry.</a:t>
            </a:r>
          </a:p>
          <a:p>
            <a:pPr algn="l">
              <a:lnSpc>
                <a:spcPct val="150000"/>
              </a:lnSpc>
              <a:spcBef>
                <a:spcPct val="0"/>
              </a:spcBef>
            </a:pPr>
            <a:endParaRPr lang="en-US" sz="2600" b="1" dirty="0">
              <a:solidFill>
                <a:srgbClr val="000000"/>
              </a:solidFill>
              <a:latin typeface="Canva Sans"/>
            </a:endParaRPr>
          </a:p>
        </p:txBody>
      </p:sp>
      <p:grpSp>
        <p:nvGrpSpPr>
          <p:cNvPr id="18" name="Group 18"/>
          <p:cNvGrpSpPr/>
          <p:nvPr/>
        </p:nvGrpSpPr>
        <p:grpSpPr>
          <a:xfrm rot="5400000">
            <a:off x="15447697" y="7562761"/>
            <a:ext cx="1650587" cy="1530689"/>
            <a:chOff x="0" y="0"/>
            <a:chExt cx="6350000" cy="6339840"/>
          </a:xfrm>
          <a:solidFill>
            <a:srgbClr val="8600EF"/>
          </a:solidFill>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sp>
        <p:nvSpPr>
          <p:cNvPr id="20" name="TextBox 13">
            <a:extLst>
              <a:ext uri="{FF2B5EF4-FFF2-40B4-BE49-F238E27FC236}">
                <a16:creationId xmlns:a16="http://schemas.microsoft.com/office/drawing/2014/main" id="{20ABD61A-EA41-1B6F-A8D6-5276F51033E8}"/>
              </a:ext>
            </a:extLst>
          </p:cNvPr>
          <p:cNvSpPr txBox="1"/>
          <p:nvPr/>
        </p:nvSpPr>
        <p:spPr>
          <a:xfrm>
            <a:off x="-316903" y="439097"/>
            <a:ext cx="3844468" cy="709490"/>
          </a:xfrm>
          <a:prstGeom prst="rect">
            <a:avLst/>
          </a:prstGeom>
        </p:spPr>
        <p:txBody>
          <a:bodyPr lIns="0" tIns="0" rIns="0" bIns="0" rtlCol="0" anchor="t">
            <a:spAutoFit/>
          </a:bodyPr>
          <a:lstStyle/>
          <a:p>
            <a:pPr algn="ctr">
              <a:lnSpc>
                <a:spcPts val="3460"/>
              </a:lnSpc>
            </a:pPr>
            <a:r>
              <a:rPr lang="en-US" sz="2800" spc="211" dirty="0" err="1">
                <a:solidFill>
                  <a:srgbClr val="8600EF"/>
                </a:solidFill>
                <a:latin typeface="TT Lakes Neue Expanded Bold"/>
              </a:rPr>
              <a:t>AiFlo</a:t>
            </a:r>
            <a:endParaRPr lang="en-US" sz="2800" spc="211" dirty="0">
              <a:solidFill>
                <a:srgbClr val="8600EF"/>
              </a:solidFill>
              <a:latin typeface="TT Lakes Neue Expanded Bold"/>
            </a:endParaRPr>
          </a:p>
          <a:p>
            <a:pPr algn="ctr">
              <a:lnSpc>
                <a:spcPts val="1782"/>
              </a:lnSpc>
              <a:spcBef>
                <a:spcPct val="0"/>
              </a:spcBef>
            </a:pPr>
            <a:endParaRPr lang="en-US" sz="2276" spc="211" dirty="0">
              <a:solidFill>
                <a:srgbClr val="8C52FF"/>
              </a:solidFill>
              <a:latin typeface="TT Lakes Neue Expanded Bold"/>
            </a:endParaRPr>
          </a:p>
        </p:txBody>
      </p:sp>
      <p:pic>
        <p:nvPicPr>
          <p:cNvPr id="14" name="Picture 13">
            <a:extLst>
              <a:ext uri="{FF2B5EF4-FFF2-40B4-BE49-F238E27FC236}">
                <a16:creationId xmlns:a16="http://schemas.microsoft.com/office/drawing/2014/main" id="{5AA0FA1E-43F2-9765-4A7A-5E95438C21CE}"/>
              </a:ext>
            </a:extLst>
          </p:cNvPr>
          <p:cNvPicPr>
            <a:picLocks noChangeAspect="1"/>
          </p:cNvPicPr>
          <p:nvPr/>
        </p:nvPicPr>
        <p:blipFill rotWithShape="1">
          <a:blip r:embed="rId7"/>
          <a:srcRect l="9191" t="10407" r="7551" b="10652"/>
          <a:stretch/>
        </p:blipFill>
        <p:spPr>
          <a:xfrm>
            <a:off x="184892" y="188636"/>
            <a:ext cx="897519" cy="8509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084060">
            <a:off x="5108011" y="8733334"/>
            <a:ext cx="1639485" cy="1691203"/>
            <a:chOff x="0" y="0"/>
            <a:chExt cx="6350000" cy="6339840"/>
          </a:xfrm>
          <a:solidFill>
            <a:srgbClr val="8600EF"/>
          </a:solidFill>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B7BBC0"/>
            </a:solidFill>
          </p:spPr>
          <p:txBody>
            <a:bodyPr/>
            <a:lstStyle/>
            <a:p>
              <a:endParaRPr lang="en-US"/>
            </a:p>
          </p:txBody>
        </p:sp>
        <p:sp>
          <p:nvSpPr>
            <p:cNvPr id="6" name="TextBox 6"/>
            <p:cNvSpPr txBox="1"/>
            <p:nvPr/>
          </p:nvSpPr>
          <p:spPr>
            <a:xfrm>
              <a:off x="0" y="-57150"/>
              <a:ext cx="1177952" cy="276648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31363" y="2115852"/>
            <a:ext cx="6110588" cy="6055295"/>
            <a:chOff x="0" y="0"/>
            <a:chExt cx="8147451" cy="8073727"/>
          </a:xfrm>
        </p:grpSpPr>
        <p:pic>
          <p:nvPicPr>
            <p:cNvPr id="8" name="Picture 8"/>
            <p:cNvPicPr>
              <a:picLocks noChangeAspect="1"/>
            </p:cNvPicPr>
            <p:nvPr/>
          </p:nvPicPr>
          <p:blipFill>
            <a:blip r:embed="rId2"/>
            <a:srcRect l="32766"/>
            <a:stretch>
              <a:fillRect/>
            </a:stretch>
          </p:blipFill>
          <p:spPr>
            <a:xfrm>
              <a:off x="0" y="0"/>
              <a:ext cx="8147451" cy="8073727"/>
            </a:xfrm>
            <a:prstGeom prst="rect">
              <a:avLst/>
            </a:prstGeom>
          </p:spPr>
        </p:pic>
      </p:grpSp>
      <p:sp>
        <p:nvSpPr>
          <p:cNvPr id="9" name="Freeform 9"/>
          <p:cNvSpPr/>
          <p:nvPr/>
        </p:nvSpPr>
        <p:spPr>
          <a:xfrm>
            <a:off x="6390352" y="492527"/>
            <a:ext cx="1841594" cy="1050848"/>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1662775" y="567446"/>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3" name="TextBox 13"/>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9861656" y="942474"/>
            <a:ext cx="6963674" cy="1799591"/>
          </a:xfrm>
          <a:prstGeom prst="rect">
            <a:avLst/>
          </a:prstGeom>
        </p:spPr>
        <p:txBody>
          <a:bodyPr lIns="0" tIns="0" rIns="0" bIns="0" rtlCol="0" anchor="t">
            <a:spAutoFit/>
          </a:bodyPr>
          <a:lstStyle/>
          <a:p>
            <a:pPr algn="l">
              <a:lnSpc>
                <a:spcPts val="4759"/>
              </a:lnSpc>
            </a:pPr>
            <a:r>
              <a:rPr lang="en-US" sz="3399" b="1" dirty="0">
                <a:solidFill>
                  <a:srgbClr val="000000"/>
                </a:solidFill>
                <a:latin typeface="Canva Sans Bold"/>
              </a:rPr>
              <a:t>Seamless e-Commerce</a:t>
            </a:r>
          </a:p>
          <a:p>
            <a:pPr algn="l">
              <a:lnSpc>
                <a:spcPts val="4759"/>
              </a:lnSpc>
            </a:pPr>
            <a:r>
              <a:rPr lang="en-US" sz="3399" b="1" dirty="0">
                <a:solidFill>
                  <a:srgbClr val="8600EF"/>
                </a:solidFill>
                <a:latin typeface="Canva Sans Bold"/>
              </a:rPr>
              <a:t>Sell online with Confidence</a:t>
            </a:r>
          </a:p>
          <a:p>
            <a:pPr algn="l">
              <a:lnSpc>
                <a:spcPts val="4759"/>
              </a:lnSpc>
              <a:spcBef>
                <a:spcPct val="0"/>
              </a:spcBef>
            </a:pPr>
            <a:endParaRPr lang="en-US" sz="3399" b="1" dirty="0">
              <a:solidFill>
                <a:srgbClr val="8E7CC3"/>
              </a:solidFill>
              <a:latin typeface="Canva Sans Bold"/>
            </a:endParaRPr>
          </a:p>
        </p:txBody>
      </p:sp>
      <p:sp>
        <p:nvSpPr>
          <p:cNvPr id="17" name="TextBox 17"/>
          <p:cNvSpPr txBox="1"/>
          <p:nvPr/>
        </p:nvSpPr>
        <p:spPr>
          <a:xfrm>
            <a:off x="7773314" y="2263398"/>
            <a:ext cx="10269204" cy="7529369"/>
          </a:xfrm>
          <a:prstGeom prst="rect">
            <a:avLst/>
          </a:prstGeom>
        </p:spPr>
        <p:txBody>
          <a:bodyPr wrap="square" lIns="0" tIns="0" rIns="0" bIns="0" rtlCol="0" anchor="t">
            <a:spAutoFit/>
          </a:bodyPr>
          <a:lstStyle/>
          <a:p>
            <a:pPr algn="l">
              <a:lnSpc>
                <a:spcPct val="150000"/>
              </a:lnSpc>
            </a:pPr>
            <a:r>
              <a:rPr lang="en-US" sz="2800" dirty="0">
                <a:solidFill>
                  <a:srgbClr val="000000"/>
                </a:solidFill>
                <a:latin typeface="Canva Sans"/>
              </a:rPr>
              <a:t>E-commerce offers a vast potential for growth. We'll equip you with the tools you need to establish a successful online store, allowing you to reach a wider audience and boost your sales.</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Establish Your Online Store</a:t>
            </a:r>
            <a:r>
              <a:rPr lang="en-US" sz="2800" dirty="0">
                <a:solidFill>
                  <a:srgbClr val="000000"/>
                </a:solidFill>
                <a:latin typeface="Canva Sans"/>
              </a:rPr>
              <a:t>: We help you set up a seamless e-commerce platform to sell your products or services online.</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Integrated Payment Systems</a:t>
            </a:r>
            <a:r>
              <a:rPr lang="en-US" sz="2800" dirty="0">
                <a:solidFill>
                  <a:srgbClr val="000000"/>
                </a:solidFill>
                <a:latin typeface="Canva Sans"/>
              </a:rPr>
              <a:t>: Secure and reliable payment processing solutions to facilitate online transactions.</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Customer Portal Integration</a:t>
            </a:r>
            <a:r>
              <a:rPr lang="en-US" sz="2800" dirty="0">
                <a:solidFill>
                  <a:srgbClr val="000000"/>
                </a:solidFill>
                <a:latin typeface="Canva Sans"/>
              </a:rPr>
              <a:t>: Provide your customers with a convenient online portal to manage their accounts and track orders.</a:t>
            </a:r>
          </a:p>
          <a:p>
            <a:pPr algn="l">
              <a:lnSpc>
                <a:spcPts val="3359"/>
              </a:lnSpc>
              <a:spcBef>
                <a:spcPct val="0"/>
              </a:spcBef>
            </a:pPr>
            <a:endParaRPr lang="en-US" sz="2800" dirty="0">
              <a:solidFill>
                <a:srgbClr val="000000"/>
              </a:solidFill>
              <a:latin typeface="Canva Sans"/>
            </a:endParaRPr>
          </a:p>
        </p:txBody>
      </p:sp>
      <p:sp>
        <p:nvSpPr>
          <p:cNvPr id="20" name="TextBox 13">
            <a:extLst>
              <a:ext uri="{FF2B5EF4-FFF2-40B4-BE49-F238E27FC236}">
                <a16:creationId xmlns:a16="http://schemas.microsoft.com/office/drawing/2014/main" id="{266212DC-FAB2-C97E-A632-5B403F71D3C5}"/>
              </a:ext>
            </a:extLst>
          </p:cNvPr>
          <p:cNvSpPr txBox="1"/>
          <p:nvPr/>
        </p:nvSpPr>
        <p:spPr>
          <a:xfrm>
            <a:off x="15544800" y="388808"/>
            <a:ext cx="3844468" cy="709490"/>
          </a:xfrm>
          <a:prstGeom prst="rect">
            <a:avLst/>
          </a:prstGeom>
        </p:spPr>
        <p:txBody>
          <a:bodyPr lIns="0" tIns="0" rIns="0" bIns="0" rtlCol="0" anchor="t">
            <a:spAutoFit/>
          </a:bodyPr>
          <a:lstStyle/>
          <a:p>
            <a:pPr algn="ctr">
              <a:lnSpc>
                <a:spcPts val="3460"/>
              </a:lnSpc>
            </a:pPr>
            <a:r>
              <a:rPr lang="en-US" sz="2800" spc="211" dirty="0" err="1">
                <a:solidFill>
                  <a:srgbClr val="8600EF"/>
                </a:solidFill>
                <a:latin typeface="TT Lakes Neue Expanded Bold"/>
              </a:rPr>
              <a:t>AiFlo</a:t>
            </a:r>
            <a:endParaRPr lang="en-US" sz="2800" spc="211" dirty="0">
              <a:solidFill>
                <a:srgbClr val="8600EF"/>
              </a:solidFill>
              <a:latin typeface="TT Lakes Neue Expanded Bold"/>
            </a:endParaRPr>
          </a:p>
          <a:p>
            <a:pPr algn="ctr">
              <a:lnSpc>
                <a:spcPts val="1782"/>
              </a:lnSpc>
              <a:spcBef>
                <a:spcPct val="0"/>
              </a:spcBef>
            </a:pPr>
            <a:endParaRPr lang="en-US" sz="2276" spc="211" dirty="0">
              <a:solidFill>
                <a:srgbClr val="8C52FF"/>
              </a:solidFill>
              <a:latin typeface="TT Lakes Neue Expanded Bold"/>
            </a:endParaRPr>
          </a:p>
        </p:txBody>
      </p:sp>
      <p:pic>
        <p:nvPicPr>
          <p:cNvPr id="14" name="Picture 13">
            <a:extLst>
              <a:ext uri="{FF2B5EF4-FFF2-40B4-BE49-F238E27FC236}">
                <a16:creationId xmlns:a16="http://schemas.microsoft.com/office/drawing/2014/main" id="{2F618A31-BA3E-8258-C0CB-788EE8FE6432}"/>
              </a:ext>
            </a:extLst>
          </p:cNvPr>
          <p:cNvPicPr>
            <a:picLocks noChangeAspect="1"/>
          </p:cNvPicPr>
          <p:nvPr/>
        </p:nvPicPr>
        <p:blipFill rotWithShape="1">
          <a:blip r:embed="rId7"/>
          <a:srcRect l="9191" t="10407" r="7551" b="10652"/>
          <a:stretch/>
        </p:blipFill>
        <p:spPr>
          <a:xfrm>
            <a:off x="16078200" y="230019"/>
            <a:ext cx="762000" cy="7224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584596" y="966859"/>
            <a:ext cx="1406807" cy="1355315"/>
            <a:chOff x="0" y="0"/>
            <a:chExt cx="6350000" cy="6339840"/>
          </a:xfrm>
          <a:solidFill>
            <a:srgbClr val="8600EF"/>
          </a:solidFill>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4" name="Group 4"/>
          <p:cNvGrpSpPr/>
          <p:nvPr/>
        </p:nvGrpSpPr>
        <p:grpSpPr>
          <a:xfrm>
            <a:off x="-292954" y="8213744"/>
            <a:ext cx="19083013" cy="2089112"/>
            <a:chOff x="0" y="0"/>
            <a:chExt cx="5025979" cy="550219"/>
          </a:xfrm>
        </p:grpSpPr>
        <p:sp>
          <p:nvSpPr>
            <p:cNvPr id="5" name="Freeform 5"/>
            <p:cNvSpPr/>
            <p:nvPr/>
          </p:nvSpPr>
          <p:spPr>
            <a:xfrm>
              <a:off x="0" y="0"/>
              <a:ext cx="5025978" cy="550219"/>
            </a:xfrm>
            <a:custGeom>
              <a:avLst/>
              <a:gdLst/>
              <a:ahLst/>
              <a:cxnLst/>
              <a:rect l="l" t="t" r="r" b="b"/>
              <a:pathLst>
                <a:path w="5025978" h="550219">
                  <a:moveTo>
                    <a:pt x="0" y="0"/>
                  </a:moveTo>
                  <a:lnTo>
                    <a:pt x="5025978" y="0"/>
                  </a:lnTo>
                  <a:lnTo>
                    <a:pt x="5025978" y="550219"/>
                  </a:lnTo>
                  <a:lnTo>
                    <a:pt x="0" y="550219"/>
                  </a:lnTo>
                  <a:close/>
                </a:path>
              </a:pathLst>
            </a:custGeom>
            <a:solidFill>
              <a:srgbClr val="B7BBC0"/>
            </a:solidFill>
          </p:spPr>
          <p:txBody>
            <a:bodyPr/>
            <a:lstStyle/>
            <a:p>
              <a:endParaRPr lang="en-US"/>
            </a:p>
          </p:txBody>
        </p:sp>
        <p:sp>
          <p:nvSpPr>
            <p:cNvPr id="6" name="TextBox 6"/>
            <p:cNvSpPr txBox="1"/>
            <p:nvPr/>
          </p:nvSpPr>
          <p:spPr>
            <a:xfrm>
              <a:off x="0" y="-57150"/>
              <a:ext cx="5025979" cy="60736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96220" y="3001605"/>
            <a:ext cx="6110588" cy="6577331"/>
            <a:chOff x="0" y="0"/>
            <a:chExt cx="8147451" cy="8769775"/>
          </a:xfrm>
        </p:grpSpPr>
        <p:pic>
          <p:nvPicPr>
            <p:cNvPr id="8" name="Picture 8"/>
            <p:cNvPicPr>
              <a:picLocks noChangeAspect="1"/>
            </p:cNvPicPr>
            <p:nvPr/>
          </p:nvPicPr>
          <p:blipFill>
            <a:blip r:embed="rId2"/>
            <a:srcRect l="19051" r="19051"/>
            <a:stretch>
              <a:fillRect/>
            </a:stretch>
          </p:blipFill>
          <p:spPr>
            <a:xfrm>
              <a:off x="0" y="0"/>
              <a:ext cx="8147451" cy="8769775"/>
            </a:xfrm>
            <a:prstGeom prst="rect">
              <a:avLst/>
            </a:prstGeom>
          </p:spPr>
        </p:pic>
      </p:grpSp>
      <p:sp>
        <p:nvSpPr>
          <p:cNvPr id="9" name="Freeform 9"/>
          <p:cNvSpPr/>
          <p:nvPr/>
        </p:nvSpPr>
        <p:spPr>
          <a:xfrm>
            <a:off x="5181600" y="825627"/>
            <a:ext cx="1766276" cy="818890"/>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9677400" y="244935"/>
            <a:ext cx="1245141" cy="388848"/>
            <a:chOff x="0" y="-57150"/>
            <a:chExt cx="327938" cy="6969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3" name="TextBox 13"/>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8052450" y="780825"/>
            <a:ext cx="8473260" cy="1199516"/>
          </a:xfrm>
          <a:prstGeom prst="rect">
            <a:avLst/>
          </a:prstGeom>
        </p:spPr>
        <p:txBody>
          <a:bodyPr lIns="0" tIns="0" rIns="0" bIns="0" rtlCol="0" anchor="t">
            <a:spAutoFit/>
          </a:bodyPr>
          <a:lstStyle/>
          <a:p>
            <a:pPr algn="l">
              <a:lnSpc>
                <a:spcPts val="4759"/>
              </a:lnSpc>
            </a:pPr>
            <a:r>
              <a:rPr lang="en-US" sz="3399" dirty="0">
                <a:solidFill>
                  <a:srgbClr val="000000"/>
                </a:solidFill>
                <a:latin typeface="Canva Sans Bold"/>
              </a:rPr>
              <a:t>Financial Management made easy</a:t>
            </a:r>
          </a:p>
          <a:p>
            <a:pPr algn="l">
              <a:lnSpc>
                <a:spcPts val="4759"/>
              </a:lnSpc>
              <a:spcBef>
                <a:spcPct val="0"/>
              </a:spcBef>
            </a:pPr>
            <a:r>
              <a:rPr lang="en-US" sz="3399" dirty="0">
                <a:solidFill>
                  <a:srgbClr val="8600EF"/>
                </a:solidFill>
                <a:latin typeface="Canva Sans Bold"/>
              </a:rPr>
              <a:t>Take full control of your Finances</a:t>
            </a:r>
          </a:p>
        </p:txBody>
      </p:sp>
      <p:sp>
        <p:nvSpPr>
          <p:cNvPr id="17" name="TextBox 17"/>
          <p:cNvSpPr txBox="1"/>
          <p:nvPr/>
        </p:nvSpPr>
        <p:spPr>
          <a:xfrm>
            <a:off x="7395983" y="2338115"/>
            <a:ext cx="10519910" cy="7040774"/>
          </a:xfrm>
          <a:prstGeom prst="rect">
            <a:avLst/>
          </a:prstGeom>
        </p:spPr>
        <p:txBody>
          <a:bodyPr wrap="square" lIns="0" tIns="0" rIns="0" bIns="0" rtlCol="0" anchor="t">
            <a:spAutoFit/>
          </a:bodyPr>
          <a:lstStyle/>
          <a:p>
            <a:pPr algn="l">
              <a:lnSpc>
                <a:spcPct val="150000"/>
              </a:lnSpc>
            </a:pPr>
            <a:r>
              <a:rPr lang="en-US" sz="2800" dirty="0">
                <a:solidFill>
                  <a:srgbClr val="000000"/>
                </a:solidFill>
                <a:latin typeface="Canva Sans"/>
              </a:rPr>
              <a:t>Financial management is critical for any business. Our integrated financial and accounting solution simplifies the process, allowing you to focus on growing your business.</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Simplified Accounting</a:t>
            </a:r>
            <a:r>
              <a:rPr lang="en-US" sz="2800" dirty="0">
                <a:solidFill>
                  <a:srgbClr val="000000"/>
                </a:solidFill>
                <a:latin typeface="Canva Sans"/>
              </a:rPr>
              <a:t>: Manage your finances effectively with our user-friendly financial and accounting tools.</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Streamlined Processes</a:t>
            </a:r>
            <a:r>
              <a:rPr lang="en-US" sz="2800" dirty="0">
                <a:solidFill>
                  <a:srgbClr val="000000"/>
                </a:solidFill>
                <a:latin typeface="Canva Sans"/>
              </a:rPr>
              <a:t>: Automate financial tasks like invoicing, expense tracking, and reporting.</a:t>
            </a:r>
          </a:p>
          <a:p>
            <a:pPr algn="l">
              <a:lnSpc>
                <a:spcPct val="150000"/>
              </a:lnSpc>
            </a:pPr>
            <a:r>
              <a:rPr lang="en-US" sz="2800" dirty="0">
                <a:solidFill>
                  <a:srgbClr val="000000"/>
                </a:solidFill>
                <a:latin typeface="Canva Sans"/>
              </a:rPr>
              <a:t>•  </a:t>
            </a:r>
            <a:r>
              <a:rPr lang="en-US" sz="2800" b="1" dirty="0">
                <a:solidFill>
                  <a:srgbClr val="000000"/>
                </a:solidFill>
                <a:latin typeface="Canva Sans"/>
              </a:rPr>
              <a:t>Gain Valuable Insights</a:t>
            </a:r>
            <a:r>
              <a:rPr lang="en-US" sz="2800" dirty="0">
                <a:solidFill>
                  <a:srgbClr val="000000"/>
                </a:solidFill>
                <a:latin typeface="Canva Sans"/>
              </a:rPr>
              <a:t>: Make informed business decisions based on real-time financial data and insightful reporting.</a:t>
            </a:r>
          </a:p>
          <a:p>
            <a:pPr algn="l">
              <a:lnSpc>
                <a:spcPct val="150000"/>
              </a:lnSpc>
            </a:pPr>
            <a:endParaRPr lang="en-US" sz="2800" dirty="0">
              <a:solidFill>
                <a:srgbClr val="000000"/>
              </a:solidFill>
              <a:latin typeface="Canva Sans"/>
            </a:endParaRPr>
          </a:p>
          <a:p>
            <a:pPr algn="l">
              <a:lnSpc>
                <a:spcPct val="150000"/>
              </a:lnSpc>
              <a:spcBef>
                <a:spcPct val="0"/>
              </a:spcBef>
            </a:pPr>
            <a:endParaRPr lang="en-US" sz="2800" dirty="0">
              <a:solidFill>
                <a:srgbClr val="000000"/>
              </a:solidFill>
              <a:latin typeface="Canva Sans"/>
            </a:endParaRPr>
          </a:p>
        </p:txBody>
      </p:sp>
      <p:sp>
        <p:nvSpPr>
          <p:cNvPr id="18" name="TextBox 13">
            <a:extLst>
              <a:ext uri="{FF2B5EF4-FFF2-40B4-BE49-F238E27FC236}">
                <a16:creationId xmlns:a16="http://schemas.microsoft.com/office/drawing/2014/main" id="{10874ED7-4C01-BE26-AA4E-8460422791CD}"/>
              </a:ext>
            </a:extLst>
          </p:cNvPr>
          <p:cNvSpPr txBox="1"/>
          <p:nvPr/>
        </p:nvSpPr>
        <p:spPr>
          <a:xfrm>
            <a:off x="-136996" y="370705"/>
            <a:ext cx="3844468" cy="709490"/>
          </a:xfrm>
          <a:prstGeom prst="rect">
            <a:avLst/>
          </a:prstGeom>
        </p:spPr>
        <p:txBody>
          <a:bodyPr lIns="0" tIns="0" rIns="0" bIns="0" rtlCol="0" anchor="t">
            <a:spAutoFit/>
          </a:bodyPr>
          <a:lstStyle/>
          <a:p>
            <a:pPr algn="ctr">
              <a:lnSpc>
                <a:spcPts val="3460"/>
              </a:lnSpc>
            </a:pPr>
            <a:r>
              <a:rPr lang="en-US" sz="2800" spc="211" dirty="0" err="1">
                <a:solidFill>
                  <a:srgbClr val="8600EF"/>
                </a:solidFill>
                <a:latin typeface="TT Lakes Neue Expanded Bold"/>
              </a:rPr>
              <a:t>AiFlo</a:t>
            </a:r>
            <a:endParaRPr lang="en-US" sz="2800" spc="211" dirty="0">
              <a:solidFill>
                <a:srgbClr val="8600EF"/>
              </a:solidFill>
              <a:latin typeface="TT Lakes Neue Expanded Bold"/>
            </a:endParaRPr>
          </a:p>
          <a:p>
            <a:pPr algn="ctr">
              <a:lnSpc>
                <a:spcPts val="1782"/>
              </a:lnSpc>
              <a:spcBef>
                <a:spcPct val="0"/>
              </a:spcBef>
            </a:pPr>
            <a:endParaRPr lang="en-US" sz="2276" spc="211" dirty="0">
              <a:solidFill>
                <a:srgbClr val="8C52FF"/>
              </a:solidFill>
              <a:latin typeface="TT Lakes Neue Expanded Bold"/>
            </a:endParaRPr>
          </a:p>
        </p:txBody>
      </p:sp>
      <p:pic>
        <p:nvPicPr>
          <p:cNvPr id="14" name="Picture 13">
            <a:extLst>
              <a:ext uri="{FF2B5EF4-FFF2-40B4-BE49-F238E27FC236}">
                <a16:creationId xmlns:a16="http://schemas.microsoft.com/office/drawing/2014/main" id="{5F9DAFC2-0CDB-8EFD-4826-472865329B1F}"/>
              </a:ext>
            </a:extLst>
          </p:cNvPr>
          <p:cNvPicPr>
            <a:picLocks noChangeAspect="1"/>
          </p:cNvPicPr>
          <p:nvPr/>
        </p:nvPicPr>
        <p:blipFill rotWithShape="1">
          <a:blip r:embed="rId7"/>
          <a:srcRect l="9191" t="10407" r="7551" b="10652"/>
          <a:stretch/>
        </p:blipFill>
        <p:spPr>
          <a:xfrm>
            <a:off x="381001" y="190500"/>
            <a:ext cx="762000" cy="7224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543139">
            <a:off x="17675873" y="4228342"/>
            <a:ext cx="1224252" cy="1322342"/>
            <a:chOff x="0" y="0"/>
            <a:chExt cx="6350000" cy="6339840"/>
          </a:xfrm>
          <a:solidFill>
            <a:srgbClr val="8600EF"/>
          </a:solidFill>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4" name="Group 4"/>
          <p:cNvGrpSpPr/>
          <p:nvPr/>
        </p:nvGrpSpPr>
        <p:grpSpPr>
          <a:xfrm>
            <a:off x="621813" y="2115852"/>
            <a:ext cx="6135696" cy="7463084"/>
            <a:chOff x="0" y="0"/>
            <a:chExt cx="8180928" cy="9950779"/>
          </a:xfrm>
        </p:grpSpPr>
        <p:pic>
          <p:nvPicPr>
            <p:cNvPr id="5" name="Picture 5"/>
            <p:cNvPicPr>
              <a:picLocks noChangeAspect="1"/>
            </p:cNvPicPr>
            <p:nvPr/>
          </p:nvPicPr>
          <p:blipFill>
            <a:blip r:embed="rId2"/>
            <a:srcRect l="49954" r="8938"/>
            <a:stretch>
              <a:fillRect/>
            </a:stretch>
          </p:blipFill>
          <p:spPr>
            <a:xfrm>
              <a:off x="0" y="0"/>
              <a:ext cx="8180928" cy="9950779"/>
            </a:xfrm>
            <a:prstGeom prst="rect">
              <a:avLst/>
            </a:prstGeom>
          </p:spPr>
        </p:pic>
      </p:grpSp>
      <p:sp>
        <p:nvSpPr>
          <p:cNvPr id="6" name="Freeform 6"/>
          <p:cNvSpPr/>
          <p:nvPr/>
        </p:nvSpPr>
        <p:spPr>
          <a:xfrm>
            <a:off x="5825048" y="532545"/>
            <a:ext cx="2222594" cy="1169670"/>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2027163" y="611360"/>
            <a:ext cx="1245141" cy="47625"/>
            <a:chOff x="0" y="0"/>
            <a:chExt cx="327938" cy="12543"/>
          </a:xfrm>
        </p:grpSpPr>
        <p:sp>
          <p:nvSpPr>
            <p:cNvPr id="9" name="Freeform 9"/>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0" name="TextBox 10"/>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4616229" y="3539547"/>
            <a:ext cx="2596235" cy="1886982"/>
          </a:xfrm>
          <a:custGeom>
            <a:avLst/>
            <a:gdLst/>
            <a:ahLst/>
            <a:cxnLst/>
            <a:rect l="l" t="t" r="r" b="b"/>
            <a:pathLst>
              <a:path w="2596235" h="1886982">
                <a:moveTo>
                  <a:pt x="0" y="0"/>
                </a:moveTo>
                <a:lnTo>
                  <a:pt x="2596235" y="0"/>
                </a:lnTo>
                <a:lnTo>
                  <a:pt x="2596235" y="1886982"/>
                </a:lnTo>
                <a:lnTo>
                  <a:pt x="0" y="1886982"/>
                </a:lnTo>
                <a:lnTo>
                  <a:pt x="0" y="0"/>
                </a:lnTo>
                <a:close/>
              </a:path>
            </a:pathLst>
          </a:custGeom>
          <a:blipFill>
            <a:blip r:embed="rId7"/>
            <a:stretch>
              <a:fillRect l="-445775" t="-83078" r="-48388" b="-225666"/>
            </a:stretch>
          </a:blipFill>
        </p:spPr>
        <p:txBody>
          <a:bodyPr/>
          <a:lstStyle/>
          <a:p>
            <a:endParaRPr lang="en-US"/>
          </a:p>
        </p:txBody>
      </p:sp>
      <p:sp>
        <p:nvSpPr>
          <p:cNvPr id="14" name="TextBox 14"/>
          <p:cNvSpPr txBox="1"/>
          <p:nvPr/>
        </p:nvSpPr>
        <p:spPr>
          <a:xfrm>
            <a:off x="8894346" y="861687"/>
            <a:ext cx="8473260" cy="1217296"/>
          </a:xfrm>
          <a:prstGeom prst="rect">
            <a:avLst/>
          </a:prstGeom>
        </p:spPr>
        <p:txBody>
          <a:bodyPr lIns="0" tIns="0" rIns="0" bIns="0" rtlCol="0" anchor="t">
            <a:spAutoFit/>
          </a:bodyPr>
          <a:lstStyle/>
          <a:p>
            <a:pPr algn="l">
              <a:lnSpc>
                <a:spcPts val="4759"/>
              </a:lnSpc>
            </a:pPr>
            <a:r>
              <a:rPr lang="en-US" sz="3399" b="1" dirty="0">
                <a:solidFill>
                  <a:srgbClr val="000000"/>
                </a:solidFill>
                <a:latin typeface="Canva Sans Bold"/>
              </a:rPr>
              <a:t>Empower Yourself</a:t>
            </a:r>
          </a:p>
          <a:p>
            <a:pPr algn="l">
              <a:lnSpc>
                <a:spcPts val="4899"/>
              </a:lnSpc>
              <a:spcBef>
                <a:spcPct val="0"/>
              </a:spcBef>
            </a:pPr>
            <a:r>
              <a:rPr lang="en-US" sz="3499" b="1" dirty="0">
                <a:solidFill>
                  <a:srgbClr val="8600EF"/>
                </a:solidFill>
                <a:latin typeface="Canva Sans Bold"/>
              </a:rPr>
              <a:t>Build Custom Application with AiFlo</a:t>
            </a:r>
          </a:p>
        </p:txBody>
      </p:sp>
      <p:sp>
        <p:nvSpPr>
          <p:cNvPr id="15" name="TextBox 15"/>
          <p:cNvSpPr txBox="1"/>
          <p:nvPr/>
        </p:nvSpPr>
        <p:spPr>
          <a:xfrm>
            <a:off x="7543800" y="2263638"/>
            <a:ext cx="10363200" cy="8338308"/>
          </a:xfrm>
          <a:prstGeom prst="rect">
            <a:avLst/>
          </a:prstGeom>
        </p:spPr>
        <p:txBody>
          <a:bodyPr wrap="square" lIns="0" tIns="0" rIns="0" bIns="0" rtlCol="0" anchor="t">
            <a:spAutoFit/>
          </a:bodyPr>
          <a:lstStyle/>
          <a:p>
            <a:pPr algn="l">
              <a:lnSpc>
                <a:spcPct val="150000"/>
              </a:lnSpc>
            </a:pPr>
            <a:r>
              <a:rPr lang="en-US" sz="2600" dirty="0">
                <a:solidFill>
                  <a:srgbClr val="000000"/>
                </a:solidFill>
                <a:latin typeface="Canva Sans"/>
              </a:rPr>
              <a:t>AiFlo removes the technical barriers to application development, empowering you to take control of your digital transformation journey. Build the tools you need to run your business effectively, without the need for expensive coding resources.</a:t>
            </a:r>
          </a:p>
          <a:p>
            <a:pPr algn="l">
              <a:lnSpc>
                <a:spcPct val="150000"/>
              </a:lnSpc>
            </a:pPr>
            <a:endParaRPr lang="en-US" sz="2600" dirty="0">
              <a:solidFill>
                <a:srgbClr val="000000"/>
              </a:solidFill>
              <a:latin typeface="Canva Sans"/>
            </a:endParaRPr>
          </a:p>
          <a:p>
            <a:pPr algn="l">
              <a:lnSpc>
                <a:spcPct val="150000"/>
              </a:lnSpc>
            </a:pPr>
            <a:r>
              <a:rPr lang="en-US" sz="2600" dirty="0">
                <a:solidFill>
                  <a:srgbClr val="000000"/>
                </a:solidFill>
                <a:latin typeface="Canva Sans"/>
              </a:rPr>
              <a:t>•  </a:t>
            </a:r>
            <a:r>
              <a:rPr lang="en-US" sz="2600" b="1" dirty="0">
                <a:solidFill>
                  <a:srgbClr val="000000"/>
                </a:solidFill>
                <a:latin typeface="Canva Sans"/>
              </a:rPr>
              <a:t>Introducing AiFlo</a:t>
            </a:r>
            <a:r>
              <a:rPr lang="en-US" sz="2600" dirty="0">
                <a:solidFill>
                  <a:srgbClr val="000000"/>
                </a:solidFill>
                <a:latin typeface="Canva Sans"/>
              </a:rPr>
              <a:t>: The revolutionary low-code/no-code (LCNC) platform that empowers anyone to build powerful business applications.</a:t>
            </a:r>
          </a:p>
          <a:p>
            <a:pPr algn="l">
              <a:lnSpc>
                <a:spcPct val="150000"/>
              </a:lnSpc>
            </a:pPr>
            <a:r>
              <a:rPr lang="en-US" sz="2600" dirty="0">
                <a:solidFill>
                  <a:srgbClr val="000000"/>
                </a:solidFill>
                <a:latin typeface="Canva Sans"/>
              </a:rPr>
              <a:t>•  </a:t>
            </a:r>
            <a:r>
              <a:rPr lang="en-US" sz="2600" b="1" dirty="0">
                <a:solidFill>
                  <a:srgbClr val="000000"/>
                </a:solidFill>
                <a:latin typeface="Canva Sans"/>
              </a:rPr>
              <a:t>Drag-and-Drop Simplicity</a:t>
            </a:r>
            <a:r>
              <a:rPr lang="en-US" sz="2600" dirty="0">
                <a:solidFill>
                  <a:srgbClr val="000000"/>
                </a:solidFill>
                <a:latin typeface="Canva Sans"/>
              </a:rPr>
              <a:t>: No coding required! Build custom applications tailored to your specific needs with </a:t>
            </a:r>
            <a:r>
              <a:rPr lang="en-US" sz="2600" dirty="0" err="1">
                <a:solidFill>
                  <a:srgbClr val="000000"/>
                </a:solidFill>
                <a:latin typeface="Canva Sans"/>
              </a:rPr>
              <a:t>AiFlo's</a:t>
            </a:r>
            <a:r>
              <a:rPr lang="en-US" sz="2600" dirty="0">
                <a:solidFill>
                  <a:srgbClr val="000000"/>
                </a:solidFill>
                <a:latin typeface="Canva Sans"/>
              </a:rPr>
              <a:t> intuitive interface.</a:t>
            </a:r>
          </a:p>
          <a:p>
            <a:pPr algn="l">
              <a:lnSpc>
                <a:spcPct val="150000"/>
              </a:lnSpc>
            </a:pPr>
            <a:r>
              <a:rPr lang="en-US" sz="2600" dirty="0">
                <a:solidFill>
                  <a:srgbClr val="000000"/>
                </a:solidFill>
                <a:latin typeface="Canva Sans"/>
              </a:rPr>
              <a:t>•  </a:t>
            </a:r>
            <a:r>
              <a:rPr lang="en-US" sz="2600" b="1" dirty="0">
                <a:solidFill>
                  <a:srgbClr val="000000"/>
                </a:solidFill>
                <a:latin typeface="Canva Sans"/>
              </a:rPr>
              <a:t>Automate Your Workflow</a:t>
            </a:r>
            <a:r>
              <a:rPr lang="en-US" sz="2600" dirty="0">
                <a:solidFill>
                  <a:srgbClr val="000000"/>
                </a:solidFill>
                <a:latin typeface="Canva Sans"/>
              </a:rPr>
              <a:t>: Streamline operations and improve efficiency by automating repetitive tasks with AiFlo.</a:t>
            </a:r>
          </a:p>
          <a:p>
            <a:pPr algn="l">
              <a:lnSpc>
                <a:spcPct val="150000"/>
              </a:lnSpc>
              <a:spcBef>
                <a:spcPct val="0"/>
              </a:spcBef>
            </a:pPr>
            <a:endParaRPr lang="en-US" sz="2600" dirty="0">
              <a:solidFill>
                <a:srgbClr val="000000"/>
              </a:solidFill>
              <a:latin typeface="Canva Sans"/>
            </a:endParaRPr>
          </a:p>
        </p:txBody>
      </p:sp>
      <p:sp>
        <p:nvSpPr>
          <p:cNvPr id="17" name="TextBox 13">
            <a:extLst>
              <a:ext uri="{FF2B5EF4-FFF2-40B4-BE49-F238E27FC236}">
                <a16:creationId xmlns:a16="http://schemas.microsoft.com/office/drawing/2014/main" id="{E56AA211-EE93-6BA0-29D9-ED17779E825F}"/>
              </a:ext>
            </a:extLst>
          </p:cNvPr>
          <p:cNvSpPr txBox="1"/>
          <p:nvPr/>
        </p:nvSpPr>
        <p:spPr>
          <a:xfrm>
            <a:off x="-154807" y="387427"/>
            <a:ext cx="3844468" cy="709490"/>
          </a:xfrm>
          <a:prstGeom prst="rect">
            <a:avLst/>
          </a:prstGeom>
        </p:spPr>
        <p:txBody>
          <a:bodyPr lIns="0" tIns="0" rIns="0" bIns="0" rtlCol="0" anchor="t">
            <a:spAutoFit/>
          </a:bodyPr>
          <a:lstStyle/>
          <a:p>
            <a:pPr algn="ctr">
              <a:lnSpc>
                <a:spcPts val="3460"/>
              </a:lnSpc>
            </a:pPr>
            <a:r>
              <a:rPr lang="en-US" sz="2800" spc="211" dirty="0">
                <a:solidFill>
                  <a:srgbClr val="8600EF"/>
                </a:solidFill>
                <a:latin typeface="TT Lakes Neue Expanded Bold"/>
              </a:rPr>
              <a:t>AiFlo</a:t>
            </a:r>
          </a:p>
          <a:p>
            <a:pPr algn="ctr">
              <a:lnSpc>
                <a:spcPts val="1782"/>
              </a:lnSpc>
              <a:spcBef>
                <a:spcPct val="0"/>
              </a:spcBef>
            </a:pPr>
            <a:endParaRPr lang="en-US" sz="2276" spc="211" dirty="0">
              <a:solidFill>
                <a:srgbClr val="8C52FF"/>
              </a:solidFill>
              <a:latin typeface="TT Lakes Neue Expanded Bold"/>
            </a:endParaRPr>
          </a:p>
        </p:txBody>
      </p:sp>
      <p:pic>
        <p:nvPicPr>
          <p:cNvPr id="11" name="Picture 10">
            <a:extLst>
              <a:ext uri="{FF2B5EF4-FFF2-40B4-BE49-F238E27FC236}">
                <a16:creationId xmlns:a16="http://schemas.microsoft.com/office/drawing/2014/main" id="{2882D174-DCDB-5E3C-E6C2-7E0CBD6FF18D}"/>
              </a:ext>
            </a:extLst>
          </p:cNvPr>
          <p:cNvPicPr>
            <a:picLocks noChangeAspect="1"/>
          </p:cNvPicPr>
          <p:nvPr/>
        </p:nvPicPr>
        <p:blipFill rotWithShape="1">
          <a:blip r:embed="rId8"/>
          <a:srcRect l="9191" t="10407" r="7551" b="10652"/>
          <a:stretch/>
        </p:blipFill>
        <p:spPr>
          <a:xfrm>
            <a:off x="347728" y="171304"/>
            <a:ext cx="871471" cy="826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8C52FF"/>
            </a:solidFill>
          </p:spPr>
          <p:txBody>
            <a:bodyPr/>
            <a:lstStyle/>
            <a:p>
              <a:endParaRPr lang="en-US"/>
            </a:p>
          </p:txBody>
        </p:sp>
      </p:grpSp>
      <p:grpSp>
        <p:nvGrpSpPr>
          <p:cNvPr id="4" name="Group 4"/>
          <p:cNvGrpSpPr/>
          <p:nvPr/>
        </p:nvGrpSpPr>
        <p:grpSpPr>
          <a:xfrm>
            <a:off x="13815462"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B7BBC0"/>
            </a:solidFill>
          </p:spPr>
          <p:txBody>
            <a:bodyPr/>
            <a:lstStyle/>
            <a:p>
              <a:endParaRPr lang="en-US"/>
            </a:p>
          </p:txBody>
        </p:sp>
        <p:sp>
          <p:nvSpPr>
            <p:cNvPr id="6" name="TextBox 6"/>
            <p:cNvSpPr txBox="1"/>
            <p:nvPr/>
          </p:nvSpPr>
          <p:spPr>
            <a:xfrm>
              <a:off x="0" y="-57150"/>
              <a:ext cx="1177952" cy="276648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7024738" y="2391953"/>
            <a:ext cx="1617902" cy="990600"/>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245482" y="92583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3914317" y="3044862"/>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8C52FF"/>
            </a:solidFill>
          </p:spPr>
          <p:txBody>
            <a:bodyPr/>
            <a:lstStyle/>
            <a:p>
              <a:endParaRPr lang="en-US"/>
            </a:p>
          </p:txBody>
        </p:sp>
        <p:sp>
          <p:nvSpPr>
            <p:cNvPr id="11" name="TextBox 11"/>
            <p:cNvSpPr txBox="1"/>
            <p:nvPr/>
          </p:nvSpPr>
          <p:spPr>
            <a:xfrm>
              <a:off x="0" y="-57150"/>
              <a:ext cx="327938" cy="6969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3237224" y="1564557"/>
            <a:ext cx="3844468" cy="800732"/>
          </a:xfrm>
          <a:prstGeom prst="rect">
            <a:avLst/>
          </a:prstGeom>
        </p:spPr>
        <p:txBody>
          <a:bodyPr lIns="0" tIns="0" rIns="0" bIns="0" rtlCol="0" anchor="t">
            <a:spAutoFit/>
          </a:bodyPr>
          <a:lstStyle/>
          <a:p>
            <a:pPr algn="ctr">
              <a:lnSpc>
                <a:spcPts val="3460"/>
              </a:lnSpc>
            </a:pPr>
            <a:r>
              <a:rPr lang="en-US" sz="6000" spc="211" dirty="0" err="1">
                <a:solidFill>
                  <a:srgbClr val="8600EF"/>
                </a:solidFill>
                <a:latin typeface="TT Lakes Neue Expanded Bold"/>
              </a:rPr>
              <a:t>AiFlo</a:t>
            </a:r>
            <a:endParaRPr lang="en-US" sz="6000" spc="211" dirty="0">
              <a:solidFill>
                <a:srgbClr val="8600EF"/>
              </a:solidFill>
              <a:latin typeface="TT Lakes Neue Expanded Bold"/>
            </a:endParaRPr>
          </a:p>
          <a:p>
            <a:pPr algn="ctr">
              <a:lnSpc>
                <a:spcPts val="1782"/>
              </a:lnSpc>
              <a:spcBef>
                <a:spcPct val="0"/>
              </a:spcBef>
            </a:pPr>
            <a:endParaRPr lang="en-US" sz="5400" spc="211" dirty="0">
              <a:solidFill>
                <a:srgbClr val="8600EF"/>
              </a:solidFill>
              <a:latin typeface="TT Lakes Neue Expanded Bold"/>
            </a:endParaRPr>
          </a:p>
        </p:txBody>
      </p:sp>
      <p:sp>
        <p:nvSpPr>
          <p:cNvPr id="14" name="TextBox 14"/>
          <p:cNvSpPr txBox="1"/>
          <p:nvPr/>
        </p:nvSpPr>
        <p:spPr>
          <a:xfrm>
            <a:off x="511570" y="3912394"/>
            <a:ext cx="8693637" cy="1231106"/>
          </a:xfrm>
          <a:prstGeom prst="rect">
            <a:avLst/>
          </a:prstGeom>
        </p:spPr>
        <p:txBody>
          <a:bodyPr wrap="square" lIns="0" tIns="0" rIns="0" bIns="0" rtlCol="0" anchor="t">
            <a:spAutoFit/>
          </a:bodyPr>
          <a:lstStyle/>
          <a:p>
            <a:pPr algn="l">
              <a:lnSpc>
                <a:spcPts val="4759"/>
              </a:lnSpc>
              <a:spcBef>
                <a:spcPct val="0"/>
              </a:spcBef>
            </a:pPr>
            <a:r>
              <a:rPr lang="en-US" sz="4400" dirty="0">
                <a:solidFill>
                  <a:srgbClr val="000000"/>
                </a:solidFill>
                <a:latin typeface="Canva Sans Bold"/>
              </a:rPr>
              <a:t>Let’s build your dream project</a:t>
            </a:r>
          </a:p>
          <a:p>
            <a:pPr algn="l">
              <a:lnSpc>
                <a:spcPts val="4759"/>
              </a:lnSpc>
              <a:spcBef>
                <a:spcPct val="0"/>
              </a:spcBef>
            </a:pPr>
            <a:r>
              <a:rPr lang="en-US" sz="4400" dirty="0">
                <a:solidFill>
                  <a:srgbClr val="4B04E3"/>
                </a:solidFill>
                <a:latin typeface="Canva Sans Bold"/>
              </a:rPr>
              <a:t>Let’s explore together</a:t>
            </a:r>
          </a:p>
        </p:txBody>
      </p:sp>
      <p:sp>
        <p:nvSpPr>
          <p:cNvPr id="15" name="TextBox 15"/>
          <p:cNvSpPr txBox="1"/>
          <p:nvPr/>
        </p:nvSpPr>
        <p:spPr>
          <a:xfrm>
            <a:off x="580213" y="6568007"/>
            <a:ext cx="10646571" cy="2154436"/>
          </a:xfrm>
          <a:prstGeom prst="rect">
            <a:avLst/>
          </a:prstGeom>
        </p:spPr>
        <p:txBody>
          <a:bodyPr wrap="square" lIns="0" tIns="0" rIns="0" bIns="0" rtlCol="0" anchor="t">
            <a:spAutoFit/>
          </a:bodyPr>
          <a:lstStyle/>
          <a:p>
            <a:pPr algn="l">
              <a:spcBef>
                <a:spcPct val="0"/>
              </a:spcBef>
            </a:pPr>
            <a:r>
              <a:rPr lang="en-US" sz="2800" b="1" dirty="0">
                <a:solidFill>
                  <a:srgbClr val="000000"/>
                </a:solidFill>
                <a:latin typeface="Canva Sans"/>
              </a:rPr>
              <a:t>Email: </a:t>
            </a:r>
            <a:r>
              <a:rPr lang="en-US" sz="2800" b="1" dirty="0">
                <a:solidFill>
                  <a:srgbClr val="000000"/>
                </a:solidFill>
                <a:latin typeface="Canva Sans"/>
                <a:hlinkClick r:id="rId6"/>
              </a:rPr>
              <a:t>europe@aiflo.app</a:t>
            </a:r>
            <a:r>
              <a:rPr lang="en-US" sz="2800" b="1" dirty="0">
                <a:solidFill>
                  <a:srgbClr val="000000"/>
                </a:solidFill>
                <a:latin typeface="Canva Sans"/>
              </a:rPr>
              <a:t> &amp; </a:t>
            </a:r>
            <a:r>
              <a:rPr lang="en-US" sz="2800" b="1" dirty="0">
                <a:solidFill>
                  <a:srgbClr val="000000"/>
                </a:solidFill>
                <a:latin typeface="Canva Sans"/>
                <a:hlinkClick r:id="rId7"/>
              </a:rPr>
              <a:t>i.nnovations@e-khanate.com</a:t>
            </a:r>
            <a:r>
              <a:rPr lang="en-US" sz="2800" b="1" dirty="0">
                <a:solidFill>
                  <a:srgbClr val="000000"/>
                </a:solidFill>
                <a:latin typeface="Canva Sans"/>
              </a:rPr>
              <a:t> </a:t>
            </a:r>
          </a:p>
          <a:p>
            <a:pPr algn="l">
              <a:spcBef>
                <a:spcPct val="0"/>
              </a:spcBef>
            </a:pPr>
            <a:endParaRPr lang="en-US" sz="2800" b="1" dirty="0">
              <a:solidFill>
                <a:srgbClr val="000000"/>
              </a:solidFill>
              <a:latin typeface="Canva Sans"/>
            </a:endParaRPr>
          </a:p>
          <a:p>
            <a:pPr algn="l">
              <a:spcBef>
                <a:spcPct val="0"/>
              </a:spcBef>
            </a:pPr>
            <a:r>
              <a:rPr lang="en-US" sz="2800" b="1" dirty="0">
                <a:solidFill>
                  <a:srgbClr val="000000"/>
                </a:solidFill>
                <a:latin typeface="Canva Sans"/>
              </a:rPr>
              <a:t>Phone: +371 671 94 622      Mobile: +371 256 86 562 </a:t>
            </a:r>
          </a:p>
          <a:p>
            <a:pPr algn="l">
              <a:spcBef>
                <a:spcPct val="0"/>
              </a:spcBef>
            </a:pPr>
            <a:endParaRPr lang="en-US" sz="2800" b="1" dirty="0">
              <a:solidFill>
                <a:srgbClr val="000000"/>
              </a:solidFill>
              <a:latin typeface="Canva Sans"/>
            </a:endParaRPr>
          </a:p>
          <a:p>
            <a:pPr algn="l">
              <a:spcBef>
                <a:spcPct val="0"/>
              </a:spcBef>
            </a:pPr>
            <a:r>
              <a:rPr lang="en-US" sz="2800" b="1" dirty="0">
                <a:solidFill>
                  <a:srgbClr val="4B04E3"/>
                </a:solidFill>
                <a:latin typeface="Canva Sans"/>
              </a:rPr>
              <a:t>Riga, LATVIA (EU)</a:t>
            </a:r>
          </a:p>
        </p:txBody>
      </p:sp>
      <p:grpSp>
        <p:nvGrpSpPr>
          <p:cNvPr id="18" name="Group 18"/>
          <p:cNvGrpSpPr/>
          <p:nvPr/>
        </p:nvGrpSpPr>
        <p:grpSpPr>
          <a:xfrm rot="6217374">
            <a:off x="6965979" y="8501698"/>
            <a:ext cx="1515055" cy="1549068"/>
            <a:chOff x="0" y="0"/>
            <a:chExt cx="6350000" cy="6339840"/>
          </a:xfrm>
          <a:solidFill>
            <a:srgbClr val="8600EF"/>
          </a:solidFill>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pic>
        <p:nvPicPr>
          <p:cNvPr id="22" name="Picture 21" descr="A group of people sitting around a table&#10;&#10;Description automatically generated">
            <a:extLst>
              <a:ext uri="{FF2B5EF4-FFF2-40B4-BE49-F238E27FC236}">
                <a16:creationId xmlns:a16="http://schemas.microsoft.com/office/drawing/2014/main" id="{3DB5D231-4AEF-EF0B-4ADA-C38F3F1DBE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5361" y="746890"/>
            <a:ext cx="7772400" cy="5181600"/>
          </a:xfrm>
          <a:prstGeom prst="rect">
            <a:avLst/>
          </a:prstGeom>
        </p:spPr>
      </p:pic>
      <p:pic>
        <p:nvPicPr>
          <p:cNvPr id="16" name="Picture 15">
            <a:extLst>
              <a:ext uri="{FF2B5EF4-FFF2-40B4-BE49-F238E27FC236}">
                <a16:creationId xmlns:a16="http://schemas.microsoft.com/office/drawing/2014/main" id="{A5BC2CC3-00D8-CE0E-E85F-9E27CD478F87}"/>
              </a:ext>
            </a:extLst>
          </p:cNvPr>
          <p:cNvPicPr>
            <a:picLocks noChangeAspect="1"/>
          </p:cNvPicPr>
          <p:nvPr/>
        </p:nvPicPr>
        <p:blipFill rotWithShape="1">
          <a:blip r:embed="rId9"/>
          <a:srcRect l="9191" t="10407" r="7551" b="10652"/>
          <a:stretch/>
        </p:blipFill>
        <p:spPr>
          <a:xfrm>
            <a:off x="2394693" y="857159"/>
            <a:ext cx="1696663" cy="16086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5778</TotalTime>
  <Words>704</Words>
  <Application>Microsoft Macintosh PowerPoint</Application>
  <PresentationFormat>Custom</PresentationFormat>
  <Paragraphs>69</Paragraphs>
  <Slides>9</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TT Lakes Neue Expanded Bold</vt:lpstr>
      <vt:lpstr>Calibri</vt:lpstr>
      <vt:lpstr>Open Sans</vt:lpstr>
      <vt:lpstr>Canva Sans Bold</vt:lpstr>
      <vt:lpstr>Aptos</vt:lpstr>
      <vt:lpstr>TT Lakes Neue Expanded</vt:lpstr>
      <vt:lpstr>Arial</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AiFlo</dc:title>
  <dc:creator>ACER</dc:creator>
  <cp:lastModifiedBy>Shehzad Khan</cp:lastModifiedBy>
  <cp:revision>45</cp:revision>
  <dcterms:created xsi:type="dcterms:W3CDTF">2006-08-16T00:00:00Z</dcterms:created>
  <dcterms:modified xsi:type="dcterms:W3CDTF">2024-06-18T12:56:42Z</dcterms:modified>
  <dc:identifier>DAGAXYVZoLs</dc:identifier>
</cp:coreProperties>
</file>