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9" r:id="rId18"/>
    <p:sldId id="272" r:id="rId19"/>
    <p:sldId id="273" r:id="rId20"/>
    <p:sldId id="274" r:id="rId21"/>
    <p:sldId id="275" r:id="rId22"/>
    <p:sldId id="276" r:id="rId23"/>
    <p:sldId id="279" r:id="rId24"/>
    <p:sldId id="281" r:id="rId25"/>
    <p:sldId id="282" r:id="rId26"/>
    <p:sldId id="283" r:id="rId27"/>
    <p:sldId id="284" r:id="rId28"/>
    <p:sldId id="285" r:id="rId29"/>
    <p:sldId id="286" r:id="rId30"/>
    <p:sldId id="290" r:id="rId31"/>
    <p:sldId id="287"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1pPr>
    <a:lvl2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2pPr>
    <a:lvl3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3pPr>
    <a:lvl4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4pPr>
    <a:lvl5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5pPr>
    <a:lvl6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6pPr>
    <a:lvl7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7pPr>
    <a:lvl8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8pPr>
    <a:lvl9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min Grotesk SemiBold"/>
          <a:ea typeface="Armin Grotesk SemiBold"/>
          <a:cs typeface="Armin Grotesk Semi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min Grotesk SemiBold"/>
          <a:ea typeface="Armin Grotesk SemiBold"/>
          <a:cs typeface="Armin Grotesk Semi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min Grotesk SemiBold"/>
          <a:ea typeface="Armin Grotesk SemiBold"/>
          <a:cs typeface="Armin Grotesk Semi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69" autoAdjust="0"/>
  </p:normalViewPr>
  <p:slideViewPr>
    <p:cSldViewPr snapToGrid="0">
      <p:cViewPr varScale="1">
        <p:scale>
          <a:sx n="51" d="100"/>
          <a:sy n="51" d="100"/>
        </p:scale>
        <p:origin x="8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109609" latinLnBrk="0">
      <a:defRPr sz="1400">
        <a:latin typeface="+mn-lt"/>
        <a:ea typeface="+mn-ea"/>
        <a:cs typeface="+mn-cs"/>
        <a:sym typeface="Armin Grotesk Regular"/>
      </a:defRPr>
    </a:lvl1pPr>
    <a:lvl2pPr indent="228600" defTabSz="1109609" latinLnBrk="0">
      <a:defRPr sz="1400">
        <a:latin typeface="+mn-lt"/>
        <a:ea typeface="+mn-ea"/>
        <a:cs typeface="+mn-cs"/>
        <a:sym typeface="Armin Grotesk Regular"/>
      </a:defRPr>
    </a:lvl2pPr>
    <a:lvl3pPr indent="457200" defTabSz="1109609" latinLnBrk="0">
      <a:defRPr sz="1400">
        <a:latin typeface="+mn-lt"/>
        <a:ea typeface="+mn-ea"/>
        <a:cs typeface="+mn-cs"/>
        <a:sym typeface="Armin Grotesk Regular"/>
      </a:defRPr>
    </a:lvl3pPr>
    <a:lvl4pPr indent="685800" defTabSz="1109609" latinLnBrk="0">
      <a:defRPr sz="1400">
        <a:latin typeface="+mn-lt"/>
        <a:ea typeface="+mn-ea"/>
        <a:cs typeface="+mn-cs"/>
        <a:sym typeface="Armin Grotesk Regular"/>
      </a:defRPr>
    </a:lvl4pPr>
    <a:lvl5pPr indent="914400" defTabSz="1109609" latinLnBrk="0">
      <a:defRPr sz="1400">
        <a:latin typeface="+mn-lt"/>
        <a:ea typeface="+mn-ea"/>
        <a:cs typeface="+mn-cs"/>
        <a:sym typeface="Armin Grotesk Regular"/>
      </a:defRPr>
    </a:lvl5pPr>
    <a:lvl6pPr indent="1143000" defTabSz="1109609" latinLnBrk="0">
      <a:defRPr sz="1400">
        <a:latin typeface="+mn-lt"/>
        <a:ea typeface="+mn-ea"/>
        <a:cs typeface="+mn-cs"/>
        <a:sym typeface="Armin Grotesk Regular"/>
      </a:defRPr>
    </a:lvl6pPr>
    <a:lvl7pPr indent="1371600" defTabSz="1109609" latinLnBrk="0">
      <a:defRPr sz="1400">
        <a:latin typeface="+mn-lt"/>
        <a:ea typeface="+mn-ea"/>
        <a:cs typeface="+mn-cs"/>
        <a:sym typeface="Armin Grotesk Regular"/>
      </a:defRPr>
    </a:lvl7pPr>
    <a:lvl8pPr indent="1600200" defTabSz="1109609" latinLnBrk="0">
      <a:defRPr sz="1400">
        <a:latin typeface="+mn-lt"/>
        <a:ea typeface="+mn-ea"/>
        <a:cs typeface="+mn-cs"/>
        <a:sym typeface="Armin Grotesk Regular"/>
      </a:defRPr>
    </a:lvl8pPr>
    <a:lvl9pPr indent="1828800" defTabSz="1109609" latinLnBrk="0">
      <a:defRPr sz="1400">
        <a:latin typeface="+mn-lt"/>
        <a:ea typeface="+mn-ea"/>
        <a:cs typeface="+mn-cs"/>
        <a:sym typeface="Armin Grotesk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79829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copy">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0 copy 1">
    <p:spTree>
      <p:nvGrpSpPr>
        <p:cNvPr id="1" name=""/>
        <p:cNvGrpSpPr/>
        <p:nvPr/>
      </p:nvGrpSpPr>
      <p:grpSpPr>
        <a:xfrm>
          <a:off x="0" y="0"/>
          <a:ext cx="0" cy="0"/>
          <a:chOff x="0" y="0"/>
          <a:chExt cx="0" cy="0"/>
        </a:xfrm>
      </p:grpSpPr>
      <p:pic>
        <p:nvPicPr>
          <p:cNvPr id="26" name="shutterstock_12951298.jpg" descr="shutterstock_12951298.jpg"/>
          <p:cNvPicPr>
            <a:picLocks noChangeAspect="1"/>
          </p:cNvPicPr>
          <p:nvPr/>
        </p:nvPicPr>
        <p:blipFill>
          <a:blip r:embed="rId2"/>
          <a:srcRect b="1"/>
          <a:stretch>
            <a:fillRect/>
          </a:stretch>
        </p:blipFill>
        <p:spPr>
          <a:xfrm>
            <a:off x="15817639" y="4996278"/>
            <a:ext cx="7058404" cy="7058026"/>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8036" y="0"/>
                  <a:pt x="5272" y="1055"/>
                  <a:pt x="3163" y="3163"/>
                </a:cubicBezTo>
                <a:cubicBezTo>
                  <a:pt x="1054" y="5272"/>
                  <a:pt x="0" y="8036"/>
                  <a:pt x="0" y="10800"/>
                </a:cubicBezTo>
                <a:cubicBezTo>
                  <a:pt x="0" y="13564"/>
                  <a:pt x="1054" y="16328"/>
                  <a:pt x="3163" y="18437"/>
                </a:cubicBezTo>
                <a:cubicBezTo>
                  <a:pt x="5272" y="20546"/>
                  <a:pt x="8035" y="21600"/>
                  <a:pt x="10799" y="21600"/>
                </a:cubicBezTo>
                <a:cubicBezTo>
                  <a:pt x="13563" y="21600"/>
                  <a:pt x="16328" y="20546"/>
                  <a:pt x="18437" y="18437"/>
                </a:cubicBezTo>
                <a:cubicBezTo>
                  <a:pt x="20546" y="16328"/>
                  <a:pt x="21600" y="13564"/>
                  <a:pt x="21600" y="10800"/>
                </a:cubicBezTo>
                <a:cubicBezTo>
                  <a:pt x="21600" y="8036"/>
                  <a:pt x="20546" y="5272"/>
                  <a:pt x="18437" y="3163"/>
                </a:cubicBezTo>
                <a:cubicBezTo>
                  <a:pt x="16328" y="1055"/>
                  <a:pt x="13563" y="0"/>
                  <a:pt x="10799" y="0"/>
                </a:cubicBezTo>
                <a:close/>
              </a:path>
            </a:pathLst>
          </a:custGeom>
          <a:ln w="12700">
            <a:miter lim="400000"/>
          </a:ln>
        </p:spPr>
      </p:pic>
      <p:pic>
        <p:nvPicPr>
          <p:cNvPr id="27" name="A black and grey logoDescription automatically generated" descr="A black and grey logoDescription automatically generated"/>
          <p:cNvPicPr>
            <a:picLocks noChangeAspect="1"/>
          </p:cNvPicPr>
          <p:nvPr/>
        </p:nvPicPr>
        <p:blipFill>
          <a:blip r:embed="rId3"/>
          <a:stretch>
            <a:fillRect/>
          </a:stretch>
        </p:blipFill>
        <p:spPr>
          <a:xfrm>
            <a:off x="536575" y="12398375"/>
            <a:ext cx="921059" cy="996950"/>
          </a:xfrm>
          <a:prstGeom prst="rect">
            <a:avLst/>
          </a:prstGeom>
          <a:ln w="12700">
            <a:miter lim="400000"/>
          </a:ln>
        </p:spPr>
      </p:pic>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947"/>
        </a:solidFill>
        <a:effectLst/>
      </p:bgPr>
    </p:bg>
    <p:spTree>
      <p:nvGrpSpPr>
        <p:cNvPr id="1" name=""/>
        <p:cNvGrpSpPr/>
        <p:nvPr/>
      </p:nvGrpSpPr>
      <p:grpSpPr>
        <a:xfrm>
          <a:off x="0" y="0"/>
          <a:ext cx="0" cy="0"/>
          <a:chOff x="0" y="0"/>
          <a:chExt cx="0" cy="0"/>
        </a:xfrm>
      </p:grpSpPr>
      <p:pic>
        <p:nvPicPr>
          <p:cNvPr id="2" name="A black and grey logoDescription automatically generated" descr="A black and grey logoDescription automatically generated"/>
          <p:cNvPicPr>
            <a:picLocks noChangeAspect="1"/>
          </p:cNvPicPr>
          <p:nvPr/>
        </p:nvPicPr>
        <p:blipFill>
          <a:blip r:embed="rId5"/>
          <a:stretch>
            <a:fillRect/>
          </a:stretch>
        </p:blipFill>
        <p:spPr>
          <a:xfrm>
            <a:off x="536575" y="12398375"/>
            <a:ext cx="921059" cy="996950"/>
          </a:xfrm>
          <a:prstGeom prst="rect">
            <a:avLst/>
          </a:prstGeom>
          <a:ln w="12700">
            <a:miter lim="400000"/>
          </a:ln>
        </p:spPr>
      </p:pic>
      <p:sp>
        <p:nvSpPr>
          <p:cNvPr id="3" name="Title Text"/>
          <p:cNvSpPr txBox="1">
            <a:spLocks noGrp="1"/>
          </p:cNvSpPr>
          <p:nvPr>
            <p:ph type="title"/>
          </p:nvPr>
        </p:nvSpPr>
        <p:spPr>
          <a:xfrm>
            <a:off x="3653366" y="2743200"/>
            <a:ext cx="19507201" cy="213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4" name="Body Level One…"/>
          <p:cNvSpPr txBox="1">
            <a:spLocks noGrp="1"/>
          </p:cNvSpPr>
          <p:nvPr>
            <p:ph type="body" idx="1"/>
          </p:nvPr>
        </p:nvSpPr>
        <p:spPr>
          <a:xfrm>
            <a:off x="13610166" y="4876800"/>
            <a:ext cx="9550401" cy="883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3020400" y="13014325"/>
            <a:ext cx="261875" cy="304800"/>
          </a:xfrm>
          <a:prstGeom prst="rect">
            <a:avLst/>
          </a:prstGeom>
          <a:ln w="12700">
            <a:miter lim="400000"/>
          </a:ln>
        </p:spPr>
        <p:txBody>
          <a:bodyPr wrap="none" lIns="0" tIns="0" rIns="0" bIns="0" anchor="ctr">
            <a:spAutoFit/>
          </a:bodyPr>
          <a:lstStyle>
            <a:lvl1pPr algn="r" defTabSz="1828800">
              <a:defRPr>
                <a:solidFill>
                  <a:srgbClr val="A6A6A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1828800" rtl="0" latinLnBrk="0">
        <a:lnSpc>
          <a:spcPct val="100000"/>
        </a:lnSpc>
        <a:spcBef>
          <a:spcPts val="0"/>
        </a:spcBef>
        <a:spcAft>
          <a:spcPts val="0"/>
        </a:spcAft>
        <a:buClrTx/>
        <a:buSzTx/>
        <a:buFontTx/>
        <a:buNone/>
        <a:tabLst/>
        <a:defRPr sz="9600" b="0" i="0" u="none" strike="noStrike" cap="none" spc="0" baseline="0">
          <a:solidFill>
            <a:srgbClr val="FFFFFF"/>
          </a:solidFill>
          <a:uFillTx/>
          <a:latin typeface="+mn-lt"/>
          <a:ea typeface="+mn-ea"/>
          <a:cs typeface="+mn-cs"/>
          <a:sym typeface="Armin Grotesk Regular"/>
        </a:defRPr>
      </a:lvl1pPr>
      <a:lvl2pPr marL="0" marR="0" indent="0" algn="l" defTabSz="1828800" rtl="0" latinLnBrk="0">
        <a:lnSpc>
          <a:spcPct val="100000"/>
        </a:lnSpc>
        <a:spcBef>
          <a:spcPts val="0"/>
        </a:spcBef>
        <a:spcAft>
          <a:spcPts val="0"/>
        </a:spcAft>
        <a:buClrTx/>
        <a:buSzTx/>
        <a:buFontTx/>
        <a:buNone/>
        <a:tabLst/>
        <a:defRPr sz="9600" b="0" i="0" u="none" strike="noStrike" cap="none" spc="0" baseline="0">
          <a:solidFill>
            <a:srgbClr val="FFFFFF"/>
          </a:solidFill>
          <a:uFillTx/>
          <a:latin typeface="+mn-lt"/>
          <a:ea typeface="+mn-ea"/>
          <a:cs typeface="+mn-cs"/>
          <a:sym typeface="Armin Grotesk Regular"/>
        </a:defRPr>
      </a:lvl2pPr>
      <a:lvl3pPr marL="0" marR="0" indent="0" algn="l" defTabSz="1828800" rtl="0" latinLnBrk="0">
        <a:lnSpc>
          <a:spcPct val="100000"/>
        </a:lnSpc>
        <a:spcBef>
          <a:spcPts val="0"/>
        </a:spcBef>
        <a:spcAft>
          <a:spcPts val="0"/>
        </a:spcAft>
        <a:buClrTx/>
        <a:buSzTx/>
        <a:buFontTx/>
        <a:buNone/>
        <a:tabLst/>
        <a:defRPr sz="9600" b="0" i="0" u="none" strike="noStrike" cap="none" spc="0" baseline="0">
          <a:solidFill>
            <a:srgbClr val="FFFFFF"/>
          </a:solidFill>
          <a:uFillTx/>
          <a:latin typeface="+mn-lt"/>
          <a:ea typeface="+mn-ea"/>
          <a:cs typeface="+mn-cs"/>
          <a:sym typeface="Armin Grotesk Regular"/>
        </a:defRPr>
      </a:lvl3pPr>
      <a:lvl4pPr marL="0" marR="0" indent="0" algn="l" defTabSz="1828800" rtl="0" latinLnBrk="0">
        <a:lnSpc>
          <a:spcPct val="100000"/>
        </a:lnSpc>
        <a:spcBef>
          <a:spcPts val="0"/>
        </a:spcBef>
        <a:spcAft>
          <a:spcPts val="0"/>
        </a:spcAft>
        <a:buClrTx/>
        <a:buSzTx/>
        <a:buFontTx/>
        <a:buNone/>
        <a:tabLst/>
        <a:defRPr sz="9600" b="0" i="0" u="none" strike="noStrike" cap="none" spc="0" baseline="0">
          <a:solidFill>
            <a:srgbClr val="FFFFFF"/>
          </a:solidFill>
          <a:uFillTx/>
          <a:latin typeface="+mn-lt"/>
          <a:ea typeface="+mn-ea"/>
          <a:cs typeface="+mn-cs"/>
          <a:sym typeface="Armin Grotesk Regular"/>
        </a:defRPr>
      </a:lvl4pPr>
      <a:lvl5pPr marL="0" marR="0" indent="0" algn="l" defTabSz="1828800" rtl="0" latinLnBrk="0">
        <a:lnSpc>
          <a:spcPct val="100000"/>
        </a:lnSpc>
        <a:spcBef>
          <a:spcPts val="0"/>
        </a:spcBef>
        <a:spcAft>
          <a:spcPts val="0"/>
        </a:spcAft>
        <a:buClrTx/>
        <a:buSzTx/>
        <a:buFontTx/>
        <a:buNone/>
        <a:tabLst/>
        <a:defRPr sz="9600" b="0" i="0" u="none" strike="noStrike" cap="none" spc="0" baseline="0">
          <a:solidFill>
            <a:srgbClr val="FFFFFF"/>
          </a:solidFill>
          <a:uFillTx/>
          <a:latin typeface="+mn-lt"/>
          <a:ea typeface="+mn-ea"/>
          <a:cs typeface="+mn-cs"/>
          <a:sym typeface="Armin Grotesk Regular"/>
        </a:defRPr>
      </a:lvl5pPr>
      <a:lvl6pPr marL="0" marR="0" indent="0" algn="l" defTabSz="1828800" rtl="0" latinLnBrk="0">
        <a:lnSpc>
          <a:spcPct val="100000"/>
        </a:lnSpc>
        <a:spcBef>
          <a:spcPts val="0"/>
        </a:spcBef>
        <a:spcAft>
          <a:spcPts val="0"/>
        </a:spcAft>
        <a:buClrTx/>
        <a:buSzTx/>
        <a:buFontTx/>
        <a:buNone/>
        <a:tabLst/>
        <a:defRPr sz="9600" b="0" i="0" u="none" strike="noStrike" cap="none" spc="0" baseline="0">
          <a:solidFill>
            <a:srgbClr val="FFFFFF"/>
          </a:solidFill>
          <a:uFillTx/>
          <a:latin typeface="+mn-lt"/>
          <a:ea typeface="+mn-ea"/>
          <a:cs typeface="+mn-cs"/>
          <a:sym typeface="Armin Grotesk Regular"/>
        </a:defRPr>
      </a:lvl6pPr>
      <a:lvl7pPr marL="0" marR="0" indent="0" algn="l" defTabSz="1828800" rtl="0" latinLnBrk="0">
        <a:lnSpc>
          <a:spcPct val="100000"/>
        </a:lnSpc>
        <a:spcBef>
          <a:spcPts val="0"/>
        </a:spcBef>
        <a:spcAft>
          <a:spcPts val="0"/>
        </a:spcAft>
        <a:buClrTx/>
        <a:buSzTx/>
        <a:buFontTx/>
        <a:buNone/>
        <a:tabLst/>
        <a:defRPr sz="9600" b="0" i="0" u="none" strike="noStrike" cap="none" spc="0" baseline="0">
          <a:solidFill>
            <a:srgbClr val="FFFFFF"/>
          </a:solidFill>
          <a:uFillTx/>
          <a:latin typeface="+mn-lt"/>
          <a:ea typeface="+mn-ea"/>
          <a:cs typeface="+mn-cs"/>
          <a:sym typeface="Armin Grotesk Regular"/>
        </a:defRPr>
      </a:lvl7pPr>
      <a:lvl8pPr marL="0" marR="0" indent="0" algn="l" defTabSz="1828800" rtl="0" latinLnBrk="0">
        <a:lnSpc>
          <a:spcPct val="100000"/>
        </a:lnSpc>
        <a:spcBef>
          <a:spcPts val="0"/>
        </a:spcBef>
        <a:spcAft>
          <a:spcPts val="0"/>
        </a:spcAft>
        <a:buClrTx/>
        <a:buSzTx/>
        <a:buFontTx/>
        <a:buNone/>
        <a:tabLst/>
        <a:defRPr sz="9600" b="0" i="0" u="none" strike="noStrike" cap="none" spc="0" baseline="0">
          <a:solidFill>
            <a:srgbClr val="FFFFFF"/>
          </a:solidFill>
          <a:uFillTx/>
          <a:latin typeface="+mn-lt"/>
          <a:ea typeface="+mn-ea"/>
          <a:cs typeface="+mn-cs"/>
          <a:sym typeface="Armin Grotesk Regular"/>
        </a:defRPr>
      </a:lvl8pPr>
      <a:lvl9pPr marL="0" marR="0" indent="0" algn="l" defTabSz="1828800" rtl="0" latinLnBrk="0">
        <a:lnSpc>
          <a:spcPct val="100000"/>
        </a:lnSpc>
        <a:spcBef>
          <a:spcPts val="0"/>
        </a:spcBef>
        <a:spcAft>
          <a:spcPts val="0"/>
        </a:spcAft>
        <a:buClrTx/>
        <a:buSzTx/>
        <a:buFontTx/>
        <a:buNone/>
        <a:tabLst/>
        <a:defRPr sz="9600" b="0" i="0" u="none" strike="noStrike" cap="none" spc="0" baseline="0">
          <a:solidFill>
            <a:srgbClr val="FFFFFF"/>
          </a:solidFill>
          <a:uFillTx/>
          <a:latin typeface="+mn-lt"/>
          <a:ea typeface="+mn-ea"/>
          <a:cs typeface="+mn-cs"/>
          <a:sym typeface="Armin Grotesk Regular"/>
        </a:defRPr>
      </a:lvl9pPr>
    </p:titleStyle>
    <p:bodyStyle>
      <a:lvl1pPr marL="457200" marR="0" indent="-457200" algn="l" defTabSz="1828800" rtl="0" latinLnBrk="0">
        <a:lnSpc>
          <a:spcPct val="110000"/>
        </a:lnSpc>
        <a:spcBef>
          <a:spcPts val="2000"/>
        </a:spcBef>
        <a:spcAft>
          <a:spcPts val="0"/>
        </a:spcAft>
        <a:buClrTx/>
        <a:buSzPct val="100000"/>
        <a:buFont typeface="Armin Grotesk Regular"/>
        <a:buChar char="•"/>
        <a:tabLst/>
        <a:defRPr sz="4000" b="0" i="0" u="none" strike="noStrike" cap="none" spc="0" baseline="0">
          <a:solidFill>
            <a:srgbClr val="FFFFFF"/>
          </a:solidFill>
          <a:uFillTx/>
          <a:latin typeface="+mn-lt"/>
          <a:ea typeface="+mn-ea"/>
          <a:cs typeface="+mn-cs"/>
          <a:sym typeface="Armin Grotesk Regular"/>
        </a:defRPr>
      </a:lvl1pPr>
      <a:lvl2pPr marL="1180394" marR="0" indent="-723193" algn="l" defTabSz="1828800" rtl="0" latinLnBrk="0">
        <a:lnSpc>
          <a:spcPct val="110000"/>
        </a:lnSpc>
        <a:spcBef>
          <a:spcPts val="2000"/>
        </a:spcBef>
        <a:spcAft>
          <a:spcPts val="0"/>
        </a:spcAft>
        <a:buClrTx/>
        <a:buSzPct val="100000"/>
        <a:buFont typeface="Armin Grotesk Regular"/>
        <a:buChar char="•"/>
        <a:tabLst/>
        <a:defRPr sz="4000" b="0" i="0" u="none" strike="noStrike" cap="none" spc="0" baseline="0">
          <a:solidFill>
            <a:srgbClr val="FFFFFF"/>
          </a:solidFill>
          <a:uFillTx/>
          <a:latin typeface="+mn-lt"/>
          <a:ea typeface="+mn-ea"/>
          <a:cs typeface="+mn-cs"/>
          <a:sym typeface="Armin Grotesk Regular"/>
        </a:defRPr>
      </a:lvl2pPr>
      <a:lvl3pPr marL="1637594" marR="0" indent="-723194" algn="l" defTabSz="1828800" rtl="0" latinLnBrk="0">
        <a:lnSpc>
          <a:spcPct val="110000"/>
        </a:lnSpc>
        <a:spcBef>
          <a:spcPts val="2000"/>
        </a:spcBef>
        <a:spcAft>
          <a:spcPts val="0"/>
        </a:spcAft>
        <a:buClrTx/>
        <a:buSzPct val="100000"/>
        <a:buFont typeface="Armin Grotesk Regular"/>
        <a:buChar char="•"/>
        <a:tabLst/>
        <a:defRPr sz="4000" b="0" i="0" u="none" strike="noStrike" cap="none" spc="0" baseline="0">
          <a:solidFill>
            <a:srgbClr val="FFFFFF"/>
          </a:solidFill>
          <a:uFillTx/>
          <a:latin typeface="+mn-lt"/>
          <a:ea typeface="+mn-ea"/>
          <a:cs typeface="+mn-cs"/>
          <a:sym typeface="Armin Grotesk Regular"/>
        </a:defRPr>
      </a:lvl3pPr>
      <a:lvl4pPr marL="2094794" marR="0" indent="-723194" algn="l" defTabSz="1828800" rtl="0" latinLnBrk="0">
        <a:lnSpc>
          <a:spcPct val="110000"/>
        </a:lnSpc>
        <a:spcBef>
          <a:spcPts val="2000"/>
        </a:spcBef>
        <a:spcAft>
          <a:spcPts val="0"/>
        </a:spcAft>
        <a:buClrTx/>
        <a:buSzPct val="100000"/>
        <a:buFont typeface="Armin Grotesk Regular"/>
        <a:buChar char="•"/>
        <a:tabLst/>
        <a:defRPr sz="4000" b="0" i="0" u="none" strike="noStrike" cap="none" spc="0" baseline="0">
          <a:solidFill>
            <a:srgbClr val="FFFFFF"/>
          </a:solidFill>
          <a:uFillTx/>
          <a:latin typeface="+mn-lt"/>
          <a:ea typeface="+mn-ea"/>
          <a:cs typeface="+mn-cs"/>
          <a:sym typeface="Armin Grotesk Regular"/>
        </a:defRPr>
      </a:lvl4pPr>
      <a:lvl5pPr marL="2551994" marR="0" indent="-723194" algn="l" defTabSz="1828800" rtl="0" latinLnBrk="0">
        <a:lnSpc>
          <a:spcPct val="110000"/>
        </a:lnSpc>
        <a:spcBef>
          <a:spcPts val="2000"/>
        </a:spcBef>
        <a:spcAft>
          <a:spcPts val="0"/>
        </a:spcAft>
        <a:buClrTx/>
        <a:buSzPct val="100000"/>
        <a:buFont typeface="Armin Grotesk Regular"/>
        <a:buChar char="•"/>
        <a:tabLst/>
        <a:defRPr sz="4000" b="0" i="0" u="none" strike="noStrike" cap="none" spc="0" baseline="0">
          <a:solidFill>
            <a:srgbClr val="FFFFFF"/>
          </a:solidFill>
          <a:uFillTx/>
          <a:latin typeface="+mn-lt"/>
          <a:ea typeface="+mn-ea"/>
          <a:cs typeface="+mn-cs"/>
          <a:sym typeface="Armin Grotesk Regular"/>
        </a:defRPr>
      </a:lvl5pPr>
      <a:lvl6pPr marL="0" marR="0" indent="2286000" algn="l" defTabSz="1828800" rtl="0" latinLnBrk="0">
        <a:lnSpc>
          <a:spcPct val="110000"/>
        </a:lnSpc>
        <a:spcBef>
          <a:spcPts val="2000"/>
        </a:spcBef>
        <a:spcAft>
          <a:spcPts val="0"/>
        </a:spcAft>
        <a:buClrTx/>
        <a:buSzTx/>
        <a:buFont typeface="Armin Grotesk Regular"/>
        <a:buNone/>
        <a:tabLst/>
        <a:defRPr sz="4000" b="0" i="0" u="none" strike="noStrike" cap="none" spc="0" baseline="0">
          <a:solidFill>
            <a:srgbClr val="FFFFFF"/>
          </a:solidFill>
          <a:uFillTx/>
          <a:latin typeface="+mn-lt"/>
          <a:ea typeface="+mn-ea"/>
          <a:cs typeface="+mn-cs"/>
          <a:sym typeface="Armin Grotesk Regular"/>
        </a:defRPr>
      </a:lvl6pPr>
      <a:lvl7pPr marL="0" marR="0" indent="2743199" algn="l" defTabSz="1828800" rtl="0" latinLnBrk="0">
        <a:lnSpc>
          <a:spcPct val="110000"/>
        </a:lnSpc>
        <a:spcBef>
          <a:spcPts val="2000"/>
        </a:spcBef>
        <a:spcAft>
          <a:spcPts val="0"/>
        </a:spcAft>
        <a:buClrTx/>
        <a:buSzTx/>
        <a:buFont typeface="Armin Grotesk Regular"/>
        <a:buNone/>
        <a:tabLst/>
        <a:defRPr sz="4000" b="0" i="0" u="none" strike="noStrike" cap="none" spc="0" baseline="0">
          <a:solidFill>
            <a:srgbClr val="FFFFFF"/>
          </a:solidFill>
          <a:uFillTx/>
          <a:latin typeface="+mn-lt"/>
          <a:ea typeface="+mn-ea"/>
          <a:cs typeface="+mn-cs"/>
          <a:sym typeface="Armin Grotesk Regular"/>
        </a:defRPr>
      </a:lvl7pPr>
      <a:lvl8pPr marL="0" marR="0" indent="3200399" algn="l" defTabSz="1828800" rtl="0" latinLnBrk="0">
        <a:lnSpc>
          <a:spcPct val="110000"/>
        </a:lnSpc>
        <a:spcBef>
          <a:spcPts val="2000"/>
        </a:spcBef>
        <a:spcAft>
          <a:spcPts val="0"/>
        </a:spcAft>
        <a:buClrTx/>
        <a:buSzTx/>
        <a:buFont typeface="Armin Grotesk Regular"/>
        <a:buNone/>
        <a:tabLst/>
        <a:defRPr sz="4000" b="0" i="0" u="none" strike="noStrike" cap="none" spc="0" baseline="0">
          <a:solidFill>
            <a:srgbClr val="FFFFFF"/>
          </a:solidFill>
          <a:uFillTx/>
          <a:latin typeface="+mn-lt"/>
          <a:ea typeface="+mn-ea"/>
          <a:cs typeface="+mn-cs"/>
          <a:sym typeface="Armin Grotesk Regular"/>
        </a:defRPr>
      </a:lvl8pPr>
      <a:lvl9pPr marL="0" marR="0" indent="3657600" algn="l" defTabSz="1828800" rtl="0" latinLnBrk="0">
        <a:lnSpc>
          <a:spcPct val="110000"/>
        </a:lnSpc>
        <a:spcBef>
          <a:spcPts val="2000"/>
        </a:spcBef>
        <a:spcAft>
          <a:spcPts val="0"/>
        </a:spcAft>
        <a:buClrTx/>
        <a:buSzTx/>
        <a:buFont typeface="Armin Grotesk Regular"/>
        <a:buNone/>
        <a:tabLst/>
        <a:defRPr sz="4000" b="0" i="0" u="none" strike="noStrike" cap="none" spc="0" baseline="0">
          <a:solidFill>
            <a:srgbClr val="FFFFFF"/>
          </a:solidFill>
          <a:uFillTx/>
          <a:latin typeface="+mn-lt"/>
          <a:ea typeface="+mn-ea"/>
          <a:cs typeface="+mn-cs"/>
          <a:sym typeface="Armin Grotesk Regular"/>
        </a:defRPr>
      </a:lvl9pPr>
    </p:bodyStyle>
    <p:otherStyle>
      <a:lvl1pPr marL="0" marR="0" indent="0" algn="r" defTabSz="18288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min Grotesk Regular"/>
        </a:defRPr>
      </a:lvl1pPr>
      <a:lvl2pPr marL="0" marR="0" indent="0" algn="r" defTabSz="18288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min Grotesk Regular"/>
        </a:defRPr>
      </a:lvl2pPr>
      <a:lvl3pPr marL="0" marR="0" indent="0" algn="r" defTabSz="18288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min Grotesk Regular"/>
        </a:defRPr>
      </a:lvl3pPr>
      <a:lvl4pPr marL="0" marR="0" indent="0" algn="r" defTabSz="18288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min Grotesk Regular"/>
        </a:defRPr>
      </a:lvl4pPr>
      <a:lvl5pPr marL="0" marR="0" indent="0" algn="r" defTabSz="18288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min Grotesk Regular"/>
        </a:defRPr>
      </a:lvl5pPr>
      <a:lvl6pPr marL="0" marR="0" indent="0" algn="r" defTabSz="18288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min Grotesk Regular"/>
        </a:defRPr>
      </a:lvl6pPr>
      <a:lvl7pPr marL="0" marR="0" indent="0" algn="r" defTabSz="18288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min Grotesk Regular"/>
        </a:defRPr>
      </a:lvl7pPr>
      <a:lvl8pPr marL="0" marR="0" indent="0" algn="r" defTabSz="18288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min Grotesk Regular"/>
        </a:defRPr>
      </a:lvl8pPr>
      <a:lvl9pPr marL="0" marR="0" indent="0" algn="r" defTabSz="18288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min Grotesk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izm.gov.lv/lv/2019-gada-zinatnisko-instituciju-starptautiskais-novertejums" TargetMode="External"/><Relationship Id="rId2" Type="http://schemas.openxmlformats.org/officeDocument/2006/relationships/hyperlink" Target="https://sciencelatvia.gov.lv/#/pub/scientific_institution/list" TargetMode="Externa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s://www.izm.gov.lv/lv/2013-gada-zinatnisko-instituciju-starptautiskais-novertejum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lrpv.gov.lv/lv/patentpilnvarnieku-saraksts"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ai.latak.gov.lv/index.php?option=com_institucijas&amp;view=institucijas&amp;type=K&amp;Itemid=126&amp;lang=lv" TargetMode="External"/><Relationship Id="rId2" Type="http://schemas.openxmlformats.org/officeDocument/2006/relationships/hyperlink" Target="https://ai.latak.gov.lv/index.php?option=com_institucijas&amp;view=institucijas&amp;type=S1&amp;Itemid=112&amp;lang=lv" TargetMode="Externa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s://ai.latak.gov.lv/index.php?option=com_institucijas&amp;view=institucijas&amp;type=T&amp;Itemid=110&amp;lang=l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chrome-extension://efaidnbmnnnibpcajpcglclefindmkaj/https:/business.gov.lv/sites/default/files/2024-04/1.2.1.4.AKD_vienkarsoto_izmaksu_saraksts.pdf" TargetMode="External"/><Relationship Id="rId2" Type="http://schemas.openxmlformats.org/officeDocument/2006/relationships/hyperlink" Target="https://www.esfondi.lv/normativie-akti-un-dokumenti/2021-2027-planosanas-periods/vienas-vienibas-izmaksu-standarta-likmes-piemerosanas-metodika-gala-labuma-guveju-finansu-atbalsta-nodrosinasanai-augsti-kvalificetu-darbinieku-piesaistei-konkretu-petniecisku-aktivitasu" TargetMode="Externa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business.gov.lv/sites/default/files/2024-05/prezentacijas%20v%C4%93rt%C4%93%C5%A1anas%20proced%C5%ABra%20un%20v%C4%93rt%C4%93juma%20lapa.pdf" TargetMode="External"/><Relationship Id="rId2" Type="http://schemas.openxmlformats.org/officeDocument/2006/relationships/hyperlink" Target="https://business.gov.lv/sites/default/files/2024-05/Pieteikuma%20v%C4%93rt%C4%93%C5%A1anas%20krit%C4%93riji%20un%20to%20piem%C4%93ro%C5%A1anas%20metodika.pd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liaa.gov.lv/lv/programmas/inovaciju-vauceri/noslegtie-ligumi"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business.gov.lv/atbalsta-programmas/inovaciju-vauceru-atbalsts#pieteikuma-vertesana" TargetMode="External"/><Relationship Id="rId5" Type="http://schemas.openxmlformats.org/officeDocument/2006/relationships/hyperlink" Target="http://www.business.gov.lv/"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likumi.lv/ta/id/331743#p22"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likumi.lv/ta/id/347446-eiropas-savienibas-kohezijas-politikas-programmas-2021-2027-gadam-1-2-1-specifiska-atbalsta-merka-petniecibas-un-inovaciju" TargetMode="External"/><Relationship Id="rId2" Type="http://schemas.openxmlformats.org/officeDocument/2006/relationships/hyperlink" Target="https://eur-lex.europa.eu/legal-content/LV/TXT/?uri=CELEX:32023R2831" TargetMode="External"/><Relationship Id="rId1" Type="http://schemas.openxmlformats.org/officeDocument/2006/relationships/slideLayout" Target="../slideLayouts/slideLayout1.xml"/><Relationship Id="rId5" Type="http://schemas.openxmlformats.org/officeDocument/2006/relationships/hyperlink" Target="https://eur-lex.europa.eu/legal-content/LV/TXT/?uri=CELEX:32021R1058" TargetMode="External"/><Relationship Id="rId4" Type="http://schemas.openxmlformats.org/officeDocument/2006/relationships/hyperlink" Target="eur-lex.europa.e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shutterstock_2151657341.jpg" descr="shutterstock_2151657341.jpg"/>
          <p:cNvPicPr>
            <a:picLocks noChangeAspect="1"/>
          </p:cNvPicPr>
          <p:nvPr/>
        </p:nvPicPr>
        <p:blipFill>
          <a:blip r:embed="rId3"/>
          <a:srcRect t="20540" b="20540"/>
          <a:stretch>
            <a:fillRect/>
          </a:stretch>
        </p:blipFill>
        <p:spPr>
          <a:xfrm>
            <a:off x="-25097" y="8205"/>
            <a:ext cx="24434193" cy="8097358"/>
          </a:xfrm>
          <a:prstGeom prst="rect">
            <a:avLst/>
          </a:prstGeom>
          <a:ln w="12700">
            <a:miter lim="400000"/>
          </a:ln>
        </p:spPr>
      </p:pic>
      <p:pic>
        <p:nvPicPr>
          <p:cNvPr id="38" name="LIAA logo balts RGB_Lat pilnais.png" descr="LIAA logo balts RGB_Lat pilnais.png"/>
          <p:cNvPicPr>
            <a:picLocks noChangeAspect="1"/>
          </p:cNvPicPr>
          <p:nvPr/>
        </p:nvPicPr>
        <p:blipFill>
          <a:blip r:embed="rId4"/>
          <a:stretch>
            <a:fillRect/>
          </a:stretch>
        </p:blipFill>
        <p:spPr>
          <a:xfrm>
            <a:off x="16040681" y="10504309"/>
            <a:ext cx="8317116" cy="2941580"/>
          </a:xfrm>
          <a:prstGeom prst="rect">
            <a:avLst/>
          </a:prstGeom>
          <a:ln w="12700">
            <a:miter lim="400000"/>
          </a:ln>
        </p:spPr>
      </p:pic>
      <p:sp>
        <p:nvSpPr>
          <p:cNvPr id="39" name="Jaunuzņēmumu atbalsts"/>
          <p:cNvSpPr txBox="1"/>
          <p:nvPr/>
        </p:nvSpPr>
        <p:spPr>
          <a:xfrm>
            <a:off x="962304" y="8643412"/>
            <a:ext cx="13222597" cy="35392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ct val="80000"/>
              </a:lnSpc>
              <a:defRPr sz="8800">
                <a:solidFill>
                  <a:srgbClr val="A7A7A7"/>
                </a:solidFill>
                <a:latin typeface="Armin Grotesk UltraBold"/>
                <a:ea typeface="Armin Grotesk UltraBold"/>
                <a:cs typeface="Armin Grotesk UltraBold"/>
                <a:sym typeface="Armin Grotesk UltraBold"/>
              </a:defRPr>
            </a:lvl1pPr>
          </a:lstStyle>
          <a:p>
            <a:r>
              <a:t>Inovāciju vaučeru atbalsta pakalpojumi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Latvijā reģistrēta kapitālsabiedrība ar augstas izaugsmes potenciālu, kuras pamatdarbība ir saistīta ar mērogojamu biznesa modeļu un inovatīvu produktu izstrādi, ražošanu vai attīstību…"/>
          <p:cNvSpPr txBox="1">
            <a:spLocks noGrp="1"/>
          </p:cNvSpPr>
          <p:nvPr>
            <p:ph type="body" sz="half" idx="4294967295"/>
          </p:nvPr>
        </p:nvSpPr>
        <p:spPr>
          <a:xfrm>
            <a:off x="1520180" y="5188451"/>
            <a:ext cx="11818475" cy="7790841"/>
          </a:xfrm>
          <a:prstGeom prst="rect">
            <a:avLst/>
          </a:prstGeom>
        </p:spPr>
        <p:txBody>
          <a:bodyPr>
            <a:normAutofit/>
          </a:bodyPr>
          <a:lstStyle/>
          <a:p>
            <a:pPr marL="0" indent="0">
              <a:lnSpc>
                <a:spcPct val="100000"/>
              </a:lnSpc>
              <a:spcBef>
                <a:spcPts val="0"/>
              </a:spcBef>
              <a:buSzTx/>
              <a:buFontTx/>
              <a:buNone/>
              <a:defRPr sz="3400">
                <a:solidFill>
                  <a:srgbClr val="A7A7A7"/>
                </a:solidFill>
                <a:latin typeface="Armin Grotesk UltraBold"/>
                <a:ea typeface="Armin Grotesk UltraBold"/>
                <a:cs typeface="Armin Grotesk UltraBold"/>
                <a:sym typeface="Armin Grotesk UltraBold"/>
              </a:defRPr>
            </a:pPr>
            <a:r>
              <a:rPr dirty="0" err="1"/>
              <a:t>Iepazīšanās</a:t>
            </a:r>
            <a:r>
              <a:rPr dirty="0"/>
              <a:t>, </a:t>
            </a:r>
            <a:r>
              <a:rPr dirty="0" err="1"/>
              <a:t>klasiskais</a:t>
            </a:r>
            <a:r>
              <a:rPr dirty="0"/>
              <a:t> un </a:t>
            </a:r>
            <a:r>
              <a:rPr dirty="0" err="1"/>
              <a:t>dizaina</a:t>
            </a:r>
            <a:r>
              <a:rPr dirty="0"/>
              <a:t> vaučers</a:t>
            </a:r>
          </a:p>
          <a:p>
            <a:pPr>
              <a:lnSpc>
                <a:spcPct val="100000"/>
              </a:lnSpc>
              <a:spcBef>
                <a:spcPts val="0"/>
              </a:spcBef>
              <a:buClr>
                <a:srgbClr val="942235"/>
              </a:buClr>
              <a:defRPr sz="3000"/>
            </a:pPr>
            <a:r>
              <a:rPr lang="lv-LV" dirty="0"/>
              <a:t>Komersantam</a:t>
            </a:r>
            <a:r>
              <a:rPr dirty="0"/>
              <a:t> </a:t>
            </a:r>
            <a:r>
              <a:rPr dirty="0" err="1"/>
              <a:t>pirms</a:t>
            </a:r>
            <a:r>
              <a:rPr dirty="0"/>
              <a:t> </a:t>
            </a:r>
            <a:r>
              <a:rPr dirty="0" err="1"/>
              <a:t>projekta</a:t>
            </a:r>
            <a:r>
              <a:rPr dirty="0"/>
              <a:t> </a:t>
            </a:r>
            <a:r>
              <a:rPr dirty="0" err="1"/>
              <a:t>iesniegšanas</a:t>
            </a:r>
            <a:r>
              <a:rPr dirty="0"/>
              <a:t> </a:t>
            </a:r>
            <a:r>
              <a:rPr dirty="0" err="1"/>
              <a:t>jāveic</a:t>
            </a:r>
            <a:r>
              <a:rPr dirty="0"/>
              <a:t> </a:t>
            </a:r>
            <a:r>
              <a:rPr dirty="0" err="1"/>
              <a:t>cenu</a:t>
            </a:r>
            <a:r>
              <a:rPr dirty="0"/>
              <a:t> </a:t>
            </a:r>
            <a:r>
              <a:rPr dirty="0" err="1"/>
              <a:t>aptauja</a:t>
            </a:r>
            <a:r>
              <a:rPr dirty="0"/>
              <a:t>, </a:t>
            </a:r>
            <a:r>
              <a:rPr dirty="0" err="1"/>
              <a:t>aptaujājot</a:t>
            </a:r>
            <a:r>
              <a:rPr dirty="0"/>
              <a:t> </a:t>
            </a:r>
            <a:r>
              <a:rPr dirty="0" err="1"/>
              <a:t>vismaz</a:t>
            </a:r>
            <a:r>
              <a:rPr dirty="0"/>
              <a:t> 3 </a:t>
            </a:r>
            <a:r>
              <a:rPr dirty="0" err="1"/>
              <a:t>potenciālos</a:t>
            </a:r>
            <a:r>
              <a:rPr dirty="0"/>
              <a:t> </a:t>
            </a:r>
            <a:r>
              <a:rPr dirty="0" err="1"/>
              <a:t>pakalpojuma</a:t>
            </a:r>
            <a:r>
              <a:rPr dirty="0"/>
              <a:t> </a:t>
            </a:r>
            <a:r>
              <a:rPr dirty="0" err="1"/>
              <a:t>sniedzējus</a:t>
            </a:r>
            <a:r>
              <a:rPr dirty="0"/>
              <a:t>, kas </a:t>
            </a:r>
            <a:r>
              <a:rPr dirty="0" err="1"/>
              <a:t>atbilstoši</a:t>
            </a:r>
            <a:r>
              <a:rPr dirty="0"/>
              <a:t> MK </a:t>
            </a:r>
            <a:r>
              <a:rPr dirty="0" err="1"/>
              <a:t>noteikumu</a:t>
            </a:r>
            <a:r>
              <a:rPr dirty="0"/>
              <a:t> Nr.644 </a:t>
            </a:r>
            <a:r>
              <a:rPr dirty="0" err="1"/>
              <a:t>prasībām</a:t>
            </a:r>
            <a:r>
              <a:rPr dirty="0"/>
              <a:t> </a:t>
            </a:r>
            <a:r>
              <a:rPr dirty="0" err="1"/>
              <a:t>ir</a:t>
            </a:r>
            <a:r>
              <a:rPr dirty="0"/>
              <a:t> </a:t>
            </a:r>
            <a:r>
              <a:rPr dirty="0" err="1"/>
              <a:t>tiesīgi</a:t>
            </a:r>
            <a:r>
              <a:rPr dirty="0"/>
              <a:t> </a:t>
            </a:r>
            <a:r>
              <a:rPr dirty="0" err="1"/>
              <a:t>veikt</a:t>
            </a:r>
            <a:r>
              <a:rPr dirty="0"/>
              <a:t>  </a:t>
            </a:r>
            <a:r>
              <a:rPr dirty="0" err="1"/>
              <a:t>attiecīgo</a:t>
            </a:r>
            <a:r>
              <a:rPr dirty="0"/>
              <a:t> </a:t>
            </a:r>
            <a:r>
              <a:rPr dirty="0" err="1"/>
              <a:t>pakalpojumu</a:t>
            </a:r>
            <a:r>
              <a:rPr dirty="0"/>
              <a:t> un </a:t>
            </a:r>
            <a:r>
              <a:rPr dirty="0" err="1"/>
              <a:t>kura</a:t>
            </a:r>
            <a:r>
              <a:rPr dirty="0"/>
              <a:t> </a:t>
            </a:r>
            <a:r>
              <a:rPr dirty="0" err="1"/>
              <a:t>kompetencē</a:t>
            </a:r>
            <a:r>
              <a:rPr dirty="0"/>
              <a:t> </a:t>
            </a:r>
            <a:r>
              <a:rPr dirty="0" err="1"/>
              <a:t>ir</a:t>
            </a:r>
            <a:r>
              <a:rPr dirty="0"/>
              <a:t> </a:t>
            </a:r>
            <a:r>
              <a:rPr dirty="0" err="1"/>
              <a:t>attiecīgā</a:t>
            </a:r>
            <a:r>
              <a:rPr dirty="0"/>
              <a:t> </a:t>
            </a:r>
            <a:r>
              <a:rPr dirty="0" err="1"/>
              <a:t>jomā</a:t>
            </a:r>
            <a:r>
              <a:rPr dirty="0"/>
              <a:t>, </a:t>
            </a:r>
            <a:r>
              <a:rPr dirty="0" err="1"/>
              <a:t>kurā</a:t>
            </a:r>
            <a:r>
              <a:rPr dirty="0"/>
              <a:t> </a:t>
            </a:r>
            <a:r>
              <a:rPr dirty="0" err="1"/>
              <a:t>tiek</a:t>
            </a:r>
            <a:r>
              <a:rPr dirty="0"/>
              <a:t> </a:t>
            </a:r>
            <a:r>
              <a:rPr dirty="0" err="1"/>
              <a:t>veiktas</a:t>
            </a:r>
            <a:r>
              <a:rPr dirty="0"/>
              <a:t> </a:t>
            </a:r>
            <a:r>
              <a:rPr dirty="0" err="1"/>
              <a:t>projekta</a:t>
            </a:r>
            <a:r>
              <a:rPr dirty="0"/>
              <a:t> </a:t>
            </a:r>
            <a:r>
              <a:rPr dirty="0" err="1"/>
              <a:t>atbalstāmās</a:t>
            </a:r>
            <a:r>
              <a:rPr dirty="0"/>
              <a:t>  </a:t>
            </a:r>
            <a:r>
              <a:rPr dirty="0" err="1"/>
              <a:t>darbības</a:t>
            </a:r>
            <a:endParaRPr dirty="0"/>
          </a:p>
          <a:p>
            <a:pPr>
              <a:lnSpc>
                <a:spcPct val="100000"/>
              </a:lnSpc>
              <a:spcBef>
                <a:spcPts val="0"/>
              </a:spcBef>
              <a:buClr>
                <a:srgbClr val="942235"/>
              </a:buClr>
              <a:defRPr sz="3000"/>
            </a:pPr>
            <a:endParaRPr dirty="0"/>
          </a:p>
          <a:p>
            <a:pPr>
              <a:lnSpc>
                <a:spcPct val="100000"/>
              </a:lnSpc>
              <a:spcBef>
                <a:spcPts val="0"/>
              </a:spcBef>
              <a:buClr>
                <a:srgbClr val="942235"/>
              </a:buClr>
              <a:defRPr sz="3000"/>
            </a:pPr>
            <a:r>
              <a:rPr dirty="0" err="1"/>
              <a:t>Cenu</a:t>
            </a:r>
            <a:r>
              <a:rPr dirty="0"/>
              <a:t> </a:t>
            </a:r>
            <a:r>
              <a:rPr dirty="0" err="1"/>
              <a:t>aptaujā</a:t>
            </a:r>
            <a:r>
              <a:rPr dirty="0"/>
              <a:t> </a:t>
            </a:r>
            <a:r>
              <a:rPr lang="lv-LV" dirty="0"/>
              <a:t>komersantam</a:t>
            </a:r>
            <a:r>
              <a:rPr dirty="0"/>
              <a:t> </a:t>
            </a:r>
            <a:r>
              <a:rPr dirty="0" err="1"/>
              <a:t>ir</a:t>
            </a:r>
            <a:r>
              <a:rPr dirty="0"/>
              <a:t> </a:t>
            </a:r>
            <a:r>
              <a:rPr dirty="0" err="1"/>
              <a:t>jāizvēlas</a:t>
            </a:r>
            <a:r>
              <a:rPr dirty="0"/>
              <a:t> </a:t>
            </a:r>
            <a:r>
              <a:rPr dirty="0" err="1"/>
              <a:t>pakalpojuma</a:t>
            </a:r>
            <a:r>
              <a:rPr dirty="0"/>
              <a:t> </a:t>
            </a:r>
            <a:r>
              <a:rPr dirty="0" err="1"/>
              <a:t>sniedzējs</a:t>
            </a:r>
            <a:r>
              <a:rPr dirty="0"/>
              <a:t> </a:t>
            </a:r>
            <a:r>
              <a:rPr dirty="0" err="1"/>
              <a:t>ar</a:t>
            </a:r>
            <a:r>
              <a:rPr dirty="0"/>
              <a:t> </a:t>
            </a:r>
            <a:r>
              <a:rPr dirty="0" err="1"/>
              <a:t>piedāvāto</a:t>
            </a:r>
            <a:r>
              <a:rPr dirty="0"/>
              <a:t> </a:t>
            </a:r>
            <a:r>
              <a:rPr dirty="0" err="1"/>
              <a:t>zemāko</a:t>
            </a:r>
            <a:r>
              <a:rPr dirty="0"/>
              <a:t> </a:t>
            </a:r>
            <a:r>
              <a:rPr dirty="0" err="1"/>
              <a:t>līgumcenu</a:t>
            </a:r>
            <a:r>
              <a:rPr dirty="0"/>
              <a:t>. Ja nav </a:t>
            </a:r>
            <a:r>
              <a:rPr dirty="0" err="1"/>
              <a:t>izvēlēts</a:t>
            </a:r>
            <a:r>
              <a:rPr dirty="0"/>
              <a:t> </a:t>
            </a:r>
            <a:r>
              <a:rPr lang="lv-LV" dirty="0"/>
              <a:t>p</a:t>
            </a:r>
            <a:r>
              <a:rPr dirty="0" err="1"/>
              <a:t>akalpojuma</a:t>
            </a:r>
            <a:r>
              <a:rPr dirty="0"/>
              <a:t> </a:t>
            </a:r>
            <a:r>
              <a:rPr dirty="0" err="1"/>
              <a:t>sniedzējs</a:t>
            </a:r>
            <a:r>
              <a:rPr dirty="0"/>
              <a:t> </a:t>
            </a:r>
            <a:r>
              <a:rPr dirty="0" err="1"/>
              <a:t>ar</a:t>
            </a:r>
            <a:r>
              <a:rPr dirty="0"/>
              <a:t> </a:t>
            </a:r>
            <a:r>
              <a:rPr dirty="0" err="1"/>
              <a:t>piedāvāto</a:t>
            </a:r>
            <a:r>
              <a:rPr dirty="0"/>
              <a:t> </a:t>
            </a:r>
            <a:r>
              <a:rPr dirty="0" err="1"/>
              <a:t>zemāko</a:t>
            </a:r>
            <a:r>
              <a:rPr dirty="0"/>
              <a:t> </a:t>
            </a:r>
            <a:r>
              <a:rPr dirty="0" err="1"/>
              <a:t>līgumcenu</a:t>
            </a:r>
            <a:r>
              <a:rPr dirty="0"/>
              <a:t>, </a:t>
            </a:r>
            <a:r>
              <a:rPr dirty="0" err="1"/>
              <a:t>pārbaudam</a:t>
            </a:r>
            <a:r>
              <a:rPr dirty="0"/>
              <a:t> </a:t>
            </a:r>
            <a:r>
              <a:rPr dirty="0" err="1"/>
              <a:t>vai</a:t>
            </a:r>
            <a:r>
              <a:rPr dirty="0"/>
              <a:t> </a:t>
            </a:r>
            <a:r>
              <a:rPr dirty="0" err="1"/>
              <a:t>līgumcena</a:t>
            </a:r>
            <a:r>
              <a:rPr dirty="0"/>
              <a:t> nav 30% </a:t>
            </a:r>
            <a:r>
              <a:rPr dirty="0" err="1"/>
              <a:t>lielāka</a:t>
            </a:r>
            <a:r>
              <a:rPr dirty="0"/>
              <a:t> par  </a:t>
            </a:r>
            <a:r>
              <a:rPr dirty="0" err="1"/>
              <a:t>zemāko</a:t>
            </a:r>
            <a:r>
              <a:rPr dirty="0"/>
              <a:t> </a:t>
            </a:r>
            <a:r>
              <a:rPr dirty="0" err="1"/>
              <a:t>līgumcenu</a:t>
            </a:r>
            <a:r>
              <a:rPr dirty="0"/>
              <a:t>; un </a:t>
            </a:r>
            <a:r>
              <a:rPr dirty="0" err="1"/>
              <a:t>vai</a:t>
            </a:r>
            <a:r>
              <a:rPr dirty="0"/>
              <a:t> </a:t>
            </a:r>
            <a:r>
              <a:rPr dirty="0" err="1"/>
              <a:t>ir</a:t>
            </a:r>
            <a:r>
              <a:rPr dirty="0"/>
              <a:t> </a:t>
            </a:r>
            <a:r>
              <a:rPr dirty="0" err="1"/>
              <a:t>sniegts</a:t>
            </a:r>
            <a:r>
              <a:rPr dirty="0"/>
              <a:t> </a:t>
            </a:r>
            <a:r>
              <a:rPr dirty="0" err="1"/>
              <a:t>pamatots</a:t>
            </a:r>
            <a:r>
              <a:rPr dirty="0"/>
              <a:t> </a:t>
            </a:r>
            <a:r>
              <a:rPr dirty="0" err="1"/>
              <a:t>skaidrojums</a:t>
            </a:r>
            <a:r>
              <a:rPr dirty="0"/>
              <a:t> </a:t>
            </a:r>
            <a:r>
              <a:rPr dirty="0" err="1"/>
              <a:t>dārgākā</a:t>
            </a:r>
            <a:r>
              <a:rPr dirty="0"/>
              <a:t> </a:t>
            </a:r>
            <a:r>
              <a:rPr lang="lv-LV" dirty="0"/>
              <a:t>p</a:t>
            </a:r>
            <a:r>
              <a:rPr dirty="0" err="1"/>
              <a:t>akalpojuma</a:t>
            </a:r>
            <a:r>
              <a:rPr dirty="0"/>
              <a:t> </a:t>
            </a:r>
            <a:r>
              <a:rPr dirty="0" err="1"/>
              <a:t>sniedzēja</a:t>
            </a:r>
            <a:r>
              <a:rPr dirty="0"/>
              <a:t> </a:t>
            </a:r>
            <a:r>
              <a:rPr dirty="0" err="1"/>
              <a:t>izvēlei</a:t>
            </a:r>
            <a:endParaRPr dirty="0"/>
          </a:p>
        </p:txBody>
      </p:sp>
      <p:sp>
        <p:nvSpPr>
          <p:cNvPr id="81" name="Latvijā reģistrēta kapitālsabiedrība ar augstas izaugsmes potenciālu, kuras pamatdarbība ir saistīta ar mērogojamu biznesa modeļu un inovatīvu produktu izstrādi, ražošanu vai attīstību…"/>
          <p:cNvSpPr txBox="1"/>
          <p:nvPr/>
        </p:nvSpPr>
        <p:spPr>
          <a:xfrm>
            <a:off x="14773634" y="5188451"/>
            <a:ext cx="9862813" cy="236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1828800">
              <a:defRPr sz="3400">
                <a:solidFill>
                  <a:srgbClr val="A7A7A7"/>
                </a:solidFill>
                <a:latin typeface="Armin Grotesk UltraBold"/>
                <a:ea typeface="Armin Grotesk UltraBold"/>
                <a:cs typeface="Armin Grotesk UltraBold"/>
                <a:sym typeface="Armin Grotesk UltraBold"/>
              </a:defRPr>
            </a:pPr>
            <a:r>
              <a:rPr dirty="0" err="1"/>
              <a:t>Augsti</a:t>
            </a:r>
            <a:r>
              <a:rPr dirty="0"/>
              <a:t> </a:t>
            </a:r>
            <a:r>
              <a:rPr dirty="0" err="1"/>
              <a:t>kvalificētu</a:t>
            </a:r>
            <a:r>
              <a:rPr dirty="0"/>
              <a:t> </a:t>
            </a:r>
            <a:r>
              <a:rPr dirty="0" err="1"/>
              <a:t>darbinieku</a:t>
            </a:r>
            <a:r>
              <a:rPr dirty="0"/>
              <a:t> </a:t>
            </a:r>
            <a:r>
              <a:rPr dirty="0" err="1"/>
              <a:t>piesaiste</a:t>
            </a:r>
            <a:endParaRPr dirty="0"/>
          </a:p>
          <a:p>
            <a:pPr marL="457200" indent="-457200" defTabSz="1828800">
              <a:buClr>
                <a:srgbClr val="942235"/>
              </a:buClr>
              <a:buSzPct val="100000"/>
              <a:buFont typeface="Armin Grotesk Regular"/>
              <a:buChar char="•"/>
              <a:defRPr sz="3000">
                <a:solidFill>
                  <a:srgbClr val="FFFFFF"/>
                </a:solidFill>
              </a:defRPr>
            </a:pPr>
            <a:r>
              <a:rPr lang="lv-LV" dirty="0"/>
              <a:t>Komersants</a:t>
            </a:r>
            <a:r>
              <a:rPr dirty="0"/>
              <a:t> </a:t>
            </a:r>
            <a:r>
              <a:rPr dirty="0" err="1"/>
              <a:t>pirms</a:t>
            </a:r>
            <a:r>
              <a:rPr dirty="0"/>
              <a:t> </a:t>
            </a:r>
            <a:r>
              <a:rPr dirty="0" err="1"/>
              <a:t>projekta</a:t>
            </a:r>
            <a:r>
              <a:rPr dirty="0"/>
              <a:t> </a:t>
            </a:r>
            <a:r>
              <a:rPr dirty="0" err="1"/>
              <a:t>iesniegšanas</a:t>
            </a:r>
            <a:r>
              <a:rPr dirty="0"/>
              <a:t> </a:t>
            </a:r>
            <a:r>
              <a:rPr dirty="0" err="1"/>
              <a:t>izvēlas</a:t>
            </a:r>
            <a:r>
              <a:rPr dirty="0"/>
              <a:t> </a:t>
            </a:r>
            <a:r>
              <a:rPr dirty="0" err="1"/>
              <a:t>prasībām</a:t>
            </a:r>
            <a:r>
              <a:rPr dirty="0"/>
              <a:t> </a:t>
            </a:r>
            <a:r>
              <a:rPr dirty="0" err="1"/>
              <a:t>atbilstoš</a:t>
            </a:r>
            <a:r>
              <a:rPr lang="lv-LV" dirty="0" err="1"/>
              <a:t>us</a:t>
            </a:r>
            <a:r>
              <a:rPr dirty="0"/>
              <a:t> </a:t>
            </a:r>
            <a:r>
              <a:rPr dirty="0" err="1"/>
              <a:t>darbinie</a:t>
            </a:r>
            <a:r>
              <a:rPr lang="lv-LV" dirty="0" err="1"/>
              <a:t>kus</a:t>
            </a:r>
            <a:endParaRPr dirty="0"/>
          </a:p>
          <a:p>
            <a:pPr marL="457200" indent="-457200" defTabSz="1828800">
              <a:buClr>
                <a:srgbClr val="942235"/>
              </a:buClr>
              <a:buSzPct val="100000"/>
              <a:buFont typeface="Armin Grotesk Regular"/>
              <a:buChar char="•"/>
              <a:defRPr sz="3000">
                <a:solidFill>
                  <a:srgbClr val="FFFFFF"/>
                </a:solidFill>
              </a:defRPr>
            </a:pPr>
            <a:endParaRPr dirty="0"/>
          </a:p>
          <a:p>
            <a:pPr marL="457200" indent="-457200" defTabSz="1828800">
              <a:buClr>
                <a:srgbClr val="942235"/>
              </a:buClr>
              <a:buSzPct val="100000"/>
              <a:buFont typeface="Armin Grotesk Regular"/>
              <a:buChar char="•"/>
              <a:defRPr sz="3000">
                <a:solidFill>
                  <a:srgbClr val="FFFFFF"/>
                </a:solidFill>
              </a:defRPr>
            </a:pPr>
            <a:r>
              <a:rPr dirty="0" err="1"/>
              <a:t>Cenu</a:t>
            </a:r>
            <a:r>
              <a:rPr dirty="0"/>
              <a:t> </a:t>
            </a:r>
            <a:r>
              <a:rPr dirty="0" err="1"/>
              <a:t>aptauja</a:t>
            </a:r>
            <a:r>
              <a:rPr dirty="0"/>
              <a:t> nav </a:t>
            </a:r>
            <a:r>
              <a:rPr dirty="0" err="1"/>
              <a:t>jāveic</a:t>
            </a:r>
            <a:endParaRPr dirty="0"/>
          </a:p>
        </p:txBody>
      </p:sp>
      <p:sp>
        <p:nvSpPr>
          <p:cNvPr id="82" name="Arrow"/>
          <p:cNvSpPr/>
          <p:nvPr/>
        </p:nvSpPr>
        <p:spPr>
          <a:xfrm rot="5400000">
            <a:off x="1481442" y="4125525"/>
            <a:ext cx="992475" cy="865676"/>
          </a:xfrm>
          <a:prstGeom prst="rightArrow">
            <a:avLst>
              <a:gd name="adj1" fmla="val 32000"/>
              <a:gd name="adj2" fmla="val 64000"/>
            </a:avLst>
          </a:prstGeom>
          <a:solidFill>
            <a:srgbClr val="942235"/>
          </a:solidFill>
          <a:ln w="12700">
            <a:miter lim="400000"/>
          </a:ln>
          <a:effectLst>
            <a:outerShdw blurRad="38100" dist="25400" dir="5400000" rotWithShape="0">
              <a:srgbClr val="000000">
                <a:alpha val="35000"/>
              </a:srgbClr>
            </a:outerShdw>
          </a:effectLst>
        </p:spPr>
        <p:txBody>
          <a:bodyPr lIns="55450" tIns="55450" rIns="55450" bIns="55450" anchor="ctr"/>
          <a:lstStyle/>
          <a:p>
            <a:pPr>
              <a:defRPr>
                <a:solidFill>
                  <a:srgbClr val="942235"/>
                </a:solidFill>
              </a:defRPr>
            </a:pPr>
            <a:endParaRPr/>
          </a:p>
        </p:txBody>
      </p:sp>
      <p:sp>
        <p:nvSpPr>
          <p:cNvPr id="83" name="Line"/>
          <p:cNvSpPr/>
          <p:nvPr/>
        </p:nvSpPr>
        <p:spPr>
          <a:xfrm flipV="1">
            <a:off x="13987031" y="4102784"/>
            <a:ext cx="1" cy="8495858"/>
          </a:xfrm>
          <a:prstGeom prst="line">
            <a:avLst/>
          </a:prstGeom>
          <a:ln w="38100">
            <a:solidFill>
              <a:srgbClr val="942235"/>
            </a:solidFill>
          </a:ln>
          <a:effectLst>
            <a:outerShdw blurRad="38100" dist="25400" dir="5400000" rotWithShape="0">
              <a:srgbClr val="000000">
                <a:alpha val="35000"/>
              </a:srgbClr>
            </a:outerShdw>
          </a:effectLst>
        </p:spPr>
        <p:txBody>
          <a:bodyPr lIns="45718" tIns="45718" rIns="45718" bIns="45718"/>
          <a:lstStyle/>
          <a:p>
            <a:endParaRPr/>
          </a:p>
        </p:txBody>
      </p:sp>
      <p:sp>
        <p:nvSpPr>
          <p:cNvPr id="84" name="Arrow"/>
          <p:cNvSpPr/>
          <p:nvPr/>
        </p:nvSpPr>
        <p:spPr>
          <a:xfrm rot="5400000">
            <a:off x="14710235" y="4125525"/>
            <a:ext cx="992475" cy="865676"/>
          </a:xfrm>
          <a:prstGeom prst="rightArrow">
            <a:avLst>
              <a:gd name="adj1" fmla="val 32000"/>
              <a:gd name="adj2" fmla="val 64000"/>
            </a:avLst>
          </a:prstGeom>
          <a:solidFill>
            <a:srgbClr val="942235"/>
          </a:solidFill>
          <a:ln w="12700">
            <a:miter lim="400000"/>
          </a:ln>
          <a:effectLst>
            <a:outerShdw blurRad="38100" dist="25400" dir="5400000" rotWithShape="0">
              <a:srgbClr val="000000">
                <a:alpha val="35000"/>
              </a:srgbClr>
            </a:outerShdw>
          </a:effectLst>
        </p:spPr>
        <p:txBody>
          <a:bodyPr lIns="55450" tIns="55450" rIns="55450" bIns="55450" anchor="ctr"/>
          <a:lstStyle/>
          <a:p>
            <a:pPr>
              <a:defRPr>
                <a:solidFill>
                  <a:srgbClr val="942235"/>
                </a:solidFill>
              </a:defRPr>
            </a:pPr>
            <a:endParaRPr/>
          </a:p>
        </p:txBody>
      </p:sp>
      <p:sp>
        <p:nvSpPr>
          <p:cNvPr id="85" name="Atbalsta saņēmējs"/>
          <p:cNvSpPr txBox="1">
            <a:spLocks noGrp="1"/>
          </p:cNvSpPr>
          <p:nvPr>
            <p:ph type="title" idx="4294967295"/>
          </p:nvPr>
        </p:nvSpPr>
        <p:spPr>
          <a:xfrm>
            <a:off x="979237" y="987624"/>
            <a:ext cx="11374139" cy="2819914"/>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Inovāciju vaučeru</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atbalsta veidi</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Kvalifikācijas pazīmes…"/>
          <p:cNvSpPr txBox="1">
            <a:spLocks noGrp="1"/>
          </p:cNvSpPr>
          <p:nvPr>
            <p:ph type="title" idx="4294967295"/>
          </p:nvPr>
        </p:nvSpPr>
        <p:spPr>
          <a:xfrm>
            <a:off x="1029833" y="986063"/>
            <a:ext cx="15173880" cy="5057955"/>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Atbalstāmās</a:t>
            </a:r>
            <a:r>
              <a:rPr dirty="0"/>
              <a:t> </a:t>
            </a:r>
            <a:r>
              <a:rPr dirty="0" err="1"/>
              <a:t>darbības</a:t>
            </a:r>
            <a:r>
              <a:rPr dirty="0"/>
              <a:t>,</a:t>
            </a:r>
            <a:r>
              <a:rPr lang="lv-LV" dirty="0"/>
              <a:t> </a:t>
            </a:r>
            <a:br>
              <a:rPr lang="lv-LV" dirty="0"/>
            </a:br>
            <a:r>
              <a:rPr lang="lv-LV" dirty="0"/>
              <a:t>kas saistītas</a:t>
            </a:r>
            <a:br>
              <a:rPr lang="lv-LV" dirty="0"/>
            </a:br>
            <a:r>
              <a:rPr lang="lv-LV" dirty="0"/>
              <a:t>ar </a:t>
            </a:r>
            <a:r>
              <a:rPr lang="lv-LV" dirty="0" err="1"/>
              <a:t>vaučera</a:t>
            </a:r>
            <a:r>
              <a:rPr lang="lv-LV" dirty="0"/>
              <a:t> izsniegšanu</a:t>
            </a:r>
          </a:p>
        </p:txBody>
      </p:sp>
      <p:sp>
        <p:nvSpPr>
          <p:cNvPr id="88" name="Shape"/>
          <p:cNvSpPr/>
          <p:nvPr/>
        </p:nvSpPr>
        <p:spPr>
          <a:xfrm rot="5400000">
            <a:off x="2260184" y="9344272"/>
            <a:ext cx="2004947" cy="3336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480" y="0"/>
                </a:lnTo>
                <a:lnTo>
                  <a:pt x="3480" y="19507"/>
                </a:lnTo>
                <a:lnTo>
                  <a:pt x="21600" y="19507"/>
                </a:lnTo>
                <a:lnTo>
                  <a:pt x="21600" y="21600"/>
                </a:lnTo>
                <a:lnTo>
                  <a:pt x="0" y="21600"/>
                </a:lnTo>
                <a:close/>
              </a:path>
            </a:pathLst>
          </a:custGeom>
          <a:solidFill>
            <a:srgbClr val="942235"/>
          </a:solidFill>
          <a:ln w="12700">
            <a:miter lim="400000"/>
          </a:ln>
        </p:spPr>
        <p:txBody>
          <a:bodyPr lIns="55450" tIns="55450" rIns="55450" bIns="55450"/>
          <a:lstStyle/>
          <a:p>
            <a:endParaRPr/>
          </a:p>
        </p:txBody>
      </p:sp>
      <p:sp>
        <p:nvSpPr>
          <p:cNvPr id="89" name="Tehniski ekonomiskā priekšizpēte"/>
          <p:cNvSpPr txBox="1"/>
          <p:nvPr/>
        </p:nvSpPr>
        <p:spPr>
          <a:xfrm>
            <a:off x="2104117" y="10552014"/>
            <a:ext cx="2406755" cy="1735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2870" tIns="102870" rIns="102870" bIns="102870"/>
          <a:lstStyle>
            <a:lvl1pPr defTabSz="1200150">
              <a:lnSpc>
                <a:spcPct val="80000"/>
              </a:lnSpc>
              <a:spcBef>
                <a:spcPts val="1100"/>
              </a:spcBef>
              <a:defRPr sz="2400">
                <a:solidFill>
                  <a:srgbClr val="FFFFFF"/>
                </a:solidFill>
              </a:defRPr>
            </a:lvl1pPr>
          </a:lstStyle>
          <a:p>
            <a:r>
              <a:t>Tehniski ekonomiskā priekšizpēte</a:t>
            </a:r>
          </a:p>
        </p:txBody>
      </p:sp>
      <p:sp>
        <p:nvSpPr>
          <p:cNvPr id="90" name="Shape"/>
          <p:cNvSpPr/>
          <p:nvPr/>
        </p:nvSpPr>
        <p:spPr>
          <a:xfrm rot="5400000">
            <a:off x="5947371" y="8431873"/>
            <a:ext cx="2004946" cy="3336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480" y="0"/>
                </a:lnTo>
                <a:lnTo>
                  <a:pt x="3480" y="19507"/>
                </a:lnTo>
                <a:lnTo>
                  <a:pt x="21600" y="19507"/>
                </a:lnTo>
                <a:lnTo>
                  <a:pt x="21600" y="21600"/>
                </a:lnTo>
                <a:lnTo>
                  <a:pt x="0" y="21600"/>
                </a:lnTo>
                <a:close/>
              </a:path>
            </a:pathLst>
          </a:custGeom>
          <a:solidFill>
            <a:srgbClr val="942235"/>
          </a:solidFill>
          <a:ln w="12700">
            <a:miter lim="400000"/>
          </a:ln>
        </p:spPr>
        <p:txBody>
          <a:bodyPr lIns="55450" tIns="55450" rIns="55450" bIns="55450"/>
          <a:lstStyle/>
          <a:p>
            <a:endParaRPr/>
          </a:p>
        </p:txBody>
      </p:sp>
      <p:sp>
        <p:nvSpPr>
          <p:cNvPr id="91" name="Rūpnieciskie pētījumi"/>
          <p:cNvSpPr txBox="1"/>
          <p:nvPr/>
        </p:nvSpPr>
        <p:spPr>
          <a:xfrm>
            <a:off x="5774944" y="9632594"/>
            <a:ext cx="2630870" cy="1264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6679" tIns="106679" rIns="106679" bIns="106679"/>
          <a:lstStyle>
            <a:lvl1pPr defTabSz="1244600">
              <a:lnSpc>
                <a:spcPct val="80000"/>
              </a:lnSpc>
              <a:spcBef>
                <a:spcPts val="1100"/>
              </a:spcBef>
              <a:defRPr sz="2400">
                <a:solidFill>
                  <a:srgbClr val="FFFFFF"/>
                </a:solidFill>
              </a:defRPr>
            </a:lvl1pPr>
          </a:lstStyle>
          <a:p>
            <a:r>
              <a:t>Rūpnieciskie pētījumi</a:t>
            </a:r>
          </a:p>
        </p:txBody>
      </p:sp>
      <p:sp>
        <p:nvSpPr>
          <p:cNvPr id="92" name="Shape"/>
          <p:cNvSpPr/>
          <p:nvPr/>
        </p:nvSpPr>
        <p:spPr>
          <a:xfrm rot="5400000">
            <a:off x="9634556" y="7519475"/>
            <a:ext cx="2004947" cy="33361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480" y="0"/>
                </a:lnTo>
                <a:lnTo>
                  <a:pt x="3480" y="19507"/>
                </a:lnTo>
                <a:lnTo>
                  <a:pt x="21600" y="19507"/>
                </a:lnTo>
                <a:lnTo>
                  <a:pt x="21600" y="21600"/>
                </a:lnTo>
                <a:lnTo>
                  <a:pt x="0" y="21600"/>
                </a:lnTo>
                <a:close/>
              </a:path>
            </a:pathLst>
          </a:custGeom>
          <a:solidFill>
            <a:srgbClr val="942235"/>
          </a:solidFill>
          <a:ln w="12700">
            <a:miter lim="400000"/>
          </a:ln>
        </p:spPr>
        <p:txBody>
          <a:bodyPr lIns="55450" tIns="55450" rIns="55450" bIns="55450"/>
          <a:lstStyle/>
          <a:p>
            <a:endParaRPr/>
          </a:p>
        </p:txBody>
      </p:sp>
      <p:sp>
        <p:nvSpPr>
          <p:cNvPr id="93" name="Eksperimentālā izstrāde"/>
          <p:cNvSpPr txBox="1"/>
          <p:nvPr/>
        </p:nvSpPr>
        <p:spPr>
          <a:xfrm>
            <a:off x="9454637" y="8717732"/>
            <a:ext cx="2662202" cy="1244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9060" tIns="99060" rIns="99060" bIns="99060"/>
          <a:lstStyle>
            <a:lvl1pPr defTabSz="1155700">
              <a:lnSpc>
                <a:spcPct val="80000"/>
              </a:lnSpc>
              <a:spcBef>
                <a:spcPts val="1000"/>
              </a:spcBef>
              <a:defRPr sz="2400">
                <a:solidFill>
                  <a:srgbClr val="FFFFFF"/>
                </a:solidFill>
              </a:defRPr>
            </a:lvl1pPr>
          </a:lstStyle>
          <a:p>
            <a:r>
              <a:t>Eksperimentālā izstrāde</a:t>
            </a:r>
          </a:p>
        </p:txBody>
      </p:sp>
      <p:sp>
        <p:nvSpPr>
          <p:cNvPr id="94" name="Shape"/>
          <p:cNvSpPr/>
          <p:nvPr/>
        </p:nvSpPr>
        <p:spPr>
          <a:xfrm rot="5400000">
            <a:off x="13321741" y="6607077"/>
            <a:ext cx="2004947" cy="3336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480" y="0"/>
                </a:lnTo>
                <a:lnTo>
                  <a:pt x="3480" y="19507"/>
                </a:lnTo>
                <a:lnTo>
                  <a:pt x="21600" y="19507"/>
                </a:lnTo>
                <a:lnTo>
                  <a:pt x="21600" y="21600"/>
                </a:lnTo>
                <a:lnTo>
                  <a:pt x="0" y="21600"/>
                </a:lnTo>
                <a:close/>
              </a:path>
            </a:pathLst>
          </a:custGeom>
          <a:solidFill>
            <a:srgbClr val="942235"/>
          </a:solidFill>
          <a:ln w="12700">
            <a:miter lim="400000"/>
          </a:ln>
        </p:spPr>
        <p:txBody>
          <a:bodyPr lIns="55450" tIns="55450" rIns="55450" bIns="55450"/>
          <a:lstStyle/>
          <a:p>
            <a:endParaRPr/>
          </a:p>
        </p:txBody>
      </p:sp>
      <p:sp>
        <p:nvSpPr>
          <p:cNvPr id="95" name="Produkta rūpnieciskā dizaina izstrāde"/>
          <p:cNvSpPr txBox="1"/>
          <p:nvPr/>
        </p:nvSpPr>
        <p:spPr>
          <a:xfrm>
            <a:off x="13160963" y="7815858"/>
            <a:ext cx="2656704" cy="2225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6679" tIns="106679" rIns="106679" bIns="106679"/>
          <a:lstStyle>
            <a:lvl1pPr defTabSz="1244600">
              <a:lnSpc>
                <a:spcPct val="80000"/>
              </a:lnSpc>
              <a:spcBef>
                <a:spcPts val="1100"/>
              </a:spcBef>
              <a:defRPr sz="2400">
                <a:solidFill>
                  <a:srgbClr val="FFFFFF"/>
                </a:solidFill>
              </a:defRPr>
            </a:lvl1pPr>
          </a:lstStyle>
          <a:p>
            <a:r>
              <a:t>Produkta rūpnieciskā dizaina izstrāde</a:t>
            </a:r>
          </a:p>
        </p:txBody>
      </p:sp>
      <p:sp>
        <p:nvSpPr>
          <p:cNvPr id="96" name="Shape"/>
          <p:cNvSpPr/>
          <p:nvPr/>
        </p:nvSpPr>
        <p:spPr>
          <a:xfrm rot="5400000">
            <a:off x="17033270" y="5463972"/>
            <a:ext cx="2004946" cy="3336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480" y="0"/>
                </a:lnTo>
                <a:lnTo>
                  <a:pt x="3480" y="19507"/>
                </a:lnTo>
                <a:lnTo>
                  <a:pt x="21600" y="19507"/>
                </a:lnTo>
                <a:lnTo>
                  <a:pt x="21600" y="21600"/>
                </a:lnTo>
                <a:lnTo>
                  <a:pt x="0" y="21600"/>
                </a:lnTo>
                <a:close/>
              </a:path>
            </a:pathLst>
          </a:custGeom>
          <a:solidFill>
            <a:srgbClr val="942235"/>
          </a:solidFill>
          <a:ln w="12700">
            <a:miter lim="400000"/>
          </a:ln>
        </p:spPr>
        <p:txBody>
          <a:bodyPr lIns="55450" tIns="55450" rIns="55450" bIns="55450"/>
          <a:lstStyle/>
          <a:p>
            <a:endParaRPr/>
          </a:p>
        </p:txBody>
      </p:sp>
      <p:sp>
        <p:nvSpPr>
          <p:cNvPr id="97" name="Produkta rūpnieciskā īpašuma tiesību nostiprināšana"/>
          <p:cNvSpPr txBox="1"/>
          <p:nvPr/>
        </p:nvSpPr>
        <p:spPr>
          <a:xfrm>
            <a:off x="16861791" y="6642241"/>
            <a:ext cx="2754305" cy="2215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2870" tIns="102870" rIns="102870" bIns="102870"/>
          <a:lstStyle>
            <a:lvl1pPr defTabSz="1200150">
              <a:lnSpc>
                <a:spcPct val="80000"/>
              </a:lnSpc>
              <a:spcBef>
                <a:spcPts val="1100"/>
              </a:spcBef>
              <a:defRPr sz="2400">
                <a:solidFill>
                  <a:srgbClr val="FFFFFF"/>
                </a:solidFill>
              </a:defRPr>
            </a:lvl1pPr>
          </a:lstStyle>
          <a:p>
            <a:r>
              <a:t>Produkta rūpnieciskā īpašuma tiesību nostiprināšana</a:t>
            </a:r>
          </a:p>
        </p:txBody>
      </p:sp>
      <p:sp>
        <p:nvSpPr>
          <p:cNvPr id="98" name="Shape"/>
          <p:cNvSpPr/>
          <p:nvPr/>
        </p:nvSpPr>
        <p:spPr>
          <a:xfrm rot="5400000">
            <a:off x="20620282" y="4608816"/>
            <a:ext cx="2004946" cy="3336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480" y="0"/>
                </a:lnTo>
                <a:lnTo>
                  <a:pt x="3480" y="19507"/>
                </a:lnTo>
                <a:lnTo>
                  <a:pt x="21600" y="19507"/>
                </a:lnTo>
                <a:lnTo>
                  <a:pt x="21600" y="21600"/>
                </a:lnTo>
                <a:lnTo>
                  <a:pt x="0" y="21600"/>
                </a:lnTo>
                <a:close/>
              </a:path>
            </a:pathLst>
          </a:custGeom>
          <a:solidFill>
            <a:srgbClr val="942235"/>
          </a:solidFill>
          <a:ln w="12700">
            <a:miter lim="400000"/>
          </a:ln>
        </p:spPr>
        <p:txBody>
          <a:bodyPr lIns="55450" tIns="55450" rIns="55450" bIns="55450"/>
          <a:lstStyle/>
          <a:p>
            <a:endParaRPr/>
          </a:p>
        </p:txBody>
      </p:sp>
      <p:sp>
        <p:nvSpPr>
          <p:cNvPr id="99" name="Sertificēšana un testēšana"/>
          <p:cNvSpPr txBox="1"/>
          <p:nvPr/>
        </p:nvSpPr>
        <p:spPr>
          <a:xfrm>
            <a:off x="20457702" y="5847638"/>
            <a:ext cx="2406756" cy="1264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6679" tIns="106679" rIns="106679" bIns="106679"/>
          <a:lstStyle>
            <a:lvl1pPr defTabSz="1244600">
              <a:lnSpc>
                <a:spcPct val="80000"/>
              </a:lnSpc>
              <a:spcBef>
                <a:spcPts val="1100"/>
              </a:spcBef>
              <a:defRPr sz="2400">
                <a:solidFill>
                  <a:srgbClr val="FFFFFF"/>
                </a:solidFill>
              </a:defRPr>
            </a:lvl1pPr>
          </a:lstStyle>
          <a:p>
            <a:r>
              <a:t>Sertificēšana un testēšana</a:t>
            </a:r>
          </a:p>
        </p:txBody>
      </p:sp>
      <p:pic>
        <p:nvPicPr>
          <p:cNvPr id="100" name="Graphic 11" descr="Graphic 11"/>
          <p:cNvPicPr>
            <a:picLocks noChangeAspect="1"/>
          </p:cNvPicPr>
          <p:nvPr/>
        </p:nvPicPr>
        <p:blipFill>
          <a:blip r:embed="rId2"/>
          <a:stretch>
            <a:fillRect/>
          </a:stretch>
        </p:blipFill>
        <p:spPr>
          <a:xfrm>
            <a:off x="6258993" y="7694075"/>
            <a:ext cx="1228097" cy="1228098"/>
          </a:xfrm>
          <a:prstGeom prst="rect">
            <a:avLst/>
          </a:prstGeom>
          <a:ln w="12700">
            <a:miter lim="400000"/>
          </a:ln>
        </p:spPr>
      </p:pic>
      <p:pic>
        <p:nvPicPr>
          <p:cNvPr id="101" name="Graphic 13" descr="Graphic 13"/>
          <p:cNvPicPr>
            <a:picLocks noChangeAspect="1"/>
          </p:cNvPicPr>
          <p:nvPr/>
        </p:nvPicPr>
        <p:blipFill>
          <a:blip r:embed="rId3"/>
          <a:stretch>
            <a:fillRect/>
          </a:stretch>
        </p:blipFill>
        <p:spPr>
          <a:xfrm>
            <a:off x="2697627" y="8710574"/>
            <a:ext cx="1228098" cy="1228097"/>
          </a:xfrm>
          <a:prstGeom prst="rect">
            <a:avLst/>
          </a:prstGeom>
          <a:ln w="12700">
            <a:miter lim="400000"/>
          </a:ln>
        </p:spPr>
      </p:pic>
      <p:pic>
        <p:nvPicPr>
          <p:cNvPr id="102" name="Graphic 17" descr="Graphic 17"/>
          <p:cNvPicPr>
            <a:picLocks noChangeAspect="1"/>
          </p:cNvPicPr>
          <p:nvPr/>
        </p:nvPicPr>
        <p:blipFill>
          <a:blip r:embed="rId4"/>
          <a:stretch>
            <a:fillRect/>
          </a:stretch>
        </p:blipFill>
        <p:spPr>
          <a:xfrm>
            <a:off x="21046614" y="3894875"/>
            <a:ext cx="1228097" cy="1228097"/>
          </a:xfrm>
          <a:prstGeom prst="rect">
            <a:avLst/>
          </a:prstGeom>
          <a:ln w="12700">
            <a:miter lim="400000"/>
          </a:ln>
        </p:spPr>
      </p:pic>
      <p:pic>
        <p:nvPicPr>
          <p:cNvPr id="103" name="Graphic 23" descr="Graphic 23"/>
          <p:cNvPicPr>
            <a:picLocks noChangeAspect="1"/>
          </p:cNvPicPr>
          <p:nvPr/>
        </p:nvPicPr>
        <p:blipFill>
          <a:blip r:embed="rId5"/>
          <a:stretch>
            <a:fillRect/>
          </a:stretch>
        </p:blipFill>
        <p:spPr>
          <a:xfrm>
            <a:off x="13509407" y="5727054"/>
            <a:ext cx="1228098" cy="1228097"/>
          </a:xfrm>
          <a:prstGeom prst="rect">
            <a:avLst/>
          </a:prstGeom>
          <a:ln w="12700">
            <a:miter lim="400000"/>
          </a:ln>
        </p:spPr>
      </p:pic>
      <p:pic>
        <p:nvPicPr>
          <p:cNvPr id="104" name="Graphic 27" descr="Graphic 27"/>
          <p:cNvPicPr>
            <a:picLocks noChangeAspect="1"/>
          </p:cNvPicPr>
          <p:nvPr/>
        </p:nvPicPr>
        <p:blipFill>
          <a:blip r:embed="rId6"/>
          <a:stretch>
            <a:fillRect/>
          </a:stretch>
        </p:blipFill>
        <p:spPr>
          <a:xfrm>
            <a:off x="198006" y="10488389"/>
            <a:ext cx="1228097" cy="1228097"/>
          </a:xfrm>
          <a:prstGeom prst="rect">
            <a:avLst/>
          </a:prstGeom>
          <a:ln w="12700">
            <a:miter lim="400000"/>
          </a:ln>
        </p:spPr>
      </p:pic>
      <p:pic>
        <p:nvPicPr>
          <p:cNvPr id="105" name="Graphic 33" descr="Graphic 33"/>
          <p:cNvPicPr>
            <a:picLocks noChangeAspect="1"/>
          </p:cNvPicPr>
          <p:nvPr/>
        </p:nvPicPr>
        <p:blipFill>
          <a:blip r:embed="rId7"/>
          <a:stretch>
            <a:fillRect/>
          </a:stretch>
        </p:blipFill>
        <p:spPr>
          <a:xfrm>
            <a:off x="10256166" y="6768685"/>
            <a:ext cx="1228098" cy="1228097"/>
          </a:xfrm>
          <a:prstGeom prst="rect">
            <a:avLst/>
          </a:prstGeom>
          <a:ln w="12700">
            <a:miter lim="400000"/>
          </a:ln>
        </p:spPr>
      </p:pic>
      <p:pic>
        <p:nvPicPr>
          <p:cNvPr id="106" name="Graphic 35" descr="Graphic 35"/>
          <p:cNvPicPr>
            <a:picLocks noChangeAspect="1"/>
          </p:cNvPicPr>
          <p:nvPr/>
        </p:nvPicPr>
        <p:blipFill>
          <a:blip r:embed="rId8"/>
          <a:stretch>
            <a:fillRect/>
          </a:stretch>
        </p:blipFill>
        <p:spPr>
          <a:xfrm>
            <a:off x="22740118" y="2666777"/>
            <a:ext cx="1228098" cy="1228098"/>
          </a:xfrm>
          <a:prstGeom prst="rect">
            <a:avLst/>
          </a:prstGeom>
          <a:ln w="12700">
            <a:miter lim="400000"/>
          </a:ln>
        </p:spPr>
      </p:pic>
      <p:pic>
        <p:nvPicPr>
          <p:cNvPr id="107" name="Graphic 51" descr="Graphic 51"/>
          <p:cNvPicPr>
            <a:picLocks noChangeAspect="1"/>
          </p:cNvPicPr>
          <p:nvPr/>
        </p:nvPicPr>
        <p:blipFill>
          <a:blip r:embed="rId9"/>
          <a:stretch>
            <a:fillRect/>
          </a:stretch>
        </p:blipFill>
        <p:spPr>
          <a:xfrm>
            <a:off x="17376700" y="4958893"/>
            <a:ext cx="1228097" cy="1228097"/>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Kvalifikācijas pazīmes…"/>
          <p:cNvSpPr txBox="1">
            <a:spLocks noGrp="1"/>
          </p:cNvSpPr>
          <p:nvPr>
            <p:ph type="title" idx="4294967295"/>
          </p:nvPr>
        </p:nvSpPr>
        <p:spPr>
          <a:xfrm>
            <a:off x="1050599" y="986525"/>
            <a:ext cx="18821145" cy="4477067"/>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Atbalstāmās</a:t>
            </a:r>
            <a:r>
              <a:rPr dirty="0"/>
              <a:t> </a:t>
            </a:r>
            <a:r>
              <a:rPr dirty="0" err="1"/>
              <a:t>darbības</a:t>
            </a:r>
            <a:r>
              <a:rPr dirty="0"/>
              <a:t>,</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a:t>kas </a:t>
            </a:r>
            <a:r>
              <a:rPr dirty="0" err="1"/>
              <a:t>saistītas</a:t>
            </a:r>
            <a:endParaRPr dirty="0"/>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ar</a:t>
            </a:r>
            <a:r>
              <a:rPr dirty="0"/>
              <a:t> </a:t>
            </a:r>
            <a:r>
              <a:rPr dirty="0" err="1"/>
              <a:t>vaučera</a:t>
            </a:r>
            <a:r>
              <a:rPr lang="lv-LV" dirty="0"/>
              <a:t> </a:t>
            </a:r>
            <a:r>
              <a:rPr dirty="0" err="1"/>
              <a:t>izsniegšanu</a:t>
            </a:r>
            <a:endParaRPr dirty="0"/>
          </a:p>
        </p:txBody>
      </p:sp>
      <p:sp>
        <p:nvSpPr>
          <p:cNvPr id="110" name="Rectangle 7"/>
          <p:cNvSpPr txBox="1"/>
          <p:nvPr/>
        </p:nvSpPr>
        <p:spPr>
          <a:xfrm>
            <a:off x="1547323" y="5694662"/>
            <a:ext cx="20033206" cy="4390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5452" tIns="55452" rIns="55452" bIns="55452">
            <a:spAutoFit/>
          </a:bodyPr>
          <a:lstStyle/>
          <a:p>
            <a:pPr marL="518160" lvl="8" indent="-518160">
              <a:buClr>
                <a:srgbClr val="942235"/>
              </a:buClr>
              <a:buSzPct val="100000"/>
              <a:buAutoNum type="arabicPeriod"/>
              <a:defRPr sz="3000">
                <a:solidFill>
                  <a:srgbClr val="A7A7A7"/>
                </a:solidFill>
                <a:latin typeface="Armin Grotesk SemiBold"/>
                <a:ea typeface="Armin Grotesk SemiBold"/>
                <a:cs typeface="Armin Grotesk SemiBold"/>
                <a:sym typeface="Armin Grotesk SemiBold"/>
              </a:defRPr>
            </a:pPr>
            <a:r>
              <a:rPr lang="lv-LV" sz="3400" dirty="0">
                <a:latin typeface="Armin Grotesk UltraBold"/>
                <a:ea typeface="Armin Grotesk UltraBold"/>
                <a:cs typeface="Armin Grotesk UltraBold"/>
                <a:sym typeface="Armin Grotesk UltraBold"/>
              </a:rPr>
              <a:t>Tehniski ekonomiskā </a:t>
            </a:r>
            <a:r>
              <a:rPr lang="lv-LV" sz="3400" dirty="0" err="1">
                <a:latin typeface="Armin Grotesk UltraBold"/>
                <a:ea typeface="Armin Grotesk UltraBold"/>
                <a:cs typeface="Armin Grotesk UltraBold"/>
                <a:sym typeface="Armin Grotesk UltraBold"/>
              </a:rPr>
              <a:t>priekšizpēte</a:t>
            </a:r>
            <a:r>
              <a:rPr lang="lv-LV" dirty="0"/>
              <a:t> </a:t>
            </a:r>
            <a:r>
              <a:rPr lang="lv-LV" dirty="0">
                <a:solidFill>
                  <a:srgbClr val="FFFFFF"/>
                </a:solidFill>
                <a:latin typeface="+mn-lt"/>
                <a:ea typeface="+mn-ea"/>
                <a:cs typeface="+mn-cs"/>
                <a:sym typeface="Armin Grotesk Regular"/>
              </a:rPr>
              <a:t>- projekta potenciāla novērtējums un analīze ar mērķi atvieglot lēmuma pieņemšanas procesu, objektīvi un racionāli apzinot projekta priekšrocības, trūkumus, iespējas un draudus, kā arī nosakot tā īstenošanai vajadzīgos resursus un vispārīgi – tā izdošanās izredzes</a:t>
            </a:r>
          </a:p>
          <a:p>
            <a:pPr marL="518160" lvl="8" indent="-518160">
              <a:buClr>
                <a:srgbClr val="942235"/>
              </a:buClr>
              <a:buSzPct val="100000"/>
              <a:buAutoNum type="arabicPeriod"/>
              <a:defRPr sz="3000">
                <a:solidFill>
                  <a:srgbClr val="A7A7A7"/>
                </a:solidFill>
                <a:latin typeface="Armin Grotesk SemiBold"/>
                <a:ea typeface="Armin Grotesk SemiBold"/>
                <a:cs typeface="Armin Grotesk SemiBold"/>
                <a:sym typeface="Armin Grotesk SemiBold"/>
              </a:defRPr>
            </a:pPr>
            <a:endParaRPr lang="lv-LV" sz="3000" dirty="0">
              <a:solidFill>
                <a:srgbClr val="FFFFFF"/>
              </a:solidFill>
            </a:endParaRPr>
          </a:p>
          <a:p>
            <a:pPr marL="518160" lvl="8" indent="-518160">
              <a:buClr>
                <a:srgbClr val="942235"/>
              </a:buClr>
              <a:buSzPct val="100000"/>
              <a:buAutoNum type="arabicPeriod"/>
              <a:defRPr sz="3000">
                <a:solidFill>
                  <a:srgbClr val="A7A7A7"/>
                </a:solidFill>
                <a:latin typeface="Armin Grotesk SemiBold"/>
                <a:ea typeface="Armin Grotesk SemiBold"/>
                <a:cs typeface="Armin Grotesk SemiBold"/>
                <a:sym typeface="Armin Grotesk SemiBold"/>
              </a:defRPr>
            </a:pPr>
            <a:r>
              <a:rPr lang="lv-LV" sz="3400" dirty="0">
                <a:latin typeface="Armin Grotesk UltraBold"/>
                <a:ea typeface="Armin Grotesk UltraBold"/>
                <a:cs typeface="Armin Grotesk UltraBold"/>
                <a:sym typeface="Armin Grotesk UltraBold"/>
              </a:rPr>
              <a:t>Rūpnieciskie pētījumi</a:t>
            </a:r>
            <a:r>
              <a:rPr lang="lv-LV" dirty="0"/>
              <a:t> </a:t>
            </a:r>
            <a:r>
              <a:rPr lang="lv-LV" dirty="0">
                <a:solidFill>
                  <a:srgbClr val="FFFFFF"/>
                </a:solidFill>
                <a:latin typeface="+mn-lt"/>
                <a:ea typeface="+mn-ea"/>
                <a:cs typeface="+mn-cs"/>
                <a:sym typeface="Armin Grotesk Regular"/>
              </a:rPr>
              <a:t>- plānveida pētījumi vai nozīmīgs izpētes darbs ar mērķi iegūt jaunas zināšanas un prasmes jaunu produktu, procesu vai pakalpojumu izstrādei vai jau esošo produktu, procesu vai pakalpojumu būtiskai uzlabošanai. Tie ietver kompleksu sistēmu komplektējošo daļu radīšanu un var ietvert prototipu veidošanu laboratorijas vidē vai vidē ar simulētām </a:t>
            </a:r>
            <a:r>
              <a:rPr lang="lv-LV" dirty="0" err="1">
                <a:solidFill>
                  <a:srgbClr val="FFFFFF"/>
                </a:solidFill>
                <a:latin typeface="+mn-lt"/>
                <a:ea typeface="+mn-ea"/>
                <a:cs typeface="+mn-cs"/>
                <a:sym typeface="Armin Grotesk Regular"/>
              </a:rPr>
              <a:t>saskarnēm</a:t>
            </a:r>
            <a:r>
              <a:rPr lang="lv-LV" dirty="0">
                <a:solidFill>
                  <a:srgbClr val="FFFFFF"/>
                </a:solidFill>
                <a:latin typeface="+mn-lt"/>
                <a:ea typeface="+mn-ea"/>
                <a:cs typeface="+mn-cs"/>
                <a:sym typeface="Armin Grotesk Regular"/>
              </a:rPr>
              <a:t> ar pastāvošām sistēmām, kā arī izmēģinājuma līniju radīšanu, ja tas nepieciešams rūpnieciskajiem pētījumiem un jo īpaši nepatentētu tehnoloģiju validēšanai</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7"/>
          <p:cNvSpPr txBox="1"/>
          <p:nvPr/>
        </p:nvSpPr>
        <p:spPr>
          <a:xfrm>
            <a:off x="1508490" y="5694662"/>
            <a:ext cx="20091063" cy="3543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5452" tIns="55452" rIns="55452" bIns="55452">
            <a:spAutoFit/>
          </a:bodyPr>
          <a:lstStyle/>
          <a:p>
            <a:pPr marL="518160" lvl="8" indent="-518160">
              <a:lnSpc>
                <a:spcPct val="80000"/>
              </a:lnSpc>
              <a:buClr>
                <a:srgbClr val="942235"/>
              </a:buClr>
              <a:buSzPct val="100000"/>
              <a:buAutoNum type="arabicPeriod" startAt="3"/>
              <a:defRPr sz="3000">
                <a:solidFill>
                  <a:srgbClr val="A7A7A7"/>
                </a:solidFill>
                <a:latin typeface="Armin Grotesk SemiBold"/>
                <a:ea typeface="Armin Grotesk SemiBold"/>
                <a:cs typeface="Armin Grotesk SemiBold"/>
                <a:sym typeface="Armin Grotesk SemiBold"/>
              </a:defRPr>
            </a:pPr>
            <a:r>
              <a:rPr lang="lv-LV" sz="3400" dirty="0">
                <a:latin typeface="Armin Grotesk UltraBold"/>
                <a:ea typeface="Armin Grotesk UltraBold"/>
                <a:cs typeface="Armin Grotesk UltraBold"/>
                <a:sym typeface="Armin Grotesk UltraBold"/>
              </a:rPr>
              <a:t>Eksperimentālā izstrāde</a:t>
            </a:r>
            <a:r>
              <a:rPr lang="lv-LV" dirty="0"/>
              <a:t> </a:t>
            </a:r>
            <a:r>
              <a:rPr lang="lv-LV" dirty="0">
                <a:solidFill>
                  <a:srgbClr val="FFFFFF"/>
                </a:solidFill>
                <a:latin typeface="+mn-lt"/>
                <a:ea typeface="+mn-ea"/>
                <a:cs typeface="+mn-cs"/>
                <a:sym typeface="Armin Grotesk Regular"/>
              </a:rPr>
              <a:t>- esošo zinātnisko atziņu, tehnoloģisko, </a:t>
            </a:r>
            <a:r>
              <a:rPr lang="lv-LV" dirty="0" err="1">
                <a:solidFill>
                  <a:srgbClr val="FFFFFF"/>
                </a:solidFill>
                <a:latin typeface="+mn-lt"/>
                <a:ea typeface="+mn-ea"/>
                <a:cs typeface="+mn-cs"/>
                <a:sym typeface="Armin Grotesk Regular"/>
              </a:rPr>
              <a:t>darījumdarbības</a:t>
            </a:r>
            <a:r>
              <a:rPr lang="lv-LV" dirty="0">
                <a:solidFill>
                  <a:srgbClr val="FFFFFF"/>
                </a:solidFill>
                <a:latin typeface="+mn-lt"/>
                <a:ea typeface="+mn-ea"/>
                <a:cs typeface="+mn-cs"/>
                <a:sym typeface="Armin Grotesk Regular"/>
              </a:rPr>
              <a:t> un citu attiecīgu zināšanu un prasmju iegūšana, kombinēšana, modelēšana un izmantošana, lai izstrādātu jaunus vai uzlabotus produktus, procesus vai pakalpojumus. Tajā var ietilpt arī, piemēram, darbības, kuru mērķis ir jaunu produktu, procesu vai pakalpojumu konceptuāla definēšana, plānošana un dokumentēšana</a:t>
            </a:r>
          </a:p>
          <a:p>
            <a:pPr marL="518160" lvl="8" indent="-518160">
              <a:lnSpc>
                <a:spcPct val="80000"/>
              </a:lnSpc>
              <a:buClr>
                <a:srgbClr val="942235"/>
              </a:buClr>
              <a:buSzPct val="100000"/>
              <a:buAutoNum type="arabicPeriod" startAt="3"/>
              <a:defRPr sz="3000">
                <a:solidFill>
                  <a:srgbClr val="A7A7A7"/>
                </a:solidFill>
                <a:latin typeface="Armin Grotesk SemiBold"/>
                <a:ea typeface="Armin Grotesk SemiBold"/>
                <a:cs typeface="Armin Grotesk SemiBold"/>
                <a:sym typeface="Armin Grotesk SemiBold"/>
              </a:defRPr>
            </a:pPr>
            <a:endParaRPr lang="lv-LV" sz="3000" dirty="0">
              <a:solidFill>
                <a:srgbClr val="FFFFFF"/>
              </a:solidFill>
            </a:endParaRPr>
          </a:p>
          <a:p>
            <a:pPr marL="518160" lvl="8" indent="-518160">
              <a:lnSpc>
                <a:spcPct val="80000"/>
              </a:lnSpc>
              <a:buClr>
                <a:srgbClr val="942235"/>
              </a:buClr>
              <a:buSzPct val="100000"/>
              <a:buAutoNum type="arabicPeriod" startAt="3"/>
              <a:defRPr sz="3000">
                <a:solidFill>
                  <a:srgbClr val="A7A7A7"/>
                </a:solidFill>
                <a:latin typeface="Armin Grotesk SemiBold"/>
                <a:ea typeface="Armin Grotesk SemiBold"/>
                <a:cs typeface="Armin Grotesk SemiBold"/>
                <a:sym typeface="Armin Grotesk SemiBold"/>
              </a:defRPr>
            </a:pPr>
            <a:r>
              <a:rPr lang="lv-LV" sz="3400" dirty="0">
                <a:latin typeface="Armin Grotesk UltraBold"/>
                <a:ea typeface="Armin Grotesk UltraBold"/>
                <a:cs typeface="Armin Grotesk UltraBold"/>
                <a:sym typeface="Armin Grotesk UltraBold"/>
              </a:rPr>
              <a:t>Produkta rūpnieciskā dizaina izstrāde</a:t>
            </a:r>
            <a:r>
              <a:rPr lang="lv-LV" dirty="0"/>
              <a:t> </a:t>
            </a:r>
            <a:r>
              <a:rPr lang="lv-LV" dirty="0">
                <a:solidFill>
                  <a:srgbClr val="FFFFFF"/>
                </a:solidFill>
                <a:latin typeface="+mn-lt"/>
                <a:ea typeface="+mn-ea"/>
                <a:cs typeface="+mn-cs"/>
                <a:sym typeface="Armin Grotesk Regular"/>
              </a:rPr>
              <a:t>– produkta estētiskā, funkcionālā un ilgtspējīgā risinājuma izstrāde, vienlaikus uzlabojot vai radot inženiertehnisko, lietošanas, ergonomikas un zīmola attīstības risinājumu. Produkta rūpnieciskais dizains ir būtiski uzlabots salīdzinājumā ar esošo dizainu vai citiem tirgū esošajiem produktu dizainiem un rada konkurētspējas priekšrocības</a:t>
            </a:r>
          </a:p>
        </p:txBody>
      </p:sp>
      <p:sp>
        <p:nvSpPr>
          <p:cNvPr id="113" name="Kvalifikācijas pazīmes…"/>
          <p:cNvSpPr txBox="1">
            <a:spLocks noGrp="1"/>
          </p:cNvSpPr>
          <p:nvPr>
            <p:ph type="title" idx="4294967295"/>
          </p:nvPr>
        </p:nvSpPr>
        <p:spPr>
          <a:xfrm>
            <a:off x="1050599" y="986525"/>
            <a:ext cx="18821145" cy="4477067"/>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Atbalstāmās</a:t>
            </a:r>
            <a:r>
              <a:rPr dirty="0"/>
              <a:t> </a:t>
            </a:r>
            <a:r>
              <a:rPr dirty="0" err="1"/>
              <a:t>darbības</a:t>
            </a:r>
            <a:r>
              <a:rPr dirty="0"/>
              <a:t>,</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a:t>kas </a:t>
            </a:r>
            <a:r>
              <a:rPr dirty="0" err="1"/>
              <a:t>saistītas</a:t>
            </a:r>
            <a:endParaRPr dirty="0"/>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ar</a:t>
            </a:r>
            <a:r>
              <a:rPr dirty="0"/>
              <a:t> </a:t>
            </a:r>
            <a:r>
              <a:rPr dirty="0" err="1"/>
              <a:t>vaučera</a:t>
            </a:r>
            <a:r>
              <a:rPr lang="lv-LV" dirty="0"/>
              <a:t> </a:t>
            </a:r>
            <a:r>
              <a:rPr dirty="0" err="1"/>
              <a:t>izsniegšanu</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7"/>
          <p:cNvSpPr txBox="1"/>
          <p:nvPr/>
        </p:nvSpPr>
        <p:spPr>
          <a:xfrm>
            <a:off x="1559290" y="5674110"/>
            <a:ext cx="20014350" cy="4488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5452" tIns="55452" rIns="55452" bIns="55452">
            <a:spAutoFit/>
          </a:bodyPr>
          <a:lstStyle/>
          <a:p>
            <a:pPr marL="518160" lvl="8" indent="-518160">
              <a:lnSpc>
                <a:spcPct val="90000"/>
              </a:lnSpc>
              <a:buClr>
                <a:srgbClr val="942235"/>
              </a:buClr>
              <a:buSzPct val="100000"/>
              <a:buAutoNum type="arabicPeriod" startAt="5"/>
              <a:defRPr sz="3000">
                <a:solidFill>
                  <a:srgbClr val="A7A7A7"/>
                </a:solidFill>
                <a:latin typeface="Armin Grotesk SemiBold"/>
                <a:ea typeface="Armin Grotesk SemiBold"/>
                <a:cs typeface="Armin Grotesk SemiBold"/>
                <a:sym typeface="Armin Grotesk SemiBold"/>
              </a:defRPr>
            </a:pPr>
            <a:r>
              <a:rPr lang="lv-LV" sz="3400" dirty="0">
                <a:latin typeface="Armin Grotesk UltraBold"/>
                <a:ea typeface="Armin Grotesk UltraBold"/>
                <a:cs typeface="Armin Grotesk UltraBold"/>
                <a:sym typeface="Armin Grotesk UltraBold"/>
              </a:rPr>
              <a:t>Rūpnieciskā īpašuma tiesību nostiprināšana</a:t>
            </a:r>
            <a:r>
              <a:rPr lang="lv-LV" dirty="0"/>
              <a:t> </a:t>
            </a:r>
            <a:r>
              <a:rPr lang="lv-LV" dirty="0">
                <a:solidFill>
                  <a:srgbClr val="FFFFFF"/>
                </a:solidFill>
                <a:latin typeface="+mn-lt"/>
                <a:ea typeface="+mn-ea"/>
                <a:cs typeface="+mn-cs"/>
                <a:sym typeface="Armin Grotesk Regular"/>
              </a:rPr>
              <a:t>– darbības, kas saistītas ar rūpnieciskā īpašuma objekta reģistrācijas procedūru, izņemot darbības, kas saistītas ar licencēšanu, tiesību nodošanu citām personām un strīdu izskatīšanu. Rūpnieciskā īpašuma tiesību nostiprināšana paredzēta šādiem rūpnieciskā īpašuma objektiem – patents, dizainparaugs un pusvadītāju izstrādājumu topogrāfija, preču zīme, kā arī papildu aizsardzības sertifikāts zālēm un augu aizsardzības līdzekļiem</a:t>
            </a:r>
            <a:endParaRPr lang="lv-LV" dirty="0">
              <a:solidFill>
                <a:srgbClr val="FFFFFF"/>
              </a:solidFill>
            </a:endParaRPr>
          </a:p>
          <a:p>
            <a:pPr marL="518160" lvl="8" indent="-518160">
              <a:lnSpc>
                <a:spcPct val="90000"/>
              </a:lnSpc>
              <a:buClr>
                <a:srgbClr val="942235"/>
              </a:buClr>
              <a:buSzPct val="100000"/>
              <a:buAutoNum type="arabicPeriod" startAt="5"/>
              <a:defRPr sz="3000">
                <a:solidFill>
                  <a:srgbClr val="A7A7A7"/>
                </a:solidFill>
                <a:latin typeface="Armin Grotesk SemiBold"/>
                <a:ea typeface="Armin Grotesk SemiBold"/>
                <a:cs typeface="Armin Grotesk SemiBold"/>
                <a:sym typeface="Armin Grotesk SemiBold"/>
              </a:defRPr>
            </a:pPr>
            <a:endParaRPr lang="lv-LV" dirty="0">
              <a:solidFill>
                <a:srgbClr val="FFFFFF"/>
              </a:solidFill>
            </a:endParaRPr>
          </a:p>
          <a:p>
            <a:pPr marL="518160" lvl="8" indent="-518160">
              <a:lnSpc>
                <a:spcPct val="90000"/>
              </a:lnSpc>
              <a:buClr>
                <a:srgbClr val="942235"/>
              </a:buClr>
              <a:buSzPct val="100000"/>
              <a:buAutoNum type="arabicPeriod" startAt="5"/>
              <a:defRPr sz="3000">
                <a:solidFill>
                  <a:srgbClr val="A7A7A7"/>
                </a:solidFill>
                <a:latin typeface="Armin Grotesk SemiBold"/>
                <a:ea typeface="Armin Grotesk SemiBold"/>
                <a:cs typeface="Armin Grotesk SemiBold"/>
                <a:sym typeface="Armin Grotesk SemiBold"/>
              </a:defRPr>
            </a:pPr>
            <a:r>
              <a:rPr lang="lv-LV" sz="3400" dirty="0"/>
              <a:t>Jauna produkta vai tehnoloģijas sertificēšanas un testēšanas pakalpojumi</a:t>
            </a:r>
            <a:endParaRPr lang="lv-LV" sz="3400" dirty="0">
              <a:latin typeface="Armin Grotesk SemiBold"/>
              <a:sym typeface="Armin Grotesk SemiBold"/>
            </a:endParaRPr>
          </a:p>
          <a:p>
            <a:pPr marL="518160" lvl="8" indent="-518160">
              <a:lnSpc>
                <a:spcPct val="90000"/>
              </a:lnSpc>
              <a:buClr>
                <a:srgbClr val="942235"/>
              </a:buClr>
              <a:buSzPct val="100000"/>
              <a:buAutoNum type="arabicPeriod" startAt="5"/>
              <a:defRPr sz="3000">
                <a:solidFill>
                  <a:srgbClr val="A7A7A7"/>
                </a:solidFill>
                <a:latin typeface="Armin Grotesk SemiBold"/>
                <a:ea typeface="Armin Grotesk SemiBold"/>
                <a:cs typeface="Armin Grotesk SemiBold"/>
                <a:sym typeface="Armin Grotesk SemiBold"/>
              </a:defRPr>
            </a:pPr>
            <a:endParaRPr lang="lv-LV" sz="3400" dirty="0">
              <a:latin typeface="Armin Grotesk SemiBold"/>
              <a:ea typeface="Armin Grotesk UltraBold"/>
              <a:cs typeface="Armin Grotesk UltraBold"/>
              <a:sym typeface="Armin Grotesk SemiBold"/>
            </a:endParaRPr>
          </a:p>
          <a:p>
            <a:pPr marL="518160" lvl="8" indent="-518160">
              <a:lnSpc>
                <a:spcPct val="90000"/>
              </a:lnSpc>
              <a:buClr>
                <a:srgbClr val="942235"/>
              </a:buClr>
              <a:buSzPct val="100000"/>
              <a:buAutoNum type="arabicPeriod" startAt="5"/>
              <a:defRPr sz="3000">
                <a:solidFill>
                  <a:srgbClr val="A7A7A7"/>
                </a:solidFill>
                <a:latin typeface="Armin Grotesk SemiBold"/>
                <a:ea typeface="Armin Grotesk SemiBold"/>
                <a:cs typeface="Armin Grotesk SemiBold"/>
                <a:sym typeface="Armin Grotesk SemiBold"/>
              </a:defRPr>
            </a:pPr>
            <a:r>
              <a:rPr lang="lv-LV" sz="3400" dirty="0">
                <a:latin typeface="Armin Grotesk UltraBold"/>
                <a:ea typeface="Armin Grotesk UltraBold"/>
                <a:cs typeface="Armin Grotesk UltraBold"/>
                <a:sym typeface="Armin Grotesk UltraBold"/>
              </a:rPr>
              <a:t>Dizainera pakalpojums</a:t>
            </a:r>
            <a:r>
              <a:rPr lang="lv-LV" dirty="0"/>
              <a:t> </a:t>
            </a:r>
            <a:r>
              <a:rPr lang="lv-LV" dirty="0">
                <a:solidFill>
                  <a:srgbClr val="FFFFFF"/>
                </a:solidFill>
                <a:latin typeface="+mn-lt"/>
                <a:ea typeface="+mn-ea"/>
                <a:cs typeface="+mn-cs"/>
                <a:sym typeface="Armin Grotesk Regular"/>
              </a:rPr>
              <a:t>jauna produkta un procesa inovāciju ieviešanai komersantam, kas ietver klienta (lietotāja) pieredzes un esošās situācijas izpēti un apzināšanu un problēmu identificēšanu, risinājumu radīšanu, to </a:t>
            </a:r>
            <a:r>
              <a:rPr lang="lv-LV" dirty="0" err="1">
                <a:solidFill>
                  <a:srgbClr val="FFFFFF"/>
                </a:solidFill>
                <a:latin typeface="+mn-lt"/>
                <a:ea typeface="+mn-ea"/>
                <a:cs typeface="+mn-cs"/>
                <a:sym typeface="Armin Grotesk Regular"/>
              </a:rPr>
              <a:t>prototipēšanu</a:t>
            </a:r>
            <a:r>
              <a:rPr lang="lv-LV" dirty="0">
                <a:solidFill>
                  <a:srgbClr val="FFFFFF"/>
                </a:solidFill>
                <a:latin typeface="+mn-lt"/>
                <a:ea typeface="+mn-ea"/>
                <a:cs typeface="+mn-cs"/>
                <a:sym typeface="Armin Grotesk Regular"/>
              </a:rPr>
              <a:t>, prototipu testēšanu, kā arī risinājumu ieviešanu un uzlabošanu, balstoties uz klienta (lietotāja) sniegto atgriezenisko saiti.</a:t>
            </a:r>
          </a:p>
        </p:txBody>
      </p:sp>
      <p:sp>
        <p:nvSpPr>
          <p:cNvPr id="116" name="Kvalifikācijas pazīmes…"/>
          <p:cNvSpPr txBox="1">
            <a:spLocks noGrp="1"/>
          </p:cNvSpPr>
          <p:nvPr>
            <p:ph type="title" idx="4294967295"/>
          </p:nvPr>
        </p:nvSpPr>
        <p:spPr>
          <a:xfrm>
            <a:off x="1050599" y="986525"/>
            <a:ext cx="18821145" cy="4477067"/>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Atbalstāmās</a:t>
            </a:r>
            <a:r>
              <a:rPr dirty="0"/>
              <a:t> </a:t>
            </a:r>
            <a:r>
              <a:rPr dirty="0" err="1"/>
              <a:t>darbības</a:t>
            </a:r>
            <a:r>
              <a:rPr dirty="0"/>
              <a:t>,</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a:t>kas </a:t>
            </a:r>
            <a:r>
              <a:rPr dirty="0" err="1"/>
              <a:t>saistītas</a:t>
            </a:r>
            <a:endParaRPr dirty="0"/>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ar</a:t>
            </a:r>
            <a:r>
              <a:rPr dirty="0"/>
              <a:t> </a:t>
            </a:r>
            <a:r>
              <a:rPr dirty="0" err="1"/>
              <a:t>vaučera</a:t>
            </a:r>
            <a:r>
              <a:rPr lang="lv-LV" dirty="0"/>
              <a:t> </a:t>
            </a:r>
            <a:r>
              <a:rPr dirty="0" err="1"/>
              <a:t>izsniegšanu</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Kvalifikācijas pazīmes…"/>
          <p:cNvSpPr txBox="1">
            <a:spLocks noGrp="1"/>
          </p:cNvSpPr>
          <p:nvPr>
            <p:ph type="title" idx="4294967295"/>
          </p:nvPr>
        </p:nvSpPr>
        <p:spPr>
          <a:xfrm>
            <a:off x="1000491" y="994663"/>
            <a:ext cx="15290702" cy="2789068"/>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Pakalpojuma</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sniedzēji</a:t>
            </a:r>
          </a:p>
        </p:txBody>
      </p:sp>
      <p:pic>
        <p:nvPicPr>
          <p:cNvPr id="119" name="shutterstock_534796828.jpg" descr="shutterstock_534796828.jpg"/>
          <p:cNvPicPr>
            <a:picLocks noChangeAspect="1"/>
          </p:cNvPicPr>
          <p:nvPr/>
        </p:nvPicPr>
        <p:blipFill>
          <a:blip r:embed="rId2"/>
          <a:srcRect l="43132" r="33216"/>
          <a:stretch>
            <a:fillRect/>
          </a:stretch>
        </p:blipFill>
        <p:spPr>
          <a:xfrm>
            <a:off x="17114470" y="-2"/>
            <a:ext cx="7269489" cy="13716003"/>
          </a:xfrm>
          <a:prstGeom prst="rect">
            <a:avLst/>
          </a:prstGeom>
          <a:ln w="12700">
            <a:miter lim="400000"/>
          </a:ln>
        </p:spPr>
      </p:pic>
      <p:graphicFrame>
        <p:nvGraphicFramePr>
          <p:cNvPr id="120" name="Table 2"/>
          <p:cNvGraphicFramePr/>
          <p:nvPr/>
        </p:nvGraphicFramePr>
        <p:xfrm>
          <a:off x="1596134" y="4096511"/>
          <a:ext cx="14266651" cy="7934148"/>
        </p:xfrm>
        <a:graphic>
          <a:graphicData uri="http://schemas.openxmlformats.org/drawingml/2006/table">
            <a:tbl>
              <a:tblPr>
                <a:tableStyleId>{4C3C2611-4C71-4FC5-86AE-919BDF0F9419}</a:tableStyleId>
              </a:tblPr>
              <a:tblGrid>
                <a:gridCol w="8173372">
                  <a:extLst>
                    <a:ext uri="{9D8B030D-6E8A-4147-A177-3AD203B41FA5}">
                      <a16:colId xmlns:a16="http://schemas.microsoft.com/office/drawing/2014/main" val="20000"/>
                    </a:ext>
                  </a:extLst>
                </a:gridCol>
                <a:gridCol w="6093279">
                  <a:extLst>
                    <a:ext uri="{9D8B030D-6E8A-4147-A177-3AD203B41FA5}">
                      <a16:colId xmlns:a16="http://schemas.microsoft.com/office/drawing/2014/main" val="20001"/>
                    </a:ext>
                  </a:extLst>
                </a:gridCol>
              </a:tblGrid>
              <a:tr h="714780">
                <a:tc>
                  <a:txBody>
                    <a:bodyPr/>
                    <a:lstStyle/>
                    <a:p>
                      <a:pPr marL="127000" algn="l">
                        <a:defRPr sz="1800"/>
                      </a:pPr>
                      <a:r>
                        <a:rPr sz="3400">
                          <a:solidFill>
                            <a:srgbClr val="A7A7A7"/>
                          </a:solidFill>
                          <a:latin typeface="Armin Grotesk UltraBold"/>
                          <a:ea typeface="Armin Grotesk UltraBold"/>
                          <a:cs typeface="Armin Grotesk UltraBold"/>
                          <a:sym typeface="Armin Grotesk UltraBold"/>
                        </a:rPr>
                        <a:t>Atbalstāmā darbība</a:t>
                      </a:r>
                    </a:p>
                  </a:txBody>
                  <a:tcPr marL="45720" marR="45720" anchor="ctr" horzOverflow="overflow">
                    <a:lnL w="0">
                      <a:miter lim="400000"/>
                    </a:lnL>
                    <a:lnR w="12700">
                      <a:solidFill>
                        <a:srgbClr val="942235"/>
                      </a:solidFill>
                    </a:lnR>
                    <a:lnT w="0">
                      <a:miter lim="400000"/>
                    </a:lnT>
                    <a:lnB w="12700">
                      <a:solidFill>
                        <a:srgbClr val="942235"/>
                      </a:solidFill>
                    </a:lnB>
                  </a:tcPr>
                </a:tc>
                <a:tc>
                  <a:txBody>
                    <a:bodyPr/>
                    <a:lstStyle/>
                    <a:p>
                      <a:pPr marL="127000" algn="l">
                        <a:defRPr sz="1800"/>
                      </a:pPr>
                      <a:r>
                        <a:rPr sz="3400">
                          <a:solidFill>
                            <a:srgbClr val="A7A7A7"/>
                          </a:solidFill>
                          <a:latin typeface="Armin Grotesk UltraBold"/>
                          <a:ea typeface="Armin Grotesk UltraBold"/>
                          <a:cs typeface="Armin Grotesk UltraBold"/>
                          <a:sym typeface="Armin Grotesk UltraBold"/>
                        </a:rPr>
                        <a:t>Pakalpojuma sniedzējs</a:t>
                      </a:r>
                    </a:p>
                  </a:txBody>
                  <a:tcPr marL="45720" marR="45720" anchor="ctr" horzOverflow="overflow">
                    <a:lnL w="12700">
                      <a:solidFill>
                        <a:srgbClr val="942235"/>
                      </a:solidFill>
                    </a:lnL>
                    <a:lnR w="0">
                      <a:miter lim="400000"/>
                    </a:lnR>
                    <a:lnT w="0">
                      <a:miter lim="400000"/>
                    </a:lnT>
                    <a:lnB w="12700">
                      <a:solidFill>
                        <a:srgbClr val="942235"/>
                      </a:solidFill>
                    </a:lnB>
                  </a:tcPr>
                </a:tc>
                <a:extLst>
                  <a:ext uri="{0D108BD9-81ED-4DB2-BD59-A6C34878D82A}">
                    <a16:rowId xmlns:a16="http://schemas.microsoft.com/office/drawing/2014/main" val="10000"/>
                  </a:ext>
                </a:extLst>
              </a:tr>
              <a:tr h="1024370">
                <a:tc>
                  <a:txBody>
                    <a:bodyPr/>
                    <a:lstStyle/>
                    <a:p>
                      <a:pPr marL="127000" algn="l">
                        <a:defRPr sz="1800"/>
                      </a:pPr>
                      <a:r>
                        <a:rPr sz="2400">
                          <a:solidFill>
                            <a:srgbClr val="FFFFFF"/>
                          </a:solidFill>
                        </a:rPr>
                        <a:t>Tehniski ekonomiskā priekšizpēte</a:t>
                      </a:r>
                    </a:p>
                  </a:txBody>
                  <a:tcPr marL="45720" marR="45720" anchor="ctr" horzOverflow="overflow">
                    <a:lnL w="0">
                      <a:miter lim="400000"/>
                    </a:lnL>
                    <a:lnR w="12700">
                      <a:solidFill>
                        <a:srgbClr val="942235"/>
                      </a:solidFill>
                    </a:lnR>
                    <a:lnT w="12700">
                      <a:solidFill>
                        <a:srgbClr val="942235"/>
                      </a:solidFill>
                    </a:lnT>
                    <a:lnB w="12700">
                      <a:solidFill>
                        <a:srgbClr val="942235"/>
                      </a:solidFill>
                    </a:lnB>
                  </a:tcPr>
                </a:tc>
                <a:tc>
                  <a:txBody>
                    <a:bodyPr/>
                    <a:lstStyle/>
                    <a:p>
                      <a:pPr marL="555625" indent="-428625" algn="l">
                        <a:buClr>
                          <a:srgbClr val="942235"/>
                        </a:buClr>
                        <a:buSzPct val="200000"/>
                        <a:buFont typeface="Armin Grotesk Regular"/>
                        <a:buChar char="‣"/>
                        <a:defRPr sz="2400">
                          <a:solidFill>
                            <a:srgbClr val="FFFFFF"/>
                          </a:solidFill>
                        </a:defRPr>
                      </a:pPr>
                      <a:r>
                        <a:t>Pētniecības organizācija</a:t>
                      </a:r>
                    </a:p>
                    <a:p>
                      <a:pPr marL="555625" indent="-428625" algn="l">
                        <a:buClr>
                          <a:srgbClr val="942235"/>
                        </a:buClr>
                        <a:buSzPct val="200000"/>
                        <a:buFont typeface="Armin Grotesk Regular"/>
                        <a:buChar char="‣"/>
                        <a:defRPr sz="2400">
                          <a:solidFill>
                            <a:srgbClr val="FFFFFF"/>
                          </a:solidFill>
                        </a:defRPr>
                      </a:pPr>
                      <a:r>
                        <a:t>komersants</a:t>
                      </a:r>
                    </a:p>
                  </a:txBody>
                  <a:tcPr marL="45720" marR="45720" anchor="ctr" horzOverflow="overflow">
                    <a:lnL w="12700">
                      <a:solidFill>
                        <a:srgbClr val="942235"/>
                      </a:solidFill>
                    </a:lnL>
                    <a:lnR w="0">
                      <a:miter lim="400000"/>
                    </a:lnR>
                    <a:lnT w="12700">
                      <a:solidFill>
                        <a:srgbClr val="942235"/>
                      </a:solidFill>
                    </a:lnT>
                    <a:lnB w="12700">
                      <a:solidFill>
                        <a:srgbClr val="942235"/>
                      </a:solidFill>
                    </a:lnB>
                  </a:tcPr>
                </a:tc>
                <a:extLst>
                  <a:ext uri="{0D108BD9-81ED-4DB2-BD59-A6C34878D82A}">
                    <a16:rowId xmlns:a16="http://schemas.microsoft.com/office/drawing/2014/main" val="10001"/>
                  </a:ext>
                </a:extLst>
              </a:tr>
              <a:tr h="1024370">
                <a:tc>
                  <a:txBody>
                    <a:bodyPr/>
                    <a:lstStyle/>
                    <a:p>
                      <a:pPr marL="127000" algn="l">
                        <a:defRPr sz="1800"/>
                      </a:pPr>
                      <a:r>
                        <a:rPr sz="2400">
                          <a:solidFill>
                            <a:srgbClr val="FFFFFF"/>
                          </a:solidFill>
                        </a:rPr>
                        <a:t>Rūpnieciskie pētījumi </a:t>
                      </a:r>
                    </a:p>
                  </a:txBody>
                  <a:tcPr marL="45720" marR="45720" anchor="ctr" horzOverflow="overflow">
                    <a:lnL w="0">
                      <a:miter lim="400000"/>
                    </a:lnL>
                    <a:lnR w="12700">
                      <a:solidFill>
                        <a:srgbClr val="942235"/>
                      </a:solidFill>
                    </a:lnR>
                    <a:lnT w="12700">
                      <a:solidFill>
                        <a:srgbClr val="942235"/>
                      </a:solidFill>
                    </a:lnT>
                    <a:lnB w="12700">
                      <a:solidFill>
                        <a:srgbClr val="942235"/>
                      </a:solidFill>
                    </a:lnB>
                  </a:tcPr>
                </a:tc>
                <a:tc>
                  <a:txBody>
                    <a:bodyPr/>
                    <a:lstStyle/>
                    <a:p>
                      <a:pPr marL="555625" indent="-428625" algn="l">
                        <a:buClr>
                          <a:srgbClr val="942235"/>
                        </a:buClr>
                        <a:buSzPct val="200000"/>
                        <a:buFont typeface="Armin Grotesk Regular"/>
                        <a:buChar char="‣"/>
                        <a:defRPr sz="2400">
                          <a:solidFill>
                            <a:srgbClr val="FFFFFF"/>
                          </a:solidFill>
                        </a:defRPr>
                      </a:pPr>
                      <a:r>
                        <a:t>Pētniecības organizācija</a:t>
                      </a:r>
                    </a:p>
                  </a:txBody>
                  <a:tcPr marL="45720" marR="45720" anchor="ctr" horzOverflow="overflow">
                    <a:lnL w="12700">
                      <a:solidFill>
                        <a:srgbClr val="942235"/>
                      </a:solidFill>
                    </a:lnL>
                    <a:lnR w="0">
                      <a:miter lim="400000"/>
                    </a:lnR>
                    <a:lnT w="12700">
                      <a:solidFill>
                        <a:srgbClr val="942235"/>
                      </a:solidFill>
                    </a:lnT>
                    <a:lnB w="12700">
                      <a:solidFill>
                        <a:srgbClr val="942235"/>
                      </a:solidFill>
                    </a:lnB>
                  </a:tcPr>
                </a:tc>
                <a:extLst>
                  <a:ext uri="{0D108BD9-81ED-4DB2-BD59-A6C34878D82A}">
                    <a16:rowId xmlns:a16="http://schemas.microsoft.com/office/drawing/2014/main" val="10002"/>
                  </a:ext>
                </a:extLst>
              </a:tr>
              <a:tr h="1024370">
                <a:tc>
                  <a:txBody>
                    <a:bodyPr/>
                    <a:lstStyle/>
                    <a:p>
                      <a:pPr marL="127000" algn="l">
                        <a:defRPr sz="1800"/>
                      </a:pPr>
                      <a:r>
                        <a:rPr sz="2400">
                          <a:solidFill>
                            <a:srgbClr val="FFFFFF"/>
                          </a:solidFill>
                        </a:rPr>
                        <a:t>Eksperimentālā izstrāde </a:t>
                      </a:r>
                    </a:p>
                  </a:txBody>
                  <a:tcPr marL="45720" marR="45720" anchor="ctr" horzOverflow="overflow">
                    <a:lnL w="0">
                      <a:miter lim="400000"/>
                    </a:lnL>
                    <a:lnR w="12700">
                      <a:solidFill>
                        <a:srgbClr val="942235"/>
                      </a:solidFill>
                    </a:lnR>
                    <a:lnT w="12700">
                      <a:solidFill>
                        <a:srgbClr val="942235"/>
                      </a:solidFill>
                    </a:lnT>
                    <a:lnB w="12700">
                      <a:solidFill>
                        <a:srgbClr val="942235"/>
                      </a:solidFill>
                    </a:lnB>
                  </a:tcPr>
                </a:tc>
                <a:tc>
                  <a:txBody>
                    <a:bodyPr/>
                    <a:lstStyle/>
                    <a:p>
                      <a:pPr marL="555625" indent="-428625" algn="l">
                        <a:buClr>
                          <a:srgbClr val="942235"/>
                        </a:buClr>
                        <a:buSzPct val="200000"/>
                        <a:buFont typeface="Armin Grotesk Regular"/>
                        <a:buChar char="‣"/>
                        <a:defRPr sz="2400">
                          <a:solidFill>
                            <a:srgbClr val="FFFFFF"/>
                          </a:solidFill>
                        </a:defRPr>
                      </a:pPr>
                      <a:r>
                        <a:t>Pētniecības organizācija</a:t>
                      </a:r>
                    </a:p>
                  </a:txBody>
                  <a:tcPr marL="45720" marR="45720" anchor="ctr" horzOverflow="overflow">
                    <a:lnL w="12700">
                      <a:solidFill>
                        <a:srgbClr val="942235"/>
                      </a:solidFill>
                    </a:lnL>
                    <a:lnR w="0">
                      <a:miter lim="400000"/>
                    </a:lnR>
                    <a:lnT w="12700">
                      <a:solidFill>
                        <a:srgbClr val="942235"/>
                      </a:solidFill>
                    </a:lnT>
                    <a:lnB w="12700">
                      <a:solidFill>
                        <a:srgbClr val="942235"/>
                      </a:solidFill>
                    </a:lnB>
                  </a:tcPr>
                </a:tc>
                <a:extLst>
                  <a:ext uri="{0D108BD9-81ED-4DB2-BD59-A6C34878D82A}">
                    <a16:rowId xmlns:a16="http://schemas.microsoft.com/office/drawing/2014/main" val="10003"/>
                  </a:ext>
                </a:extLst>
              </a:tr>
              <a:tr h="1024370">
                <a:tc>
                  <a:txBody>
                    <a:bodyPr/>
                    <a:lstStyle/>
                    <a:p>
                      <a:pPr marL="127000" algn="l">
                        <a:defRPr sz="1800"/>
                      </a:pPr>
                      <a:r>
                        <a:rPr sz="2400">
                          <a:solidFill>
                            <a:srgbClr val="FFFFFF"/>
                          </a:solidFill>
                        </a:rPr>
                        <a:t>Produkta rūpnieciskā dizaina izstrāde</a:t>
                      </a:r>
                    </a:p>
                  </a:txBody>
                  <a:tcPr marL="45720" marR="45720" anchor="ctr" horzOverflow="overflow">
                    <a:lnL w="0">
                      <a:miter lim="400000"/>
                    </a:lnL>
                    <a:lnR w="12700">
                      <a:solidFill>
                        <a:srgbClr val="942235"/>
                      </a:solidFill>
                    </a:lnR>
                    <a:lnT w="12700">
                      <a:solidFill>
                        <a:srgbClr val="942235"/>
                      </a:solidFill>
                    </a:lnT>
                    <a:lnB w="12700">
                      <a:solidFill>
                        <a:srgbClr val="942235"/>
                      </a:solidFill>
                    </a:lnB>
                  </a:tcPr>
                </a:tc>
                <a:tc>
                  <a:txBody>
                    <a:bodyPr/>
                    <a:lstStyle/>
                    <a:p>
                      <a:pPr marL="555625" indent="-428625" algn="l">
                        <a:buClr>
                          <a:srgbClr val="942235"/>
                        </a:buClr>
                        <a:buSzPct val="200000"/>
                        <a:buFont typeface="Armin Grotesk Regular"/>
                        <a:buChar char="‣"/>
                        <a:defRPr sz="2400">
                          <a:solidFill>
                            <a:srgbClr val="FFFFFF"/>
                          </a:solidFill>
                        </a:defRPr>
                      </a:pPr>
                      <a:r>
                        <a:t>Pētniecības organizācija</a:t>
                      </a:r>
                    </a:p>
                    <a:p>
                      <a:pPr marL="555625" indent="-428625" algn="l">
                        <a:buClr>
                          <a:srgbClr val="942235"/>
                        </a:buClr>
                        <a:buSzPct val="200000"/>
                        <a:buFont typeface="Armin Grotesk Regular"/>
                        <a:buChar char="‣"/>
                        <a:defRPr sz="2400">
                          <a:solidFill>
                            <a:srgbClr val="FFFFFF"/>
                          </a:solidFill>
                        </a:defRPr>
                      </a:pPr>
                      <a:r>
                        <a:t>komersants</a:t>
                      </a:r>
                    </a:p>
                  </a:txBody>
                  <a:tcPr marL="45720" marR="45720" anchor="ctr" horzOverflow="overflow">
                    <a:lnL w="12700">
                      <a:solidFill>
                        <a:srgbClr val="942235"/>
                      </a:solidFill>
                    </a:lnL>
                    <a:lnR w="0">
                      <a:miter lim="400000"/>
                    </a:lnR>
                    <a:lnT w="12700">
                      <a:solidFill>
                        <a:srgbClr val="942235"/>
                      </a:solidFill>
                    </a:lnT>
                    <a:lnB w="12700">
                      <a:solidFill>
                        <a:srgbClr val="942235"/>
                      </a:solidFill>
                    </a:lnB>
                  </a:tcPr>
                </a:tc>
                <a:extLst>
                  <a:ext uri="{0D108BD9-81ED-4DB2-BD59-A6C34878D82A}">
                    <a16:rowId xmlns:a16="http://schemas.microsoft.com/office/drawing/2014/main" val="10004"/>
                  </a:ext>
                </a:extLst>
              </a:tr>
              <a:tr h="1024370">
                <a:tc>
                  <a:txBody>
                    <a:bodyPr/>
                    <a:lstStyle/>
                    <a:p>
                      <a:pPr marL="127000" algn="l">
                        <a:defRPr sz="1800"/>
                      </a:pPr>
                      <a:r>
                        <a:rPr sz="2400">
                          <a:solidFill>
                            <a:srgbClr val="FFFFFF"/>
                          </a:solidFill>
                        </a:rPr>
                        <a:t>Rūpnieciskā īpašuma tiesību nostiprināšana</a:t>
                      </a:r>
                    </a:p>
                  </a:txBody>
                  <a:tcPr marL="45720" marR="45720" anchor="ctr" horzOverflow="overflow">
                    <a:lnL w="0">
                      <a:miter lim="400000"/>
                    </a:lnL>
                    <a:lnR w="12700">
                      <a:solidFill>
                        <a:srgbClr val="942235"/>
                      </a:solidFill>
                    </a:lnR>
                    <a:lnT w="12700">
                      <a:solidFill>
                        <a:srgbClr val="942235"/>
                      </a:solidFill>
                    </a:lnT>
                    <a:lnB w="12700">
                      <a:solidFill>
                        <a:srgbClr val="942235"/>
                      </a:solidFill>
                    </a:lnB>
                  </a:tcPr>
                </a:tc>
                <a:tc>
                  <a:txBody>
                    <a:bodyPr/>
                    <a:lstStyle/>
                    <a:p>
                      <a:pPr marL="555625" indent="-428625" algn="l">
                        <a:buClr>
                          <a:srgbClr val="942235"/>
                        </a:buClr>
                        <a:buSzPct val="200000"/>
                        <a:buFont typeface="Armin Grotesk Regular"/>
                        <a:buChar char="‣"/>
                        <a:defRPr sz="2400">
                          <a:solidFill>
                            <a:srgbClr val="FFFFFF"/>
                          </a:solidFill>
                        </a:defRPr>
                      </a:pPr>
                      <a:r>
                        <a:t>reģistrētas institūcijas</a:t>
                      </a:r>
                    </a:p>
                    <a:p>
                      <a:pPr marL="555625" indent="-428625" algn="l">
                        <a:buClr>
                          <a:srgbClr val="942235"/>
                        </a:buClr>
                        <a:buSzPct val="200000"/>
                        <a:buFont typeface="Armin Grotesk Regular"/>
                        <a:buChar char="‣"/>
                        <a:defRPr sz="2400">
                          <a:solidFill>
                            <a:srgbClr val="FFFFFF"/>
                          </a:solidFill>
                        </a:defRPr>
                      </a:pPr>
                      <a:r>
                        <a:t>patentpilnvarnieki</a:t>
                      </a:r>
                    </a:p>
                  </a:txBody>
                  <a:tcPr marL="45720" marR="45720" anchor="ctr" horzOverflow="overflow">
                    <a:lnL w="12700">
                      <a:solidFill>
                        <a:srgbClr val="942235"/>
                      </a:solidFill>
                    </a:lnL>
                    <a:lnR w="0">
                      <a:miter lim="400000"/>
                    </a:lnR>
                    <a:lnT w="12700">
                      <a:solidFill>
                        <a:srgbClr val="942235"/>
                      </a:solidFill>
                    </a:lnT>
                    <a:lnB w="12700">
                      <a:solidFill>
                        <a:srgbClr val="942235"/>
                      </a:solidFill>
                    </a:lnB>
                  </a:tcPr>
                </a:tc>
                <a:extLst>
                  <a:ext uri="{0D108BD9-81ED-4DB2-BD59-A6C34878D82A}">
                    <a16:rowId xmlns:a16="http://schemas.microsoft.com/office/drawing/2014/main" val="10005"/>
                  </a:ext>
                </a:extLst>
              </a:tr>
              <a:tr h="1024370">
                <a:tc>
                  <a:txBody>
                    <a:bodyPr/>
                    <a:lstStyle/>
                    <a:p>
                      <a:pPr marL="127000" algn="l">
                        <a:defRPr sz="1800"/>
                      </a:pPr>
                      <a:r>
                        <a:rPr sz="2400">
                          <a:solidFill>
                            <a:srgbClr val="FFFFFF"/>
                          </a:solidFill>
                        </a:rPr>
                        <a:t>Jauna produkta vai tehnoloģijas sertificēšanas un testēšanas pakalpojumi</a:t>
                      </a:r>
                    </a:p>
                  </a:txBody>
                  <a:tcPr marL="45720" marR="45720" anchor="ctr" horzOverflow="overflow">
                    <a:lnL w="0">
                      <a:miter lim="400000"/>
                    </a:lnL>
                    <a:lnR w="12700">
                      <a:solidFill>
                        <a:srgbClr val="942235"/>
                      </a:solidFill>
                    </a:lnR>
                    <a:lnT w="12700">
                      <a:solidFill>
                        <a:srgbClr val="942235"/>
                      </a:solidFill>
                    </a:lnT>
                    <a:lnB w="12700">
                      <a:solidFill>
                        <a:srgbClr val="942235"/>
                      </a:solidFill>
                    </a:lnB>
                  </a:tcPr>
                </a:tc>
                <a:tc>
                  <a:txBody>
                    <a:bodyPr/>
                    <a:lstStyle/>
                    <a:p>
                      <a:pPr marL="555625" indent="-428625" algn="l">
                        <a:buClr>
                          <a:srgbClr val="942235"/>
                        </a:buClr>
                        <a:buSzPct val="200000"/>
                        <a:buFont typeface="Armin Grotesk Regular"/>
                        <a:buChar char="‣"/>
                        <a:defRPr sz="2400">
                          <a:solidFill>
                            <a:srgbClr val="FFFFFF"/>
                          </a:solidFill>
                        </a:defRPr>
                      </a:pPr>
                      <a:r>
                        <a:t>produktu sertificēšanas institūcijas</a:t>
                      </a:r>
                    </a:p>
                    <a:p>
                      <a:pPr marL="555625" indent="-428625" algn="l">
                        <a:buClr>
                          <a:srgbClr val="942235"/>
                        </a:buClr>
                        <a:buSzPct val="200000"/>
                        <a:buFont typeface="Armin Grotesk Regular"/>
                        <a:buChar char="‣"/>
                        <a:defRPr sz="2400">
                          <a:solidFill>
                            <a:srgbClr val="FFFFFF"/>
                          </a:solidFill>
                        </a:defRPr>
                      </a:pPr>
                      <a:r>
                        <a:t>testēšanas un kalibrēšanas laboratorijas</a:t>
                      </a:r>
                    </a:p>
                  </a:txBody>
                  <a:tcPr marL="45720" marR="45720" anchor="ctr" horzOverflow="overflow">
                    <a:lnL w="12700">
                      <a:solidFill>
                        <a:srgbClr val="942235"/>
                      </a:solidFill>
                    </a:lnL>
                    <a:lnR w="0">
                      <a:miter lim="400000"/>
                    </a:lnR>
                    <a:lnT w="12700">
                      <a:solidFill>
                        <a:srgbClr val="942235"/>
                      </a:solidFill>
                    </a:lnT>
                    <a:lnB w="12700">
                      <a:solidFill>
                        <a:srgbClr val="942235"/>
                      </a:solidFill>
                    </a:lnB>
                  </a:tcPr>
                </a:tc>
                <a:extLst>
                  <a:ext uri="{0D108BD9-81ED-4DB2-BD59-A6C34878D82A}">
                    <a16:rowId xmlns:a16="http://schemas.microsoft.com/office/drawing/2014/main" val="10006"/>
                  </a:ext>
                </a:extLst>
              </a:tr>
              <a:tr h="536574">
                <a:tc>
                  <a:txBody>
                    <a:bodyPr/>
                    <a:lstStyle/>
                    <a:p>
                      <a:pPr marL="127000" algn="l">
                        <a:defRPr sz="1800"/>
                      </a:pPr>
                      <a:r>
                        <a:rPr sz="2400">
                          <a:solidFill>
                            <a:srgbClr val="FFFFFF"/>
                          </a:solidFill>
                        </a:rPr>
                        <a:t>Dizainera pakalpojums </a:t>
                      </a:r>
                    </a:p>
                  </a:txBody>
                  <a:tcPr marL="45720" marR="45720" anchor="ctr" horzOverflow="overflow">
                    <a:lnL w="0">
                      <a:miter lim="400000"/>
                    </a:lnL>
                    <a:lnR w="12700">
                      <a:solidFill>
                        <a:srgbClr val="942235"/>
                      </a:solidFill>
                    </a:lnR>
                    <a:lnT w="12700">
                      <a:solidFill>
                        <a:srgbClr val="942235"/>
                      </a:solidFill>
                    </a:lnT>
                    <a:lnB w="12700">
                      <a:solidFill>
                        <a:srgbClr val="942235"/>
                      </a:solidFill>
                    </a:lnB>
                  </a:tcPr>
                </a:tc>
                <a:tc>
                  <a:txBody>
                    <a:bodyPr/>
                    <a:lstStyle/>
                    <a:p>
                      <a:pPr marL="555625" indent="-428625" algn="l">
                        <a:buClr>
                          <a:srgbClr val="942235"/>
                        </a:buClr>
                        <a:buSzPct val="200000"/>
                        <a:buFont typeface="Armin Grotesk Regular"/>
                        <a:buChar char="‣"/>
                        <a:defRPr sz="2400">
                          <a:solidFill>
                            <a:srgbClr val="FFFFFF"/>
                          </a:solidFill>
                        </a:defRPr>
                      </a:pPr>
                      <a:r>
                        <a:t>komersants</a:t>
                      </a:r>
                    </a:p>
                  </a:txBody>
                  <a:tcPr marL="45720" marR="45720" anchor="ctr" horzOverflow="overflow">
                    <a:lnL w="12700">
                      <a:solidFill>
                        <a:srgbClr val="942235"/>
                      </a:solidFill>
                    </a:lnL>
                    <a:lnR w="0">
                      <a:miter lim="400000"/>
                    </a:lnR>
                    <a:lnT w="12700">
                      <a:solidFill>
                        <a:srgbClr val="942235"/>
                      </a:solidFill>
                    </a:lnT>
                    <a:lnB w="12700">
                      <a:solidFill>
                        <a:srgbClr val="942235"/>
                      </a:solidFill>
                    </a:lnB>
                  </a:tcPr>
                </a:tc>
                <a:extLst>
                  <a:ext uri="{0D108BD9-81ED-4DB2-BD59-A6C34878D82A}">
                    <a16:rowId xmlns:a16="http://schemas.microsoft.com/office/drawing/2014/main" val="10007"/>
                  </a:ext>
                </a:extLst>
              </a:tr>
              <a:tr h="536574">
                <a:tc>
                  <a:txBody>
                    <a:bodyPr/>
                    <a:lstStyle/>
                    <a:p>
                      <a:pPr marL="127000" algn="l">
                        <a:defRPr sz="1800"/>
                      </a:pPr>
                      <a:r>
                        <a:rPr sz="2400">
                          <a:solidFill>
                            <a:srgbClr val="FFFFFF"/>
                          </a:solidFill>
                        </a:rPr>
                        <a:t>Augsti kvalificētu darbinieku piesaiste </a:t>
                      </a:r>
                    </a:p>
                  </a:txBody>
                  <a:tcPr marL="45720" marR="45720" anchor="ctr" horzOverflow="overflow">
                    <a:lnL w="0">
                      <a:miter lim="400000"/>
                    </a:lnL>
                    <a:lnR w="12700">
                      <a:solidFill>
                        <a:srgbClr val="942235"/>
                      </a:solidFill>
                    </a:lnR>
                    <a:lnT w="12700">
                      <a:solidFill>
                        <a:srgbClr val="942235"/>
                      </a:solidFill>
                    </a:lnT>
                    <a:lnB w="0">
                      <a:miter lim="400000"/>
                    </a:lnB>
                  </a:tcPr>
                </a:tc>
                <a:tc>
                  <a:txBody>
                    <a:bodyPr/>
                    <a:lstStyle/>
                    <a:p>
                      <a:pPr marL="127000" algn="just">
                        <a:defRPr sz="1800"/>
                      </a:pPr>
                      <a:r>
                        <a:rPr sz="2400">
                          <a:solidFill>
                            <a:srgbClr val="FFFFFF"/>
                          </a:solidFill>
                        </a:rPr>
                        <a:t>Neattiecās, īsteno piesaistītais darbinieks</a:t>
                      </a:r>
                    </a:p>
                  </a:txBody>
                  <a:tcPr marL="45720" marR="45720" anchor="ctr" horzOverflow="overflow">
                    <a:lnL w="12700">
                      <a:solidFill>
                        <a:srgbClr val="942235"/>
                      </a:solidFill>
                    </a:lnL>
                    <a:lnR w="0">
                      <a:miter lim="400000"/>
                    </a:lnR>
                    <a:lnT w="12700">
                      <a:solidFill>
                        <a:srgbClr val="942235"/>
                      </a:solidFill>
                    </a:lnT>
                    <a:lnB w="0">
                      <a:miter lim="400000"/>
                    </a:lnB>
                  </a:tcPr>
                </a:tc>
                <a:extLst>
                  <a:ext uri="{0D108BD9-81ED-4DB2-BD59-A6C34878D82A}">
                    <a16:rowId xmlns:a16="http://schemas.microsoft.com/office/drawing/2014/main" val="10008"/>
                  </a:ext>
                </a:extLst>
              </a:tr>
            </a:tbl>
          </a:graphicData>
        </a:graphic>
      </p:graphicFrame>
      <p:sp>
        <p:nvSpPr>
          <p:cNvPr id="121"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Kvalifikācijas pazīmes…"/>
          <p:cNvSpPr txBox="1">
            <a:spLocks noGrp="1"/>
          </p:cNvSpPr>
          <p:nvPr>
            <p:ph type="title" idx="4294967295"/>
          </p:nvPr>
        </p:nvSpPr>
        <p:spPr>
          <a:xfrm>
            <a:off x="1000491" y="994663"/>
            <a:ext cx="9065970" cy="3393187"/>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Pakalpojuma</a:t>
            </a:r>
            <a:endParaRPr dirty="0"/>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sniedzēji</a:t>
            </a:r>
            <a:r>
              <a:rPr dirty="0"/>
              <a:t>:</a:t>
            </a:r>
          </a:p>
        </p:txBody>
      </p:sp>
      <p:sp>
        <p:nvSpPr>
          <p:cNvPr id="124" name="Rectangle 7"/>
          <p:cNvSpPr txBox="1"/>
          <p:nvPr/>
        </p:nvSpPr>
        <p:spPr>
          <a:xfrm>
            <a:off x="1533891" y="4100812"/>
            <a:ext cx="10623855" cy="7098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5452" tIns="55452" rIns="55452" bIns="55452">
            <a:spAutoFit/>
          </a:bodyPr>
          <a:lstStyle/>
          <a:p>
            <a:pPr lvl="8">
              <a:defRPr sz="3400">
                <a:solidFill>
                  <a:srgbClr val="A7A7A7"/>
                </a:solidFill>
                <a:latin typeface="Armin Grotesk UltraBold"/>
                <a:ea typeface="Armin Grotesk UltraBold"/>
                <a:cs typeface="Armin Grotesk UltraBold"/>
                <a:sym typeface="Armin Grotesk UltraBold"/>
              </a:defRPr>
            </a:pPr>
            <a:r>
              <a:rPr dirty="0" err="1"/>
              <a:t>Pētniecības</a:t>
            </a:r>
            <a:r>
              <a:rPr dirty="0"/>
              <a:t> </a:t>
            </a:r>
            <a:r>
              <a:rPr dirty="0" err="1"/>
              <a:t>organizācija</a:t>
            </a:r>
            <a:r>
              <a:rPr dirty="0"/>
              <a:t>:</a:t>
            </a:r>
          </a:p>
          <a:p>
            <a:pPr marL="457200" lvl="8" indent="-457200">
              <a:buClr>
                <a:srgbClr val="942235"/>
              </a:buClr>
              <a:buSzPct val="100000"/>
              <a:buFont typeface="Armin Grotesk Regular"/>
              <a:buChar char="•"/>
              <a:defRPr sz="3000">
                <a:solidFill>
                  <a:srgbClr val="FFFFFF"/>
                </a:solidFill>
              </a:defRPr>
            </a:pPr>
            <a:r>
              <a:rPr dirty="0" err="1"/>
              <a:t>ir</a:t>
            </a:r>
            <a:r>
              <a:rPr dirty="0"/>
              <a:t> </a:t>
            </a:r>
            <a:r>
              <a:rPr dirty="0" err="1"/>
              <a:t>Izglītības</a:t>
            </a:r>
            <a:r>
              <a:rPr dirty="0"/>
              <a:t> un </a:t>
            </a:r>
            <a:r>
              <a:rPr dirty="0" err="1"/>
              <a:t>zinātnes</a:t>
            </a:r>
            <a:r>
              <a:rPr dirty="0"/>
              <a:t> </a:t>
            </a:r>
            <a:r>
              <a:rPr dirty="0" err="1"/>
              <a:t>ministrijas</a:t>
            </a:r>
            <a:r>
              <a:rPr dirty="0"/>
              <a:t> </a:t>
            </a:r>
            <a:r>
              <a:rPr dirty="0" err="1"/>
              <a:t>Zinātnisko</a:t>
            </a:r>
            <a:r>
              <a:rPr dirty="0"/>
              <a:t> </a:t>
            </a:r>
            <a:r>
              <a:rPr dirty="0" err="1"/>
              <a:t>institūciju</a:t>
            </a:r>
            <a:r>
              <a:rPr dirty="0"/>
              <a:t> </a:t>
            </a:r>
            <a:r>
              <a:rPr dirty="0" err="1"/>
              <a:t>reģistrā</a:t>
            </a:r>
            <a:r>
              <a:rPr dirty="0"/>
              <a:t> </a:t>
            </a:r>
            <a:r>
              <a:rPr dirty="0" err="1"/>
              <a:t>iekļauta</a:t>
            </a:r>
            <a:r>
              <a:rPr dirty="0"/>
              <a:t> </a:t>
            </a:r>
            <a:r>
              <a:rPr dirty="0" err="1"/>
              <a:t>augstskola</a:t>
            </a:r>
            <a:r>
              <a:rPr dirty="0"/>
              <a:t>, kas </a:t>
            </a:r>
            <a:r>
              <a:rPr dirty="0" err="1"/>
              <a:t>ir</a:t>
            </a:r>
            <a:r>
              <a:rPr dirty="0"/>
              <a:t> </a:t>
            </a:r>
            <a:r>
              <a:rPr dirty="0" err="1"/>
              <a:t>atvasināta</a:t>
            </a:r>
            <a:r>
              <a:rPr dirty="0"/>
              <a:t> </a:t>
            </a:r>
            <a:r>
              <a:rPr dirty="0" err="1"/>
              <a:t>publiska</a:t>
            </a:r>
            <a:r>
              <a:rPr dirty="0"/>
              <a:t> persona, </a:t>
            </a:r>
            <a:r>
              <a:rPr dirty="0" err="1"/>
              <a:t>šīs</a:t>
            </a:r>
            <a:r>
              <a:rPr dirty="0"/>
              <a:t> </a:t>
            </a:r>
            <a:r>
              <a:rPr dirty="0" err="1"/>
              <a:t>augstskolas</a:t>
            </a:r>
            <a:r>
              <a:rPr dirty="0"/>
              <a:t> </a:t>
            </a:r>
            <a:r>
              <a:rPr dirty="0" err="1"/>
              <a:t>aģentūra</a:t>
            </a:r>
            <a:r>
              <a:rPr dirty="0"/>
              <a:t> </a:t>
            </a:r>
            <a:r>
              <a:rPr dirty="0" err="1"/>
              <a:t>vai</a:t>
            </a:r>
            <a:r>
              <a:rPr dirty="0"/>
              <a:t> </a:t>
            </a:r>
            <a:r>
              <a:rPr dirty="0" err="1"/>
              <a:t>augstskolas</a:t>
            </a:r>
            <a:r>
              <a:rPr dirty="0"/>
              <a:t> </a:t>
            </a:r>
            <a:r>
              <a:rPr dirty="0" err="1"/>
              <a:t>struktūrvienība</a:t>
            </a:r>
            <a:r>
              <a:rPr dirty="0"/>
              <a:t> </a:t>
            </a:r>
            <a:r>
              <a:rPr dirty="0" err="1"/>
              <a:t>vai</a:t>
            </a:r>
            <a:r>
              <a:rPr dirty="0"/>
              <a:t> </a:t>
            </a:r>
            <a:r>
              <a:rPr dirty="0" err="1"/>
              <a:t>arī</a:t>
            </a:r>
            <a:r>
              <a:rPr dirty="0"/>
              <a:t> </a:t>
            </a:r>
            <a:r>
              <a:rPr dirty="0" err="1"/>
              <a:t>zinātniskais</a:t>
            </a:r>
            <a:r>
              <a:rPr dirty="0"/>
              <a:t> institūts, kas </a:t>
            </a:r>
            <a:r>
              <a:rPr dirty="0" err="1"/>
              <a:t>ir</a:t>
            </a:r>
            <a:r>
              <a:rPr dirty="0"/>
              <a:t> </a:t>
            </a:r>
            <a:r>
              <a:rPr dirty="0" err="1"/>
              <a:t>atvasināta</a:t>
            </a:r>
            <a:r>
              <a:rPr dirty="0"/>
              <a:t> </a:t>
            </a:r>
            <a:r>
              <a:rPr dirty="0" err="1"/>
              <a:t>publiska</a:t>
            </a:r>
            <a:r>
              <a:rPr dirty="0"/>
              <a:t> persona. </a:t>
            </a:r>
            <a:r>
              <a:rPr u="sng" dirty="0" err="1">
                <a:solidFill>
                  <a:schemeClr val="accent1"/>
                </a:solidFill>
                <a:uFill>
                  <a:solidFill>
                    <a:srgbClr val="0000FF"/>
                  </a:solidFill>
                </a:uFill>
                <a:hlinkClick r:id="rId2"/>
              </a:rPr>
              <a:t>Zinātnisko</a:t>
            </a:r>
            <a:r>
              <a:rPr u="sng" dirty="0">
                <a:solidFill>
                  <a:schemeClr val="accent1"/>
                </a:solidFill>
                <a:uFill>
                  <a:solidFill>
                    <a:srgbClr val="0000FF"/>
                  </a:solidFill>
                </a:uFill>
                <a:hlinkClick r:id="rId2"/>
              </a:rPr>
              <a:t> </a:t>
            </a:r>
            <a:r>
              <a:rPr u="sng" dirty="0" err="1">
                <a:solidFill>
                  <a:schemeClr val="accent1"/>
                </a:solidFill>
                <a:uFill>
                  <a:solidFill>
                    <a:srgbClr val="0000FF"/>
                  </a:solidFill>
                </a:uFill>
                <a:hlinkClick r:id="rId2"/>
              </a:rPr>
              <a:t>institūciju</a:t>
            </a:r>
            <a:r>
              <a:rPr u="sng" dirty="0">
                <a:solidFill>
                  <a:schemeClr val="accent1"/>
                </a:solidFill>
                <a:uFill>
                  <a:solidFill>
                    <a:srgbClr val="0000FF"/>
                  </a:solidFill>
                </a:uFill>
                <a:hlinkClick r:id="rId2"/>
              </a:rPr>
              <a:t> </a:t>
            </a:r>
            <a:r>
              <a:rPr u="sng" dirty="0" err="1">
                <a:solidFill>
                  <a:schemeClr val="accent1"/>
                </a:solidFill>
                <a:uFill>
                  <a:solidFill>
                    <a:srgbClr val="0000FF"/>
                  </a:solidFill>
                </a:uFill>
                <a:hlinkClick r:id="rId2"/>
              </a:rPr>
              <a:t>reģistrs</a:t>
            </a:r>
            <a:r>
              <a:rPr u="sng" dirty="0">
                <a:solidFill>
                  <a:schemeClr val="accent1"/>
                </a:solidFill>
                <a:uFill>
                  <a:solidFill>
                    <a:srgbClr val="0000FF"/>
                  </a:solidFill>
                </a:uFill>
                <a:hlinkClick r:id="rId2"/>
              </a:rPr>
              <a:t> </a:t>
            </a:r>
            <a:endParaRPr u="sng" dirty="0">
              <a:solidFill>
                <a:srgbClr val="0070C0"/>
              </a:solidFill>
            </a:endParaRPr>
          </a:p>
          <a:p>
            <a:pPr marL="457200" lvl="8" indent="-457200">
              <a:buClr>
                <a:srgbClr val="942235"/>
              </a:buClr>
              <a:buSzPct val="100000"/>
              <a:buFont typeface="Armin Grotesk Regular"/>
              <a:buChar char="•"/>
              <a:defRPr sz="3000">
                <a:solidFill>
                  <a:srgbClr val="FFFFFF"/>
                </a:solidFill>
              </a:defRPr>
            </a:pPr>
            <a:endParaRPr u="sng" dirty="0">
              <a:solidFill>
                <a:srgbClr val="0070C0"/>
              </a:solidFill>
            </a:endParaRPr>
          </a:p>
          <a:p>
            <a:pPr marL="457200" lvl="8" indent="-457200">
              <a:buClr>
                <a:srgbClr val="942235"/>
              </a:buClr>
              <a:buSzPct val="100000"/>
              <a:buFont typeface="Armin Grotesk Regular"/>
              <a:buChar char="•"/>
              <a:defRPr sz="3000">
                <a:solidFill>
                  <a:srgbClr val="FFFFFF"/>
                </a:solidFill>
              </a:defRPr>
            </a:pPr>
            <a:r>
              <a:rPr dirty="0" err="1"/>
              <a:t>ir</a:t>
            </a:r>
            <a:r>
              <a:rPr dirty="0"/>
              <a:t> </a:t>
            </a:r>
            <a:r>
              <a:rPr dirty="0" err="1"/>
              <a:t>reģistrēta</a:t>
            </a:r>
            <a:r>
              <a:rPr dirty="0"/>
              <a:t> </a:t>
            </a:r>
            <a:r>
              <a:rPr dirty="0" err="1"/>
              <a:t>citas</a:t>
            </a:r>
            <a:r>
              <a:rPr dirty="0"/>
              <a:t> </a:t>
            </a:r>
            <a:r>
              <a:rPr dirty="0" err="1"/>
              <a:t>Eiropas</a:t>
            </a:r>
            <a:r>
              <a:rPr dirty="0"/>
              <a:t> </a:t>
            </a:r>
            <a:r>
              <a:rPr dirty="0" err="1"/>
              <a:t>Savienības</a:t>
            </a:r>
            <a:r>
              <a:rPr dirty="0"/>
              <a:t> </a:t>
            </a:r>
            <a:r>
              <a:rPr dirty="0" err="1"/>
              <a:t>dalībvalsts</a:t>
            </a:r>
            <a:r>
              <a:rPr dirty="0"/>
              <a:t>, </a:t>
            </a:r>
            <a:r>
              <a:rPr dirty="0" err="1"/>
              <a:t>Eiropas</a:t>
            </a:r>
            <a:r>
              <a:rPr dirty="0"/>
              <a:t> </a:t>
            </a:r>
            <a:r>
              <a:rPr dirty="0" err="1"/>
              <a:t>Ekonomikas</a:t>
            </a:r>
            <a:r>
              <a:rPr dirty="0"/>
              <a:t> zonas (EEZ) </a:t>
            </a:r>
            <a:r>
              <a:rPr dirty="0" err="1"/>
              <a:t>valsts</a:t>
            </a:r>
            <a:r>
              <a:rPr dirty="0"/>
              <a:t> </a:t>
            </a:r>
            <a:r>
              <a:rPr dirty="0" err="1"/>
              <a:t>vai</a:t>
            </a:r>
            <a:r>
              <a:rPr dirty="0"/>
              <a:t> </a:t>
            </a:r>
            <a:r>
              <a:rPr dirty="0" err="1"/>
              <a:t>Šveices</a:t>
            </a:r>
            <a:r>
              <a:rPr dirty="0"/>
              <a:t> </a:t>
            </a:r>
            <a:r>
              <a:rPr dirty="0" err="1"/>
              <a:t>Konfederācijas</a:t>
            </a:r>
            <a:r>
              <a:rPr dirty="0"/>
              <a:t> </a:t>
            </a:r>
            <a:r>
              <a:rPr dirty="0" err="1"/>
              <a:t>pētniecības</a:t>
            </a:r>
            <a:r>
              <a:rPr dirty="0"/>
              <a:t> </a:t>
            </a:r>
            <a:r>
              <a:rPr dirty="0" err="1"/>
              <a:t>organizāciju</a:t>
            </a:r>
            <a:r>
              <a:rPr dirty="0"/>
              <a:t> </a:t>
            </a:r>
            <a:r>
              <a:rPr dirty="0" err="1"/>
              <a:t>reģistrā</a:t>
            </a:r>
            <a:endParaRPr dirty="0">
              <a:solidFill>
                <a:srgbClr val="A7A7A7"/>
              </a:solidFill>
            </a:endParaRPr>
          </a:p>
          <a:p>
            <a:pPr marL="457200" lvl="8" indent="-457200">
              <a:buClr>
                <a:srgbClr val="942235"/>
              </a:buClr>
              <a:buSzPct val="100000"/>
              <a:buFont typeface="Armin Grotesk Regular"/>
              <a:buChar char="•"/>
              <a:defRPr sz="3000">
                <a:solidFill>
                  <a:srgbClr val="FFFFFF"/>
                </a:solidFill>
              </a:defRPr>
            </a:pPr>
            <a:endParaRPr dirty="0">
              <a:solidFill>
                <a:srgbClr val="A7A7A7"/>
              </a:solidFill>
            </a:endParaRPr>
          </a:p>
          <a:p>
            <a:pPr marL="457200" lvl="8" indent="-457200">
              <a:buClr>
                <a:srgbClr val="942235"/>
              </a:buClr>
              <a:buSzPct val="100000"/>
              <a:buFont typeface="Armin Grotesk Regular"/>
              <a:buChar char="•"/>
              <a:defRPr sz="3000">
                <a:solidFill>
                  <a:srgbClr val="FFFFFF"/>
                </a:solidFill>
              </a:defRPr>
            </a:pPr>
            <a:r>
              <a:rPr dirty="0" err="1"/>
              <a:t>ir</a:t>
            </a:r>
            <a:r>
              <a:rPr dirty="0"/>
              <a:t> </a:t>
            </a:r>
            <a:r>
              <a:rPr dirty="0" err="1"/>
              <a:t>reģistrēta</a:t>
            </a:r>
            <a:r>
              <a:rPr dirty="0"/>
              <a:t> </a:t>
            </a:r>
            <a:r>
              <a:rPr dirty="0" err="1"/>
              <a:t>Izglītības</a:t>
            </a:r>
            <a:r>
              <a:rPr dirty="0"/>
              <a:t> un </a:t>
            </a:r>
            <a:r>
              <a:rPr dirty="0" err="1"/>
              <a:t>zinātnes</a:t>
            </a:r>
            <a:r>
              <a:rPr dirty="0"/>
              <a:t> </a:t>
            </a:r>
            <a:r>
              <a:rPr dirty="0" err="1"/>
              <a:t>ministrijas</a:t>
            </a:r>
            <a:r>
              <a:rPr dirty="0"/>
              <a:t> </a:t>
            </a:r>
            <a:r>
              <a:rPr dirty="0" err="1"/>
              <a:t>Zinātnisko</a:t>
            </a:r>
            <a:r>
              <a:rPr dirty="0"/>
              <a:t> </a:t>
            </a:r>
            <a:r>
              <a:rPr dirty="0" err="1"/>
              <a:t>institūciju</a:t>
            </a:r>
            <a:r>
              <a:rPr dirty="0"/>
              <a:t> </a:t>
            </a:r>
            <a:r>
              <a:rPr dirty="0" err="1"/>
              <a:t>reģistrā</a:t>
            </a:r>
            <a:r>
              <a:rPr dirty="0"/>
              <a:t>, un tai </a:t>
            </a:r>
            <a:r>
              <a:rPr dirty="0" err="1"/>
              <a:t>saskaņā</a:t>
            </a:r>
            <a:r>
              <a:rPr dirty="0"/>
              <a:t> </a:t>
            </a:r>
            <a:r>
              <a:rPr dirty="0" err="1"/>
              <a:t>ar</a:t>
            </a:r>
            <a:r>
              <a:rPr dirty="0"/>
              <a:t> </a:t>
            </a:r>
            <a:r>
              <a:rPr dirty="0" err="1"/>
              <a:t>pēdējo</a:t>
            </a:r>
            <a:r>
              <a:rPr dirty="0"/>
              <a:t> </a:t>
            </a:r>
            <a:r>
              <a:rPr dirty="0" err="1"/>
              <a:t>Izglītības</a:t>
            </a:r>
            <a:r>
              <a:rPr dirty="0"/>
              <a:t> un </a:t>
            </a:r>
            <a:r>
              <a:rPr dirty="0" err="1"/>
              <a:t>zinātnes</a:t>
            </a:r>
            <a:r>
              <a:rPr dirty="0"/>
              <a:t> </a:t>
            </a:r>
            <a:r>
              <a:rPr dirty="0" err="1"/>
              <a:t>ministrijas</a:t>
            </a:r>
            <a:r>
              <a:rPr dirty="0"/>
              <a:t> </a:t>
            </a:r>
            <a:r>
              <a:rPr dirty="0" err="1"/>
              <a:t>veikto</a:t>
            </a:r>
            <a:r>
              <a:rPr dirty="0"/>
              <a:t> </a:t>
            </a:r>
            <a:r>
              <a:rPr dirty="0" err="1"/>
              <a:t>Latvijas</a:t>
            </a:r>
            <a:r>
              <a:rPr dirty="0"/>
              <a:t> </a:t>
            </a:r>
            <a:r>
              <a:rPr dirty="0" err="1"/>
              <a:t>zinātnes</a:t>
            </a:r>
            <a:r>
              <a:rPr dirty="0"/>
              <a:t> </a:t>
            </a:r>
            <a:r>
              <a:rPr dirty="0" err="1"/>
              <a:t>starptautisko</a:t>
            </a:r>
            <a:r>
              <a:rPr dirty="0"/>
              <a:t> </a:t>
            </a:r>
            <a:r>
              <a:rPr dirty="0" err="1"/>
              <a:t>izvērtējumu</a:t>
            </a:r>
            <a:r>
              <a:rPr dirty="0"/>
              <a:t> </a:t>
            </a:r>
            <a:r>
              <a:rPr dirty="0" err="1"/>
              <a:t>ir</a:t>
            </a:r>
            <a:r>
              <a:rPr dirty="0"/>
              <a:t> </a:t>
            </a:r>
            <a:r>
              <a:rPr dirty="0" err="1"/>
              <a:t>piešķirts</a:t>
            </a:r>
            <a:r>
              <a:rPr dirty="0"/>
              <a:t> </a:t>
            </a:r>
            <a:r>
              <a:rPr dirty="0" err="1"/>
              <a:t>vērtējums</a:t>
            </a:r>
            <a:r>
              <a:rPr dirty="0"/>
              <a:t> 3, 4 </a:t>
            </a:r>
            <a:r>
              <a:rPr dirty="0" err="1"/>
              <a:t>vai</a:t>
            </a:r>
            <a:r>
              <a:rPr dirty="0"/>
              <a:t> 5 -</a:t>
            </a:r>
            <a:r>
              <a:rPr lang="lv-LV" u="sng">
                <a:solidFill>
                  <a:schemeClr val="accent1"/>
                </a:solidFill>
                <a:uFill>
                  <a:solidFill>
                    <a:srgbClr val="0000FF"/>
                  </a:solidFill>
                </a:uFill>
                <a:hlinkClick r:id="rId3"/>
              </a:rPr>
              <a:t>Starptautiskais novērtējums</a:t>
            </a:r>
            <a:endParaRPr u="sng" dirty="0">
              <a:solidFill>
                <a:schemeClr val="accent1"/>
              </a:solidFill>
              <a:uFill>
                <a:solidFill>
                  <a:srgbClr val="0000FF"/>
                </a:solidFill>
              </a:uFill>
              <a:hlinkClick r:id="rId4"/>
            </a:endParaRPr>
          </a:p>
        </p:txBody>
      </p:sp>
      <p:sp>
        <p:nvSpPr>
          <p:cNvPr id="125" name="Pieteikšanās"/>
          <p:cNvSpPr txBox="1"/>
          <p:nvPr/>
        </p:nvSpPr>
        <p:spPr>
          <a:xfrm>
            <a:off x="12763740" y="584482"/>
            <a:ext cx="3379830" cy="6066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spAutoFit/>
          </a:bodyPr>
          <a:lstStyle/>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rPr dirty="0" err="1"/>
              <a:t>tehniski</a:t>
            </a:r>
            <a:r>
              <a:rPr dirty="0"/>
              <a:t> </a:t>
            </a:r>
            <a:r>
              <a:rPr dirty="0" err="1"/>
              <a:t>ekonomiskā</a:t>
            </a:r>
            <a:r>
              <a:rPr dirty="0"/>
              <a:t> </a:t>
            </a:r>
            <a:r>
              <a:rPr dirty="0" err="1"/>
              <a:t>priekšizpēte</a:t>
            </a:r>
            <a:r>
              <a:rPr dirty="0"/>
              <a:t>;</a:t>
            </a:r>
            <a:endParaRPr sz="2400" dirty="0">
              <a:solidFill>
                <a:srgbClr val="FFFFFF"/>
              </a:solidFill>
            </a:endParaRP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endParaRPr sz="2400" dirty="0">
              <a:solidFill>
                <a:srgbClr val="FFFFFF"/>
              </a:solidFill>
            </a:endParaRP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rPr dirty="0" err="1"/>
              <a:t>rūpnieciskie</a:t>
            </a:r>
            <a:r>
              <a:rPr dirty="0"/>
              <a:t> </a:t>
            </a:r>
            <a:r>
              <a:rPr dirty="0" err="1"/>
              <a:t>pētījumi</a:t>
            </a:r>
            <a:r>
              <a:rPr dirty="0"/>
              <a:t>, </a:t>
            </a:r>
            <a:r>
              <a:rPr dirty="0" err="1"/>
              <a:t>eksperimentālā</a:t>
            </a:r>
            <a:r>
              <a:rPr dirty="0"/>
              <a:t> </a:t>
            </a:r>
            <a:r>
              <a:rPr dirty="0" err="1"/>
              <a:t>izstāde</a:t>
            </a:r>
            <a:r>
              <a:rPr dirty="0"/>
              <a:t>,</a:t>
            </a:r>
            <a:endParaRPr sz="2400" dirty="0">
              <a:solidFill>
                <a:srgbClr val="FFFFFF"/>
              </a:solidFill>
            </a:endParaRP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endParaRPr sz="2400" dirty="0">
              <a:solidFill>
                <a:srgbClr val="FFFFFF"/>
              </a:solidFill>
            </a:endParaRP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rPr dirty="0" err="1"/>
              <a:t>produkta</a:t>
            </a:r>
            <a:r>
              <a:rPr dirty="0"/>
              <a:t> </a:t>
            </a:r>
            <a:r>
              <a:rPr dirty="0" err="1"/>
              <a:t>rūpnieciskā</a:t>
            </a:r>
            <a:r>
              <a:rPr dirty="0"/>
              <a:t> </a:t>
            </a:r>
            <a:r>
              <a:rPr dirty="0" err="1"/>
              <a:t>dizaina</a:t>
            </a:r>
            <a:r>
              <a:rPr dirty="0"/>
              <a:t> </a:t>
            </a:r>
            <a:r>
              <a:rPr dirty="0" err="1"/>
              <a:t>izstrāde</a:t>
            </a:r>
            <a:endParaRPr dirty="0"/>
          </a:p>
        </p:txBody>
      </p:sp>
      <p:pic>
        <p:nvPicPr>
          <p:cNvPr id="126" name="shutterstock_534796828.jpg" descr="shutterstock_534796828.jpg"/>
          <p:cNvPicPr>
            <a:picLocks noChangeAspect="1"/>
          </p:cNvPicPr>
          <p:nvPr/>
        </p:nvPicPr>
        <p:blipFill>
          <a:blip r:embed="rId5"/>
          <a:srcRect l="43132" r="33216"/>
          <a:stretch>
            <a:fillRect/>
          </a:stretch>
        </p:blipFill>
        <p:spPr>
          <a:xfrm>
            <a:off x="17114470" y="-2"/>
            <a:ext cx="7269489" cy="13716003"/>
          </a:xfrm>
          <a:prstGeom prst="rect">
            <a:avLst/>
          </a:prstGeom>
          <a:ln w="12700">
            <a:miter lim="400000"/>
          </a:ln>
        </p:spPr>
      </p:pic>
      <p:sp>
        <p:nvSpPr>
          <p:cNvPr id="127"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Kvalifikācijas pazīmes…"/>
          <p:cNvSpPr txBox="1">
            <a:spLocks noGrp="1"/>
          </p:cNvSpPr>
          <p:nvPr>
            <p:ph type="title" idx="4294967295"/>
          </p:nvPr>
        </p:nvSpPr>
        <p:spPr>
          <a:xfrm>
            <a:off x="1000491" y="994663"/>
            <a:ext cx="9065970" cy="3393187"/>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Pakalpojuma</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sniedzēji:</a:t>
            </a:r>
          </a:p>
        </p:txBody>
      </p:sp>
      <p:sp>
        <p:nvSpPr>
          <p:cNvPr id="124" name="Rectangle 7"/>
          <p:cNvSpPr txBox="1"/>
          <p:nvPr/>
        </p:nvSpPr>
        <p:spPr>
          <a:xfrm>
            <a:off x="1533891" y="4100812"/>
            <a:ext cx="10623855" cy="6636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5452" tIns="55452" rIns="55452" bIns="55452">
            <a:spAutoFit/>
          </a:bodyPr>
          <a:lstStyle/>
          <a:p>
            <a:pPr lvl="8">
              <a:defRPr sz="3400">
                <a:solidFill>
                  <a:srgbClr val="A7A7A7"/>
                </a:solidFill>
                <a:latin typeface="Armin Grotesk UltraBold"/>
                <a:ea typeface="Armin Grotesk UltraBold"/>
                <a:cs typeface="Armin Grotesk UltraBold"/>
                <a:sym typeface="Armin Grotesk UltraBold"/>
              </a:defRPr>
            </a:pPr>
            <a:r>
              <a:rPr dirty="0" err="1"/>
              <a:t>Pētniecības</a:t>
            </a:r>
            <a:r>
              <a:rPr dirty="0"/>
              <a:t> </a:t>
            </a:r>
            <a:r>
              <a:rPr dirty="0" err="1"/>
              <a:t>organizācija</a:t>
            </a:r>
            <a:r>
              <a:rPr lang="lv-LV" dirty="0"/>
              <a:t>s</a:t>
            </a:r>
            <a:r>
              <a:rPr dirty="0"/>
              <a:t>:</a:t>
            </a:r>
            <a:endParaRPr lang="lv-LV" dirty="0"/>
          </a:p>
          <a:p>
            <a:pPr marL="457200" lvl="8" indent="-457200">
              <a:buClr>
                <a:srgbClr val="942235"/>
              </a:buClr>
              <a:buSzPct val="100000"/>
              <a:buFont typeface="Armin Grotesk Regular"/>
              <a:buChar char="•"/>
              <a:defRPr sz="3000">
                <a:solidFill>
                  <a:srgbClr val="FFFFFF"/>
                </a:solidFill>
              </a:defRPr>
            </a:pPr>
            <a:r>
              <a:rPr lang="lv-LV" dirty="0"/>
              <a:t>Rīgas Tehniskā universitāte</a:t>
            </a:r>
          </a:p>
          <a:p>
            <a:pPr marL="457200" lvl="8" indent="-457200">
              <a:buClr>
                <a:srgbClr val="942235"/>
              </a:buClr>
              <a:buSzPct val="100000"/>
              <a:buFont typeface="Armin Grotesk Regular"/>
              <a:buChar char="•"/>
              <a:defRPr sz="3000">
                <a:solidFill>
                  <a:srgbClr val="FFFFFF"/>
                </a:solidFill>
              </a:defRPr>
            </a:pPr>
            <a:r>
              <a:rPr lang="lv-LV" dirty="0"/>
              <a:t>Latvijas </a:t>
            </a:r>
            <a:r>
              <a:rPr lang="lv-LV" dirty="0" err="1"/>
              <a:t>Biozinātņu</a:t>
            </a:r>
            <a:r>
              <a:rPr lang="lv-LV" dirty="0"/>
              <a:t> un tehnoloģiju universitāte </a:t>
            </a:r>
          </a:p>
          <a:p>
            <a:pPr marL="457200" lvl="8" indent="-457200">
              <a:buClr>
                <a:srgbClr val="942235"/>
              </a:buClr>
              <a:buSzPct val="100000"/>
              <a:buFont typeface="Armin Grotesk Regular"/>
              <a:buChar char="•"/>
              <a:defRPr sz="3000">
                <a:solidFill>
                  <a:srgbClr val="FFFFFF"/>
                </a:solidFill>
              </a:defRPr>
            </a:pPr>
            <a:r>
              <a:rPr lang="lv-LV" dirty="0"/>
              <a:t>Latvijas Universitāte</a:t>
            </a:r>
          </a:p>
          <a:p>
            <a:pPr marL="457200" lvl="8" indent="-457200">
              <a:buClr>
                <a:srgbClr val="942235"/>
              </a:buClr>
              <a:buSzPct val="100000"/>
              <a:buFont typeface="Armin Grotesk Regular"/>
              <a:buChar char="•"/>
              <a:defRPr sz="3000">
                <a:solidFill>
                  <a:srgbClr val="FFFFFF"/>
                </a:solidFill>
              </a:defRPr>
            </a:pPr>
            <a:r>
              <a:rPr lang="lv-LV" dirty="0"/>
              <a:t>Elektronikas un datorzinātņu institūts </a:t>
            </a:r>
          </a:p>
          <a:p>
            <a:pPr marL="457200" lvl="8" indent="-457200">
              <a:buClr>
                <a:srgbClr val="942235"/>
              </a:buClr>
              <a:buSzPct val="100000"/>
              <a:buFont typeface="Armin Grotesk Regular"/>
              <a:buChar char="•"/>
              <a:defRPr sz="3000">
                <a:solidFill>
                  <a:srgbClr val="FFFFFF"/>
                </a:solidFill>
              </a:defRPr>
            </a:pPr>
            <a:r>
              <a:rPr lang="lv-LV" dirty="0"/>
              <a:t>Liepājas Universitāte</a:t>
            </a:r>
          </a:p>
          <a:p>
            <a:pPr marL="457200" lvl="8" indent="-457200">
              <a:buClr>
                <a:srgbClr val="942235"/>
              </a:buClr>
              <a:buSzPct val="100000"/>
              <a:buFont typeface="Armin Grotesk Regular"/>
              <a:buChar char="•"/>
              <a:defRPr sz="3000">
                <a:solidFill>
                  <a:srgbClr val="FFFFFF"/>
                </a:solidFill>
              </a:defRPr>
            </a:pPr>
            <a:r>
              <a:rPr lang="lv-LV" dirty="0"/>
              <a:t>Latvijas Valsts koksnes ķīmijas institūts </a:t>
            </a:r>
          </a:p>
          <a:p>
            <a:pPr marL="457200" lvl="8" indent="-457200">
              <a:buClr>
                <a:srgbClr val="942235"/>
              </a:buClr>
              <a:buSzPct val="100000"/>
              <a:buFont typeface="Armin Grotesk Regular"/>
              <a:buChar char="•"/>
              <a:defRPr sz="3000">
                <a:solidFill>
                  <a:srgbClr val="FFFFFF"/>
                </a:solidFill>
              </a:defRPr>
            </a:pPr>
            <a:r>
              <a:rPr lang="lv-LV" dirty="0"/>
              <a:t>Vidzemes Augstskola</a:t>
            </a:r>
          </a:p>
          <a:p>
            <a:pPr marL="457200" lvl="8" indent="-457200">
              <a:buClr>
                <a:srgbClr val="942235"/>
              </a:buClr>
              <a:buSzPct val="100000"/>
              <a:buFont typeface="Armin Grotesk Regular"/>
              <a:buChar char="•"/>
              <a:defRPr sz="3000">
                <a:solidFill>
                  <a:srgbClr val="FFFFFF"/>
                </a:solidFill>
              </a:defRPr>
            </a:pPr>
            <a:r>
              <a:rPr lang="lv-LV" dirty="0"/>
              <a:t>Dārzkopības institūts </a:t>
            </a:r>
          </a:p>
          <a:p>
            <a:pPr marL="457200" lvl="8" indent="-457200">
              <a:buClr>
                <a:srgbClr val="942235"/>
              </a:buClr>
              <a:buSzPct val="100000"/>
              <a:buFont typeface="Armin Grotesk Regular"/>
              <a:buChar char="•"/>
              <a:defRPr sz="3000">
                <a:solidFill>
                  <a:srgbClr val="FFFFFF"/>
                </a:solidFill>
              </a:defRPr>
            </a:pPr>
            <a:r>
              <a:rPr lang="lv-LV" dirty="0"/>
              <a:t>Latvijas Valsts mežzinātnes institūts Silava</a:t>
            </a:r>
          </a:p>
          <a:p>
            <a:pPr marL="457200" lvl="8" indent="-457200">
              <a:buClr>
                <a:srgbClr val="942235"/>
              </a:buClr>
              <a:buSzPct val="100000"/>
              <a:buFont typeface="Armin Grotesk Regular"/>
              <a:buChar char="•"/>
              <a:defRPr sz="3000">
                <a:solidFill>
                  <a:srgbClr val="FFFFFF"/>
                </a:solidFill>
              </a:defRPr>
            </a:pPr>
            <a:r>
              <a:rPr lang="lv-LV" dirty="0"/>
              <a:t>Transporta un sakaru institūts</a:t>
            </a:r>
          </a:p>
          <a:p>
            <a:pPr marL="457200" lvl="8" indent="-457200">
              <a:buClr>
                <a:srgbClr val="942235"/>
              </a:buClr>
              <a:buSzPct val="100000"/>
              <a:buFont typeface="Armin Grotesk Regular"/>
              <a:buChar char="•"/>
              <a:defRPr sz="3000">
                <a:solidFill>
                  <a:srgbClr val="FFFFFF"/>
                </a:solidFill>
              </a:defRPr>
            </a:pPr>
            <a:r>
              <a:rPr lang="lv-LV" dirty="0"/>
              <a:t>Rīgas Stradiņa universitāte</a:t>
            </a:r>
          </a:p>
          <a:p>
            <a:pPr marL="457200" lvl="8" indent="-457200">
              <a:buClr>
                <a:srgbClr val="942235"/>
              </a:buClr>
              <a:buSzPct val="100000"/>
              <a:buFont typeface="Armin Grotesk Regular"/>
              <a:buChar char="•"/>
              <a:defRPr sz="3000">
                <a:solidFill>
                  <a:srgbClr val="FFFFFF"/>
                </a:solidFill>
              </a:defRPr>
            </a:pPr>
            <a:r>
              <a:rPr lang="lv-LV" dirty="0"/>
              <a:t>Latvijas Organiskās sintēzes institūts</a:t>
            </a:r>
          </a:p>
          <a:p>
            <a:pPr marL="457200" lvl="8" indent="-457200">
              <a:buClr>
                <a:srgbClr val="942235"/>
              </a:buClr>
              <a:buSzPct val="100000"/>
              <a:buFont typeface="Armin Grotesk Regular"/>
              <a:buChar char="•"/>
              <a:defRPr sz="3000">
                <a:solidFill>
                  <a:srgbClr val="FFFFFF"/>
                </a:solidFill>
              </a:defRPr>
            </a:pPr>
            <a:r>
              <a:rPr lang="lv-LV" dirty="0"/>
              <a:t>Daugavpils Universitāte u.c.</a:t>
            </a:r>
          </a:p>
        </p:txBody>
      </p:sp>
      <p:sp>
        <p:nvSpPr>
          <p:cNvPr id="125" name="Pieteikšanās"/>
          <p:cNvSpPr txBox="1"/>
          <p:nvPr/>
        </p:nvSpPr>
        <p:spPr>
          <a:xfrm>
            <a:off x="12763740" y="584482"/>
            <a:ext cx="3379830" cy="6066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spAutoFit/>
          </a:bodyPr>
          <a:lstStyle/>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rPr dirty="0" err="1"/>
              <a:t>tehniski</a:t>
            </a:r>
            <a:r>
              <a:rPr dirty="0"/>
              <a:t> </a:t>
            </a:r>
            <a:r>
              <a:rPr dirty="0" err="1"/>
              <a:t>ekonomiskā</a:t>
            </a:r>
            <a:r>
              <a:rPr dirty="0"/>
              <a:t> </a:t>
            </a:r>
            <a:r>
              <a:rPr dirty="0" err="1"/>
              <a:t>priekšizpēte</a:t>
            </a:r>
            <a:r>
              <a:rPr dirty="0"/>
              <a:t>;</a:t>
            </a:r>
            <a:endParaRPr sz="2400" dirty="0">
              <a:solidFill>
                <a:srgbClr val="FFFFFF"/>
              </a:solidFill>
            </a:endParaRP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endParaRPr sz="2400" dirty="0">
              <a:solidFill>
                <a:srgbClr val="FFFFFF"/>
              </a:solidFill>
            </a:endParaRP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rPr dirty="0" err="1"/>
              <a:t>rūpnieciskie</a:t>
            </a:r>
            <a:r>
              <a:rPr dirty="0"/>
              <a:t> </a:t>
            </a:r>
            <a:r>
              <a:rPr dirty="0" err="1"/>
              <a:t>pētījumi</a:t>
            </a:r>
            <a:r>
              <a:rPr dirty="0"/>
              <a:t>, </a:t>
            </a:r>
            <a:r>
              <a:rPr dirty="0" err="1"/>
              <a:t>eksperimentālā</a:t>
            </a:r>
            <a:r>
              <a:rPr dirty="0"/>
              <a:t> </a:t>
            </a:r>
            <a:r>
              <a:rPr dirty="0" err="1"/>
              <a:t>izstāde</a:t>
            </a:r>
            <a:r>
              <a:rPr dirty="0"/>
              <a:t>,</a:t>
            </a:r>
            <a:endParaRPr sz="2400" dirty="0">
              <a:solidFill>
                <a:srgbClr val="FFFFFF"/>
              </a:solidFill>
            </a:endParaRP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endParaRPr sz="2400" dirty="0">
              <a:solidFill>
                <a:srgbClr val="FFFFFF"/>
              </a:solidFill>
            </a:endParaRP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rPr dirty="0" err="1"/>
              <a:t>produkta</a:t>
            </a:r>
            <a:r>
              <a:rPr dirty="0"/>
              <a:t> </a:t>
            </a:r>
            <a:r>
              <a:rPr dirty="0" err="1"/>
              <a:t>rūpnieciskā</a:t>
            </a:r>
            <a:r>
              <a:rPr dirty="0"/>
              <a:t> </a:t>
            </a:r>
            <a:r>
              <a:rPr dirty="0" err="1"/>
              <a:t>dizaina</a:t>
            </a:r>
            <a:r>
              <a:rPr dirty="0"/>
              <a:t> </a:t>
            </a:r>
            <a:r>
              <a:rPr dirty="0" err="1"/>
              <a:t>izstrāde</a:t>
            </a:r>
            <a:endParaRPr dirty="0"/>
          </a:p>
        </p:txBody>
      </p:sp>
      <p:pic>
        <p:nvPicPr>
          <p:cNvPr id="126" name="shutterstock_534796828.jpg" descr="shutterstock_534796828.jpg"/>
          <p:cNvPicPr>
            <a:picLocks noChangeAspect="1"/>
          </p:cNvPicPr>
          <p:nvPr/>
        </p:nvPicPr>
        <p:blipFill>
          <a:blip r:embed="rId2"/>
          <a:srcRect l="43132" r="33216"/>
          <a:stretch>
            <a:fillRect/>
          </a:stretch>
        </p:blipFill>
        <p:spPr>
          <a:xfrm>
            <a:off x="17114470" y="-2"/>
            <a:ext cx="7269489" cy="13716003"/>
          </a:xfrm>
          <a:prstGeom prst="rect">
            <a:avLst/>
          </a:prstGeom>
          <a:ln w="12700">
            <a:miter lim="400000"/>
          </a:ln>
        </p:spPr>
      </p:pic>
      <p:sp>
        <p:nvSpPr>
          <p:cNvPr id="127"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Tree>
    <p:extLst>
      <p:ext uri="{BB962C8B-B14F-4D97-AF65-F5344CB8AC3E}">
        <p14:creationId xmlns:p14="http://schemas.microsoft.com/office/powerpoint/2010/main" val="16945368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7"/>
          <p:cNvSpPr txBox="1"/>
          <p:nvPr/>
        </p:nvSpPr>
        <p:spPr>
          <a:xfrm>
            <a:off x="1533890" y="4062712"/>
            <a:ext cx="12914660" cy="3438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5452" tIns="55452" rIns="55452" bIns="55452">
            <a:spAutoFit/>
          </a:bodyPr>
          <a:lstStyle/>
          <a:p>
            <a:pPr lvl="8">
              <a:defRPr sz="3400">
                <a:solidFill>
                  <a:srgbClr val="A7A7A7"/>
                </a:solidFill>
                <a:latin typeface="Armin Grotesk UltraBold"/>
                <a:ea typeface="Armin Grotesk UltraBold"/>
                <a:cs typeface="Armin Grotesk UltraBold"/>
                <a:sym typeface="Armin Grotesk UltraBold"/>
              </a:defRPr>
            </a:pPr>
            <a:r>
              <a:t>Eiropas Savienības dalībvalstī, Eiropas Ekonomikas zonas (EEZ) valstī vai Šveices Konfederācijā:</a:t>
            </a:r>
          </a:p>
          <a:p>
            <a:pPr marL="457200" lvl="8" indent="-457200">
              <a:buClr>
                <a:srgbClr val="942235"/>
              </a:buClr>
              <a:buSzPct val="100000"/>
              <a:buFont typeface="Armin Grotesk Regular"/>
              <a:buChar char="•"/>
              <a:defRPr sz="3000">
                <a:solidFill>
                  <a:srgbClr val="FFFFFF"/>
                </a:solidFill>
              </a:defRPr>
            </a:pPr>
            <a:r>
              <a:t>reģistrētas institūcijas, kuru kompetencē ietilpst rūpnieciskā īpašuma tiesību objektu reģistrācija</a:t>
            </a:r>
            <a:endParaRPr>
              <a:solidFill>
                <a:srgbClr val="A7A7A7"/>
              </a:solidFill>
            </a:endParaRPr>
          </a:p>
          <a:p>
            <a:pPr marL="457200" lvl="8" indent="-457200">
              <a:buClr>
                <a:srgbClr val="942235"/>
              </a:buClr>
              <a:buSzPct val="100000"/>
              <a:buFont typeface="Armin Grotesk Regular"/>
              <a:buChar char="•"/>
              <a:defRPr sz="3000">
                <a:solidFill>
                  <a:srgbClr val="FFFFFF"/>
                </a:solidFill>
              </a:defRPr>
            </a:pPr>
            <a:endParaRPr>
              <a:solidFill>
                <a:srgbClr val="A7A7A7"/>
              </a:solidFill>
            </a:endParaRPr>
          </a:p>
          <a:p>
            <a:pPr marL="457200" lvl="8" indent="-457200">
              <a:buClr>
                <a:srgbClr val="942235"/>
              </a:buClr>
              <a:buSzPct val="100000"/>
              <a:buFont typeface="Armin Grotesk Regular"/>
              <a:buChar char="•"/>
              <a:defRPr sz="3000">
                <a:solidFill>
                  <a:srgbClr val="FFFFFF"/>
                </a:solidFill>
              </a:defRPr>
            </a:pPr>
            <a:r>
              <a:t>nacionālā līmenī atzīti patentpilnvarnieki - </a:t>
            </a:r>
            <a:r>
              <a:rPr u="sng">
                <a:solidFill>
                  <a:schemeClr val="accent1"/>
                </a:solidFill>
                <a:uFill>
                  <a:solidFill>
                    <a:srgbClr val="0000FF"/>
                  </a:solidFill>
                </a:uFill>
                <a:hlinkClick r:id="rId2"/>
              </a:rPr>
              <a:t>Patentpilnvarnieku saraksts</a:t>
            </a:r>
          </a:p>
        </p:txBody>
      </p:sp>
      <p:sp>
        <p:nvSpPr>
          <p:cNvPr id="130" name="Pieteikšanās"/>
          <p:cNvSpPr txBox="1"/>
          <p:nvPr/>
        </p:nvSpPr>
        <p:spPr>
          <a:xfrm>
            <a:off x="13204259" y="1312649"/>
            <a:ext cx="3379829" cy="2154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defRPr sz="2800">
                <a:solidFill>
                  <a:srgbClr val="A7A7A7"/>
                </a:solidFill>
                <a:latin typeface="Armin Grotesk SemiBold"/>
                <a:ea typeface="Armin Grotesk SemiBold"/>
                <a:cs typeface="Armin Grotesk SemiBold"/>
                <a:sym typeface="Armin Grotesk SemiBold"/>
              </a:defRPr>
            </a:lvl1pPr>
          </a:lstStyle>
          <a:p>
            <a:r>
              <a:rPr dirty="0" err="1"/>
              <a:t>Produkta</a:t>
            </a:r>
            <a:r>
              <a:rPr dirty="0"/>
              <a:t> </a:t>
            </a:r>
            <a:r>
              <a:rPr dirty="0" err="1"/>
              <a:t>rūpnieciskā</a:t>
            </a:r>
            <a:r>
              <a:rPr dirty="0"/>
              <a:t> </a:t>
            </a:r>
            <a:r>
              <a:rPr dirty="0" err="1"/>
              <a:t>īpašuma</a:t>
            </a:r>
            <a:r>
              <a:rPr dirty="0"/>
              <a:t> </a:t>
            </a:r>
            <a:r>
              <a:rPr dirty="0" err="1"/>
              <a:t>tiesību</a:t>
            </a:r>
            <a:r>
              <a:rPr dirty="0"/>
              <a:t> </a:t>
            </a:r>
            <a:r>
              <a:rPr dirty="0" err="1"/>
              <a:t>nostiprināšana</a:t>
            </a:r>
            <a:endParaRPr dirty="0"/>
          </a:p>
        </p:txBody>
      </p:sp>
      <p:sp>
        <p:nvSpPr>
          <p:cNvPr id="131" name="Kvalifikācijas pazīmes…"/>
          <p:cNvSpPr txBox="1">
            <a:spLocks noGrp="1"/>
          </p:cNvSpPr>
          <p:nvPr>
            <p:ph type="title" idx="4294967295"/>
          </p:nvPr>
        </p:nvSpPr>
        <p:spPr>
          <a:xfrm>
            <a:off x="1000491" y="994663"/>
            <a:ext cx="9065970" cy="3393187"/>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Pakalpojuma</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sniedzēji:</a:t>
            </a:r>
          </a:p>
        </p:txBody>
      </p:sp>
      <p:sp>
        <p:nvSpPr>
          <p:cNvPr id="132" name="Arrow"/>
          <p:cNvSpPr/>
          <p:nvPr/>
        </p:nvSpPr>
        <p:spPr>
          <a:xfrm>
            <a:off x="11859161" y="1204525"/>
            <a:ext cx="992475" cy="865676"/>
          </a:xfrm>
          <a:prstGeom prst="rightArrow">
            <a:avLst>
              <a:gd name="adj1" fmla="val 32000"/>
              <a:gd name="adj2" fmla="val 64000"/>
            </a:avLst>
          </a:prstGeom>
          <a:solidFill>
            <a:srgbClr val="942235"/>
          </a:solidFill>
          <a:ln w="12700">
            <a:miter lim="400000"/>
          </a:ln>
          <a:effectLst>
            <a:outerShdw blurRad="38100" dist="25400" dir="5400000" rotWithShape="0">
              <a:srgbClr val="000000">
                <a:alpha val="35000"/>
              </a:srgbClr>
            </a:outerShdw>
          </a:effectLst>
        </p:spPr>
        <p:txBody>
          <a:bodyPr lIns="55450" tIns="55450" rIns="55450" bIns="55450" anchor="ctr"/>
          <a:lstStyle/>
          <a:p>
            <a:pPr>
              <a:defRPr>
                <a:solidFill>
                  <a:srgbClr val="942235"/>
                </a:solidFill>
              </a:defRPr>
            </a:pPr>
            <a:endParaRPr/>
          </a:p>
        </p:txBody>
      </p:sp>
      <p:pic>
        <p:nvPicPr>
          <p:cNvPr id="133" name="shutterstock_534796828.jpg" descr="shutterstock_534796828.jpg"/>
          <p:cNvPicPr>
            <a:picLocks noChangeAspect="1"/>
          </p:cNvPicPr>
          <p:nvPr/>
        </p:nvPicPr>
        <p:blipFill>
          <a:blip r:embed="rId3"/>
          <a:srcRect l="43132" r="33216"/>
          <a:stretch>
            <a:fillRect/>
          </a:stretch>
        </p:blipFill>
        <p:spPr>
          <a:xfrm>
            <a:off x="17114470" y="-2"/>
            <a:ext cx="7269489" cy="13716003"/>
          </a:xfrm>
          <a:prstGeom prst="rect">
            <a:avLst/>
          </a:prstGeom>
          <a:ln w="12700">
            <a:miter lim="400000"/>
          </a:ln>
        </p:spPr>
      </p:pic>
      <p:sp>
        <p:nvSpPr>
          <p:cNvPr id="134"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
        <p:nvSpPr>
          <p:cNvPr id="8" name="TextBox 4">
            <a:extLst>
              <a:ext uri="{FF2B5EF4-FFF2-40B4-BE49-F238E27FC236}">
                <a16:creationId xmlns:a16="http://schemas.microsoft.com/office/drawing/2014/main" id="{DCA7CF04-BE59-6932-6DE0-AB5601C64B00}"/>
              </a:ext>
            </a:extLst>
          </p:cNvPr>
          <p:cNvSpPr txBox="1"/>
          <p:nvPr/>
        </p:nvSpPr>
        <p:spPr>
          <a:xfrm>
            <a:off x="1533890" y="8446058"/>
            <a:ext cx="10658476"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400">
                <a:solidFill>
                  <a:srgbClr val="A7A7A7"/>
                </a:solidFill>
                <a:latin typeface="Armin Grotesk UltraBold"/>
                <a:ea typeface="Armin Grotesk UltraBold"/>
                <a:cs typeface="Armin Grotesk UltraBold"/>
                <a:sym typeface="Armin Grotesk UltraBold"/>
              </a:defRPr>
            </a:pPr>
            <a:r>
              <a:rPr lang="lv-LV" dirty="0"/>
              <a:t>Pakalpojuma sniedzēju institūcijas: </a:t>
            </a:r>
          </a:p>
          <a:p>
            <a:pPr marL="457200" indent="-457200">
              <a:buClr>
                <a:srgbClr val="942235"/>
              </a:buClr>
              <a:buSzPct val="100000"/>
              <a:buFont typeface="Armin Grotesk Regular"/>
              <a:buChar char="•"/>
              <a:defRPr sz="3000">
                <a:solidFill>
                  <a:srgbClr val="FFFFFF"/>
                </a:solidFill>
              </a:defRPr>
            </a:pPr>
            <a:r>
              <a:rPr lang="lv-LV" dirty="0"/>
              <a:t>AAA LAW LATVIA (iepriekš -Pētersona Patents - AAA </a:t>
            </a:r>
            <a:r>
              <a:rPr lang="lv-LV" dirty="0" err="1"/>
              <a:t>Law</a:t>
            </a:r>
            <a:r>
              <a:rPr lang="lv-LV" dirty="0"/>
              <a:t>)</a:t>
            </a:r>
          </a:p>
          <a:p>
            <a:pPr marL="457200" indent="-457200">
              <a:buClr>
                <a:srgbClr val="942235"/>
              </a:buClr>
              <a:buSzPct val="100000"/>
              <a:buFont typeface="Armin Grotesk Regular"/>
              <a:buChar char="•"/>
              <a:defRPr sz="3000">
                <a:solidFill>
                  <a:srgbClr val="FFFFFF"/>
                </a:solidFill>
              </a:defRPr>
            </a:pPr>
            <a:r>
              <a:rPr lang="lv-LV" dirty="0"/>
              <a:t>Aģentūra TRIA ROBIT</a:t>
            </a:r>
          </a:p>
          <a:p>
            <a:pPr marL="457200" indent="-457200">
              <a:buClr>
                <a:srgbClr val="942235"/>
              </a:buClr>
              <a:buSzPct val="100000"/>
              <a:buFont typeface="Armin Grotesk Regular"/>
              <a:buChar char="•"/>
              <a:defRPr sz="3000">
                <a:solidFill>
                  <a:srgbClr val="FFFFFF"/>
                </a:solidFill>
              </a:defRPr>
            </a:pPr>
            <a:r>
              <a:rPr lang="lv-LV" dirty="0"/>
              <a:t>FORAL Intelektuālā īpašuma aģentūra</a:t>
            </a:r>
          </a:p>
          <a:p>
            <a:pPr marL="457200" indent="-457200">
              <a:buClr>
                <a:srgbClr val="942235"/>
              </a:buClr>
              <a:buSzPct val="100000"/>
              <a:buFont typeface="Armin Grotesk Regular"/>
              <a:buChar char="•"/>
              <a:defRPr sz="3000">
                <a:solidFill>
                  <a:srgbClr val="FFFFFF"/>
                </a:solidFill>
              </a:defRPr>
            </a:pPr>
            <a:endParaRPr lang="lv-LV"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7"/>
          <p:cNvSpPr txBox="1"/>
          <p:nvPr/>
        </p:nvSpPr>
        <p:spPr>
          <a:xfrm>
            <a:off x="1508491" y="4081762"/>
            <a:ext cx="14373164" cy="4073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5452" tIns="55452" rIns="55452" bIns="55452">
            <a:spAutoFit/>
          </a:bodyPr>
          <a:lstStyle/>
          <a:p>
            <a:pPr lvl="8">
              <a:defRPr sz="3400">
                <a:solidFill>
                  <a:srgbClr val="A7A7A7"/>
                </a:solidFill>
                <a:latin typeface="Armin Grotesk UltraBold"/>
                <a:ea typeface="Armin Grotesk UltraBold"/>
                <a:cs typeface="Armin Grotesk UltraBold"/>
                <a:sym typeface="Armin Grotesk UltraBold"/>
              </a:defRPr>
            </a:pPr>
            <a:r>
              <a:rPr dirty="0" err="1"/>
              <a:t>Eiropas</a:t>
            </a:r>
            <a:r>
              <a:rPr dirty="0"/>
              <a:t> </a:t>
            </a:r>
            <a:r>
              <a:rPr dirty="0" err="1"/>
              <a:t>Savienības</a:t>
            </a:r>
            <a:r>
              <a:rPr dirty="0"/>
              <a:t> </a:t>
            </a:r>
            <a:r>
              <a:rPr dirty="0" err="1"/>
              <a:t>dalībvalstī</a:t>
            </a:r>
            <a:r>
              <a:rPr dirty="0"/>
              <a:t>, </a:t>
            </a:r>
            <a:r>
              <a:rPr dirty="0" err="1"/>
              <a:t>Eiropas</a:t>
            </a:r>
            <a:r>
              <a:rPr dirty="0"/>
              <a:t> </a:t>
            </a:r>
            <a:r>
              <a:rPr dirty="0" err="1"/>
              <a:t>Ekonomikas</a:t>
            </a:r>
            <a:r>
              <a:rPr dirty="0"/>
              <a:t> zonas (EEZ) </a:t>
            </a:r>
            <a:r>
              <a:rPr dirty="0" err="1"/>
              <a:t>valstī</a:t>
            </a:r>
            <a:r>
              <a:rPr dirty="0"/>
              <a:t> </a:t>
            </a:r>
            <a:r>
              <a:rPr dirty="0" err="1"/>
              <a:t>vai</a:t>
            </a:r>
            <a:r>
              <a:rPr dirty="0"/>
              <a:t> </a:t>
            </a:r>
            <a:r>
              <a:rPr dirty="0" err="1"/>
              <a:t>Šveices</a:t>
            </a:r>
            <a:r>
              <a:rPr dirty="0"/>
              <a:t> </a:t>
            </a:r>
            <a:r>
              <a:rPr dirty="0" err="1"/>
              <a:t>Konfederācijā</a:t>
            </a:r>
            <a:r>
              <a:rPr dirty="0"/>
              <a:t> </a:t>
            </a:r>
            <a:r>
              <a:rPr dirty="0" err="1"/>
              <a:t>reģistrētas</a:t>
            </a:r>
            <a:r>
              <a:rPr dirty="0"/>
              <a:t> </a:t>
            </a:r>
            <a:r>
              <a:rPr dirty="0" err="1"/>
              <a:t>nacionālo</a:t>
            </a:r>
            <a:r>
              <a:rPr dirty="0"/>
              <a:t> </a:t>
            </a:r>
            <a:r>
              <a:rPr dirty="0" err="1"/>
              <a:t>akreditācijas</a:t>
            </a:r>
            <a:r>
              <a:rPr dirty="0"/>
              <a:t> </a:t>
            </a:r>
            <a:r>
              <a:rPr dirty="0" err="1"/>
              <a:t>biroju</a:t>
            </a:r>
            <a:r>
              <a:rPr dirty="0"/>
              <a:t> </a:t>
            </a:r>
            <a:r>
              <a:rPr dirty="0" err="1"/>
              <a:t>akreditētās</a:t>
            </a:r>
            <a:r>
              <a:rPr dirty="0"/>
              <a:t>:</a:t>
            </a:r>
          </a:p>
          <a:p>
            <a:pPr marL="457200" lvl="8" indent="-457200">
              <a:buClr>
                <a:srgbClr val="942235"/>
              </a:buClr>
              <a:buSzPct val="100000"/>
              <a:buFont typeface="Armin Grotesk Regular"/>
              <a:buChar char="•"/>
              <a:defRPr sz="3000">
                <a:solidFill>
                  <a:srgbClr val="FFFFFF"/>
                </a:solidFill>
              </a:defRPr>
            </a:pPr>
            <a:r>
              <a:rPr dirty="0" err="1"/>
              <a:t>produktu</a:t>
            </a:r>
            <a:r>
              <a:rPr dirty="0"/>
              <a:t> </a:t>
            </a:r>
            <a:r>
              <a:rPr dirty="0" err="1"/>
              <a:t>sertificēšanas</a:t>
            </a:r>
            <a:r>
              <a:rPr dirty="0"/>
              <a:t> </a:t>
            </a:r>
            <a:r>
              <a:rPr dirty="0" err="1"/>
              <a:t>institūcijas</a:t>
            </a:r>
            <a:r>
              <a:rPr dirty="0"/>
              <a:t> -  </a:t>
            </a:r>
            <a:r>
              <a:rPr u="sng" dirty="0" err="1">
                <a:solidFill>
                  <a:schemeClr val="accent1"/>
                </a:solidFill>
                <a:uFill>
                  <a:solidFill>
                    <a:srgbClr val="0000FF"/>
                  </a:solidFill>
                </a:uFill>
                <a:hlinkClick r:id="rId2"/>
              </a:rPr>
              <a:t>sertifikācijas</a:t>
            </a:r>
            <a:r>
              <a:rPr u="sng" dirty="0">
                <a:solidFill>
                  <a:schemeClr val="accent1"/>
                </a:solidFill>
                <a:uFill>
                  <a:solidFill>
                    <a:srgbClr val="0000FF"/>
                  </a:solidFill>
                </a:uFill>
                <a:hlinkClick r:id="rId2"/>
              </a:rPr>
              <a:t> </a:t>
            </a:r>
            <a:r>
              <a:rPr u="sng" dirty="0" err="1">
                <a:solidFill>
                  <a:schemeClr val="accent1"/>
                </a:solidFill>
                <a:uFill>
                  <a:solidFill>
                    <a:srgbClr val="0000FF"/>
                  </a:solidFill>
                </a:uFill>
                <a:hlinkClick r:id="rId2"/>
              </a:rPr>
              <a:t>institūcijas</a:t>
            </a:r>
            <a:endParaRPr dirty="0">
              <a:solidFill>
                <a:srgbClr val="0070C0"/>
              </a:solidFill>
            </a:endParaRPr>
          </a:p>
          <a:p>
            <a:pPr marL="457200" lvl="8" indent="-457200">
              <a:buClr>
                <a:srgbClr val="942235"/>
              </a:buClr>
              <a:buSzPct val="100000"/>
              <a:buFont typeface="Armin Grotesk Regular"/>
              <a:buChar char="•"/>
              <a:defRPr sz="3000">
                <a:solidFill>
                  <a:srgbClr val="FFFFFF"/>
                </a:solidFill>
              </a:defRPr>
            </a:pPr>
            <a:endParaRPr dirty="0">
              <a:solidFill>
                <a:srgbClr val="0070C0"/>
              </a:solidFill>
            </a:endParaRPr>
          </a:p>
          <a:p>
            <a:pPr marL="457200" lvl="8" indent="-457200">
              <a:buClr>
                <a:srgbClr val="942235"/>
              </a:buClr>
              <a:buSzPct val="100000"/>
              <a:buFont typeface="Armin Grotesk Regular"/>
              <a:buChar char="•"/>
              <a:defRPr sz="3000">
                <a:solidFill>
                  <a:srgbClr val="FFFFFF"/>
                </a:solidFill>
              </a:defRPr>
            </a:pPr>
            <a:r>
              <a:rPr dirty="0" err="1"/>
              <a:t>testēšanas</a:t>
            </a:r>
            <a:r>
              <a:rPr dirty="0"/>
              <a:t> un </a:t>
            </a:r>
            <a:r>
              <a:rPr dirty="0" err="1"/>
              <a:t>kalibrēšanas</a:t>
            </a:r>
            <a:r>
              <a:rPr dirty="0"/>
              <a:t> </a:t>
            </a:r>
            <a:r>
              <a:rPr dirty="0" err="1"/>
              <a:t>laboratorijas</a:t>
            </a:r>
            <a:r>
              <a:rPr dirty="0"/>
              <a:t> - </a:t>
            </a:r>
            <a:r>
              <a:rPr u="sng" dirty="0" err="1">
                <a:solidFill>
                  <a:schemeClr val="accent1"/>
                </a:solidFill>
                <a:uFill>
                  <a:solidFill>
                    <a:srgbClr val="0000FF"/>
                  </a:solidFill>
                </a:uFill>
                <a:hlinkClick r:id="rId3"/>
              </a:rPr>
              <a:t>kalibrēšanas</a:t>
            </a:r>
            <a:r>
              <a:rPr u="sng" dirty="0">
                <a:solidFill>
                  <a:schemeClr val="accent1"/>
                </a:solidFill>
                <a:uFill>
                  <a:solidFill>
                    <a:srgbClr val="0000FF"/>
                  </a:solidFill>
                </a:uFill>
                <a:hlinkClick r:id="rId3"/>
              </a:rPr>
              <a:t> </a:t>
            </a:r>
            <a:r>
              <a:rPr u="sng" dirty="0" err="1">
                <a:solidFill>
                  <a:schemeClr val="accent1"/>
                </a:solidFill>
                <a:uFill>
                  <a:solidFill>
                    <a:srgbClr val="0000FF"/>
                  </a:solidFill>
                </a:uFill>
                <a:hlinkClick r:id="rId3"/>
              </a:rPr>
              <a:t>laboratorijas</a:t>
            </a:r>
            <a:r>
              <a:rPr dirty="0">
                <a:solidFill>
                  <a:srgbClr val="0070C0"/>
                </a:solidFill>
              </a:rPr>
              <a:t> </a:t>
            </a:r>
            <a:r>
              <a:rPr dirty="0"/>
              <a:t>un </a:t>
            </a:r>
            <a:r>
              <a:rPr u="sng" dirty="0" err="1">
                <a:solidFill>
                  <a:schemeClr val="accent1"/>
                </a:solidFill>
                <a:uFill>
                  <a:solidFill>
                    <a:srgbClr val="0000FF"/>
                  </a:solidFill>
                </a:uFill>
                <a:hlinkClick r:id="rId4"/>
              </a:rPr>
              <a:t>testēšanas</a:t>
            </a:r>
            <a:r>
              <a:rPr u="sng" dirty="0">
                <a:solidFill>
                  <a:schemeClr val="accent1"/>
                </a:solidFill>
                <a:uFill>
                  <a:solidFill>
                    <a:srgbClr val="0000FF"/>
                  </a:solidFill>
                </a:uFill>
                <a:hlinkClick r:id="rId4"/>
              </a:rPr>
              <a:t> </a:t>
            </a:r>
            <a:r>
              <a:rPr u="sng" dirty="0" err="1">
                <a:solidFill>
                  <a:schemeClr val="accent1"/>
                </a:solidFill>
                <a:uFill>
                  <a:solidFill>
                    <a:srgbClr val="0000FF"/>
                  </a:solidFill>
                </a:uFill>
                <a:hlinkClick r:id="rId4"/>
              </a:rPr>
              <a:t>laboratorijas</a:t>
            </a:r>
            <a:endParaRPr u="sng" dirty="0">
              <a:solidFill>
                <a:schemeClr val="accent1"/>
              </a:solidFill>
              <a:uFill>
                <a:solidFill>
                  <a:srgbClr val="0000FF"/>
                </a:solidFill>
              </a:uFill>
              <a:hlinkClick r:id="rId4"/>
            </a:endParaRPr>
          </a:p>
        </p:txBody>
      </p:sp>
      <p:sp>
        <p:nvSpPr>
          <p:cNvPr id="137" name="Pieteikšanās"/>
          <p:cNvSpPr txBox="1"/>
          <p:nvPr/>
        </p:nvSpPr>
        <p:spPr>
          <a:xfrm>
            <a:off x="13342197" y="1224314"/>
            <a:ext cx="3379828" cy="1646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defRPr sz="2800">
                <a:solidFill>
                  <a:srgbClr val="A7A7A7"/>
                </a:solidFill>
                <a:latin typeface="Armin Grotesk SemiBold"/>
                <a:ea typeface="Armin Grotesk SemiBold"/>
                <a:cs typeface="Armin Grotesk SemiBold"/>
                <a:sym typeface="Armin Grotesk SemiBold"/>
              </a:defRPr>
            </a:lvl1pPr>
          </a:lstStyle>
          <a:p>
            <a:r>
              <a:t>Sertificēšanas un testēšanas pakalpojumi</a:t>
            </a:r>
          </a:p>
        </p:txBody>
      </p:sp>
      <p:sp>
        <p:nvSpPr>
          <p:cNvPr id="138" name="Kvalifikācijas pazīmes…"/>
          <p:cNvSpPr txBox="1">
            <a:spLocks noGrp="1"/>
          </p:cNvSpPr>
          <p:nvPr>
            <p:ph type="title" idx="4294967295"/>
          </p:nvPr>
        </p:nvSpPr>
        <p:spPr>
          <a:xfrm>
            <a:off x="1000491" y="994663"/>
            <a:ext cx="9065970" cy="3393187"/>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Pakalpojuma</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sniedzēji:</a:t>
            </a:r>
          </a:p>
        </p:txBody>
      </p:sp>
      <p:sp>
        <p:nvSpPr>
          <p:cNvPr id="139" name="Arrow"/>
          <p:cNvSpPr/>
          <p:nvPr/>
        </p:nvSpPr>
        <p:spPr>
          <a:xfrm>
            <a:off x="11859161" y="1204525"/>
            <a:ext cx="992475" cy="865676"/>
          </a:xfrm>
          <a:prstGeom prst="rightArrow">
            <a:avLst>
              <a:gd name="adj1" fmla="val 32000"/>
              <a:gd name="adj2" fmla="val 64000"/>
            </a:avLst>
          </a:prstGeom>
          <a:solidFill>
            <a:srgbClr val="942235"/>
          </a:solidFill>
          <a:ln w="12700">
            <a:miter lim="400000"/>
          </a:ln>
          <a:effectLst>
            <a:outerShdw blurRad="38100" dist="25400" dir="5400000" rotWithShape="0">
              <a:srgbClr val="000000">
                <a:alpha val="35000"/>
              </a:srgbClr>
            </a:outerShdw>
          </a:effectLst>
        </p:spPr>
        <p:txBody>
          <a:bodyPr lIns="55450" tIns="55450" rIns="55450" bIns="55450" anchor="ctr"/>
          <a:lstStyle/>
          <a:p>
            <a:pPr>
              <a:defRPr>
                <a:solidFill>
                  <a:srgbClr val="942235"/>
                </a:solidFill>
              </a:defRPr>
            </a:pPr>
            <a:endParaRPr/>
          </a:p>
        </p:txBody>
      </p:sp>
      <p:pic>
        <p:nvPicPr>
          <p:cNvPr id="140" name="shutterstock_534796828.jpg" descr="shutterstock_534796828.jpg"/>
          <p:cNvPicPr>
            <a:picLocks noChangeAspect="1"/>
          </p:cNvPicPr>
          <p:nvPr/>
        </p:nvPicPr>
        <p:blipFill>
          <a:blip r:embed="rId5"/>
          <a:srcRect l="43132" r="33216"/>
          <a:stretch>
            <a:fillRect/>
          </a:stretch>
        </p:blipFill>
        <p:spPr>
          <a:xfrm>
            <a:off x="17114470" y="-2"/>
            <a:ext cx="7269489" cy="13716003"/>
          </a:xfrm>
          <a:prstGeom prst="rect">
            <a:avLst/>
          </a:prstGeom>
          <a:ln w="12700">
            <a:miter lim="400000"/>
          </a:ln>
        </p:spPr>
      </p:pic>
      <p:sp>
        <p:nvSpPr>
          <p:cNvPr id="141"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
        <p:nvSpPr>
          <p:cNvPr id="4" name="TextBox 4">
            <a:extLst>
              <a:ext uri="{FF2B5EF4-FFF2-40B4-BE49-F238E27FC236}">
                <a16:creationId xmlns:a16="http://schemas.microsoft.com/office/drawing/2014/main" id="{3A744459-C6C8-6BF2-4A8E-FF9EDA6235D0}"/>
              </a:ext>
            </a:extLst>
          </p:cNvPr>
          <p:cNvSpPr txBox="1"/>
          <p:nvPr/>
        </p:nvSpPr>
        <p:spPr>
          <a:xfrm>
            <a:off x="1588061" y="9836401"/>
            <a:ext cx="12819178" cy="2000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400">
                <a:solidFill>
                  <a:srgbClr val="A7A7A7"/>
                </a:solidFill>
                <a:latin typeface="Armin Grotesk UltraBold"/>
                <a:ea typeface="Armin Grotesk UltraBold"/>
                <a:cs typeface="Armin Grotesk UltraBold"/>
                <a:sym typeface="Armin Grotesk UltraBold"/>
              </a:defRPr>
            </a:pPr>
            <a:r>
              <a:rPr lang="lv-LV" dirty="0"/>
              <a:t>Testēšanas, kalibrēšanas laboratorijas: </a:t>
            </a:r>
          </a:p>
          <a:p>
            <a:pPr marL="457200" indent="-457200">
              <a:buClr>
                <a:srgbClr val="942235"/>
              </a:buClr>
              <a:buSzPct val="100000"/>
              <a:buFont typeface="Armin Grotesk Regular"/>
              <a:buChar char="•"/>
              <a:defRPr sz="3000">
                <a:solidFill>
                  <a:srgbClr val="FFFFFF"/>
                </a:solidFill>
              </a:defRPr>
            </a:pPr>
            <a:r>
              <a:rPr lang="lv-LV" dirty="0"/>
              <a:t>Latvijas Nacionālais metroloģijas centrs </a:t>
            </a:r>
          </a:p>
          <a:p>
            <a:pPr marL="457200" indent="-457200">
              <a:buClr>
                <a:srgbClr val="942235"/>
              </a:buClr>
              <a:buSzPct val="100000"/>
              <a:buFont typeface="Armin Grotesk Regular"/>
              <a:buChar char="•"/>
              <a:defRPr sz="3000">
                <a:solidFill>
                  <a:srgbClr val="FFFFFF"/>
                </a:solidFill>
              </a:defRPr>
            </a:pPr>
            <a:r>
              <a:rPr lang="lv-LV" dirty="0"/>
              <a:t>Sertifikācijas un testēšanas centrs </a:t>
            </a:r>
          </a:p>
          <a:p>
            <a:pPr marL="457200" indent="-457200">
              <a:buClr>
                <a:srgbClr val="942235"/>
              </a:buClr>
              <a:buSzPct val="100000"/>
              <a:buFont typeface="Armin Grotesk Regular"/>
              <a:buChar char="•"/>
              <a:defRPr sz="3000">
                <a:solidFill>
                  <a:srgbClr val="FFFFFF"/>
                </a:solidFill>
              </a:defRPr>
            </a:pPr>
            <a:r>
              <a:rPr lang="lv-LV" dirty="0"/>
              <a:t>Tehnisko ekspertu sabiedrība ar ierobežotu atbildību "TUV Nord </a:t>
            </a:r>
            <a:r>
              <a:rPr lang="lv-LV" dirty="0" err="1"/>
              <a:t>Baltik</a:t>
            </a:r>
            <a:r>
              <a:rPr lang="lv-LV" dirty="0"/>
              <a:t>"</a:t>
            </a:r>
          </a:p>
        </p:txBody>
      </p:sp>
      <p:sp>
        <p:nvSpPr>
          <p:cNvPr id="11" name="TextBox 4">
            <a:extLst>
              <a:ext uri="{FF2B5EF4-FFF2-40B4-BE49-F238E27FC236}">
                <a16:creationId xmlns:a16="http://schemas.microsoft.com/office/drawing/2014/main" id="{E6ADB4DE-9869-F88C-A326-1781067FB6D5}"/>
              </a:ext>
            </a:extLst>
          </p:cNvPr>
          <p:cNvSpPr txBox="1"/>
          <p:nvPr/>
        </p:nvSpPr>
        <p:spPr>
          <a:xfrm>
            <a:off x="1588061" y="7704417"/>
            <a:ext cx="10658476"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400">
                <a:solidFill>
                  <a:srgbClr val="A7A7A7"/>
                </a:solidFill>
                <a:latin typeface="Armin Grotesk UltraBold"/>
                <a:ea typeface="Armin Grotesk UltraBold"/>
                <a:cs typeface="Armin Grotesk UltraBold"/>
                <a:sym typeface="Armin Grotesk UltraBold"/>
              </a:defRPr>
            </a:pPr>
            <a:r>
              <a:rPr lang="lv-LV" dirty="0"/>
              <a:t>Sertificēšanas institūcijas: </a:t>
            </a:r>
          </a:p>
          <a:p>
            <a:pPr marL="457200" indent="-457200">
              <a:buClr>
                <a:srgbClr val="942235"/>
              </a:buClr>
              <a:buSzPct val="100000"/>
              <a:buFont typeface="Armin Grotesk Regular"/>
              <a:buChar char="•"/>
              <a:defRPr sz="3000">
                <a:solidFill>
                  <a:srgbClr val="FFFFFF"/>
                </a:solidFill>
              </a:defRPr>
            </a:pPr>
            <a:r>
              <a:rPr lang="lv-LV" dirty="0" err="1"/>
              <a:t>Inspecta</a:t>
            </a:r>
            <a:r>
              <a:rPr lang="lv-LV" dirty="0"/>
              <a:t> Latvia</a:t>
            </a:r>
          </a:p>
          <a:p>
            <a:pPr marL="457200" indent="-457200">
              <a:buClr>
                <a:srgbClr val="942235"/>
              </a:buClr>
              <a:buSzPct val="100000"/>
              <a:buFont typeface="Armin Grotesk Regular"/>
              <a:buChar char="•"/>
              <a:defRPr sz="3000">
                <a:solidFill>
                  <a:srgbClr val="FFFFFF"/>
                </a:solidFill>
              </a:defRPr>
            </a:pPr>
            <a:r>
              <a:rPr lang="lv-LV" dirty="0"/>
              <a:t>Sertifikācijas un testēšanas centrs </a:t>
            </a:r>
          </a:p>
          <a:p>
            <a:pPr marL="457200" indent="-457200">
              <a:buClr>
                <a:srgbClr val="942235"/>
              </a:buClr>
              <a:buSzPct val="100000"/>
              <a:buFont typeface="Armin Grotesk Regular"/>
              <a:buChar char="•"/>
              <a:defRPr sz="3000">
                <a:solidFill>
                  <a:srgbClr val="FFFFFF"/>
                </a:solidFill>
              </a:defRPr>
            </a:pPr>
            <a:r>
              <a:rPr lang="lv-LV" dirty="0"/>
              <a:t>SGS LATVIJA LTD</a:t>
            </a:r>
          </a:p>
          <a:p>
            <a:pPr marL="457200" indent="-457200">
              <a:buClr>
                <a:srgbClr val="942235"/>
              </a:buClr>
              <a:buSzPct val="100000"/>
              <a:buFont typeface="Armin Grotesk Regular"/>
              <a:buChar char="•"/>
              <a:defRPr sz="3000">
                <a:solidFill>
                  <a:srgbClr val="FFFFFF"/>
                </a:solidFill>
              </a:defRPr>
            </a:pPr>
            <a:endParaRPr lang="lv-LV"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Jaunuzņēmumu atbalsts"/>
          <p:cNvSpPr txBox="1">
            <a:spLocks noGrp="1"/>
          </p:cNvSpPr>
          <p:nvPr>
            <p:ph type="title" idx="4294967295"/>
          </p:nvPr>
        </p:nvSpPr>
        <p:spPr>
          <a:xfrm>
            <a:off x="962304" y="7081157"/>
            <a:ext cx="18847952" cy="2059933"/>
          </a:xfrm>
          <a:prstGeom prst="rect">
            <a:avLst/>
          </a:prstGeom>
        </p:spPr>
        <p:txBody>
          <a:bodyPr>
            <a:normAutofit/>
          </a:bodyPr>
          <a:lstStyle>
            <a:lvl1pPr defTabSz="1109609">
              <a:defRPr sz="8800">
                <a:solidFill>
                  <a:srgbClr val="A7A7A7"/>
                </a:solidFill>
                <a:latin typeface="Armin Grotesk UltraBold"/>
                <a:ea typeface="Armin Grotesk UltraBold"/>
                <a:cs typeface="Armin Grotesk UltraBold"/>
                <a:sym typeface="Armin Grotesk UltraBold"/>
              </a:defRPr>
            </a:lvl1pPr>
          </a:lstStyle>
          <a:p>
            <a:r>
              <a:rPr dirty="0" err="1"/>
              <a:t>Inovāciju</a:t>
            </a:r>
            <a:r>
              <a:rPr dirty="0"/>
              <a:t> </a:t>
            </a:r>
            <a:r>
              <a:rPr dirty="0" err="1"/>
              <a:t>vaučeri</a:t>
            </a:r>
            <a:endParaRPr dirty="0"/>
          </a:p>
        </p:txBody>
      </p:sp>
      <p:pic>
        <p:nvPicPr>
          <p:cNvPr id="43" name="shutterstock_2442761181.jpeg" descr="shutterstock_2442761181.jpeg"/>
          <p:cNvPicPr>
            <a:picLocks noChangeAspect="1"/>
          </p:cNvPicPr>
          <p:nvPr/>
        </p:nvPicPr>
        <p:blipFill>
          <a:blip r:embed="rId2"/>
          <a:srcRect b="17412"/>
          <a:stretch>
            <a:fillRect/>
          </a:stretch>
        </p:blipFill>
        <p:spPr>
          <a:xfrm>
            <a:off x="0" y="-4319662"/>
            <a:ext cx="24384000" cy="11326960"/>
          </a:xfrm>
          <a:prstGeom prst="rect">
            <a:avLst/>
          </a:prstGeom>
          <a:ln w="12700">
            <a:miter lim="400000"/>
          </a:ln>
        </p:spPr>
      </p:pic>
      <p:sp>
        <p:nvSpPr>
          <p:cNvPr id="4" name="Atbalsta mērķis ir veicināt  jaunuzņēmumu veidošanos Latvijā, lai sekmētu pētniecību, kā arī inovatīvu ideju, produktu vai procesu izstrādi un komercializāciju.…">
            <a:extLst>
              <a:ext uri="{FF2B5EF4-FFF2-40B4-BE49-F238E27FC236}">
                <a16:creationId xmlns:a16="http://schemas.microsoft.com/office/drawing/2014/main" id="{7A6019ED-1626-411C-B738-674ECFAC2663}"/>
              </a:ext>
            </a:extLst>
          </p:cNvPr>
          <p:cNvSpPr txBox="1">
            <a:spLocks/>
          </p:cNvSpPr>
          <p:nvPr/>
        </p:nvSpPr>
        <p:spPr>
          <a:xfrm>
            <a:off x="1186114" y="8823570"/>
            <a:ext cx="21415978" cy="3649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457200" marR="0" indent="-457200" algn="l" defTabSz="1828800" rtl="0" latinLnBrk="0">
              <a:lnSpc>
                <a:spcPct val="110000"/>
              </a:lnSpc>
              <a:spcBef>
                <a:spcPts val="2000"/>
              </a:spcBef>
              <a:spcAft>
                <a:spcPts val="0"/>
              </a:spcAft>
              <a:buClrTx/>
              <a:buSzPct val="100000"/>
              <a:buFont typeface="Armin Grotesk Regular"/>
              <a:buChar char="•"/>
              <a:tabLst/>
              <a:defRPr sz="4000" b="0" i="0" u="none" strike="noStrike" cap="none" spc="0" baseline="0">
                <a:solidFill>
                  <a:srgbClr val="FFFFFF"/>
                </a:solidFill>
                <a:uFillTx/>
                <a:latin typeface="+mn-lt"/>
                <a:ea typeface="+mn-ea"/>
                <a:cs typeface="+mn-cs"/>
                <a:sym typeface="Armin Grotesk Regular"/>
              </a:defRPr>
            </a:lvl1pPr>
            <a:lvl2pPr marL="1180394" marR="0" indent="-723193" algn="l" defTabSz="1828800" rtl="0" latinLnBrk="0">
              <a:lnSpc>
                <a:spcPct val="110000"/>
              </a:lnSpc>
              <a:spcBef>
                <a:spcPts val="2000"/>
              </a:spcBef>
              <a:spcAft>
                <a:spcPts val="0"/>
              </a:spcAft>
              <a:buClrTx/>
              <a:buSzPct val="100000"/>
              <a:buFont typeface="Armin Grotesk Regular"/>
              <a:buChar char="•"/>
              <a:tabLst/>
              <a:defRPr sz="4000" b="0" i="0" u="none" strike="noStrike" cap="none" spc="0" baseline="0">
                <a:solidFill>
                  <a:srgbClr val="FFFFFF"/>
                </a:solidFill>
                <a:uFillTx/>
                <a:latin typeface="+mn-lt"/>
                <a:ea typeface="+mn-ea"/>
                <a:cs typeface="+mn-cs"/>
                <a:sym typeface="Armin Grotesk Regular"/>
              </a:defRPr>
            </a:lvl2pPr>
            <a:lvl3pPr marL="1637594" marR="0" indent="-723194" algn="l" defTabSz="1828800" rtl="0" latinLnBrk="0">
              <a:lnSpc>
                <a:spcPct val="110000"/>
              </a:lnSpc>
              <a:spcBef>
                <a:spcPts val="2000"/>
              </a:spcBef>
              <a:spcAft>
                <a:spcPts val="0"/>
              </a:spcAft>
              <a:buClrTx/>
              <a:buSzPct val="100000"/>
              <a:buFont typeface="Armin Grotesk Regular"/>
              <a:buChar char="•"/>
              <a:tabLst/>
              <a:defRPr sz="4000" b="0" i="0" u="none" strike="noStrike" cap="none" spc="0" baseline="0">
                <a:solidFill>
                  <a:srgbClr val="FFFFFF"/>
                </a:solidFill>
                <a:uFillTx/>
                <a:latin typeface="+mn-lt"/>
                <a:ea typeface="+mn-ea"/>
                <a:cs typeface="+mn-cs"/>
                <a:sym typeface="Armin Grotesk Regular"/>
              </a:defRPr>
            </a:lvl3pPr>
            <a:lvl4pPr marL="2094794" marR="0" indent="-723194" algn="l" defTabSz="1828800" rtl="0" latinLnBrk="0">
              <a:lnSpc>
                <a:spcPct val="110000"/>
              </a:lnSpc>
              <a:spcBef>
                <a:spcPts val="2000"/>
              </a:spcBef>
              <a:spcAft>
                <a:spcPts val="0"/>
              </a:spcAft>
              <a:buClrTx/>
              <a:buSzPct val="100000"/>
              <a:buFont typeface="Armin Grotesk Regular"/>
              <a:buChar char="•"/>
              <a:tabLst/>
              <a:defRPr sz="4000" b="0" i="0" u="none" strike="noStrike" cap="none" spc="0" baseline="0">
                <a:solidFill>
                  <a:srgbClr val="FFFFFF"/>
                </a:solidFill>
                <a:uFillTx/>
                <a:latin typeface="+mn-lt"/>
                <a:ea typeface="+mn-ea"/>
                <a:cs typeface="+mn-cs"/>
                <a:sym typeface="Armin Grotesk Regular"/>
              </a:defRPr>
            </a:lvl4pPr>
            <a:lvl5pPr marL="2551994" marR="0" indent="-723194" algn="l" defTabSz="1828800" rtl="0" latinLnBrk="0">
              <a:lnSpc>
                <a:spcPct val="110000"/>
              </a:lnSpc>
              <a:spcBef>
                <a:spcPts val="2000"/>
              </a:spcBef>
              <a:spcAft>
                <a:spcPts val="0"/>
              </a:spcAft>
              <a:buClrTx/>
              <a:buSzPct val="100000"/>
              <a:buFont typeface="Armin Grotesk Regular"/>
              <a:buChar char="•"/>
              <a:tabLst/>
              <a:defRPr sz="4000" b="0" i="0" u="none" strike="noStrike" cap="none" spc="0" baseline="0">
                <a:solidFill>
                  <a:srgbClr val="FFFFFF"/>
                </a:solidFill>
                <a:uFillTx/>
                <a:latin typeface="+mn-lt"/>
                <a:ea typeface="+mn-ea"/>
                <a:cs typeface="+mn-cs"/>
                <a:sym typeface="Armin Grotesk Regular"/>
              </a:defRPr>
            </a:lvl5pPr>
            <a:lvl6pPr marL="0" marR="0" indent="2286000" algn="l" defTabSz="1828800" rtl="0" latinLnBrk="0">
              <a:lnSpc>
                <a:spcPct val="110000"/>
              </a:lnSpc>
              <a:spcBef>
                <a:spcPts val="2000"/>
              </a:spcBef>
              <a:spcAft>
                <a:spcPts val="0"/>
              </a:spcAft>
              <a:buClrTx/>
              <a:buSzTx/>
              <a:buFont typeface="Armin Grotesk Regular"/>
              <a:buNone/>
              <a:tabLst/>
              <a:defRPr sz="4000" b="0" i="0" u="none" strike="noStrike" cap="none" spc="0" baseline="0">
                <a:solidFill>
                  <a:srgbClr val="FFFFFF"/>
                </a:solidFill>
                <a:uFillTx/>
                <a:latin typeface="+mn-lt"/>
                <a:ea typeface="+mn-ea"/>
                <a:cs typeface="+mn-cs"/>
                <a:sym typeface="Armin Grotesk Regular"/>
              </a:defRPr>
            </a:lvl6pPr>
            <a:lvl7pPr marL="0" marR="0" indent="2743199" algn="l" defTabSz="1828800" rtl="0" latinLnBrk="0">
              <a:lnSpc>
                <a:spcPct val="110000"/>
              </a:lnSpc>
              <a:spcBef>
                <a:spcPts val="2000"/>
              </a:spcBef>
              <a:spcAft>
                <a:spcPts val="0"/>
              </a:spcAft>
              <a:buClrTx/>
              <a:buSzTx/>
              <a:buFont typeface="Armin Grotesk Regular"/>
              <a:buNone/>
              <a:tabLst/>
              <a:defRPr sz="4000" b="0" i="0" u="none" strike="noStrike" cap="none" spc="0" baseline="0">
                <a:solidFill>
                  <a:srgbClr val="FFFFFF"/>
                </a:solidFill>
                <a:uFillTx/>
                <a:latin typeface="+mn-lt"/>
                <a:ea typeface="+mn-ea"/>
                <a:cs typeface="+mn-cs"/>
                <a:sym typeface="Armin Grotesk Regular"/>
              </a:defRPr>
            </a:lvl7pPr>
            <a:lvl8pPr marL="0" marR="0" indent="3200399" algn="l" defTabSz="1828800" rtl="0" latinLnBrk="0">
              <a:lnSpc>
                <a:spcPct val="110000"/>
              </a:lnSpc>
              <a:spcBef>
                <a:spcPts val="2000"/>
              </a:spcBef>
              <a:spcAft>
                <a:spcPts val="0"/>
              </a:spcAft>
              <a:buClrTx/>
              <a:buSzTx/>
              <a:buFont typeface="Armin Grotesk Regular"/>
              <a:buNone/>
              <a:tabLst/>
              <a:defRPr sz="4000" b="0" i="0" u="none" strike="noStrike" cap="none" spc="0" baseline="0">
                <a:solidFill>
                  <a:srgbClr val="FFFFFF"/>
                </a:solidFill>
                <a:uFillTx/>
                <a:latin typeface="+mn-lt"/>
                <a:ea typeface="+mn-ea"/>
                <a:cs typeface="+mn-cs"/>
                <a:sym typeface="Armin Grotesk Regular"/>
              </a:defRPr>
            </a:lvl8pPr>
            <a:lvl9pPr marL="0" marR="0" indent="3657600" algn="l" defTabSz="1828800" rtl="0" latinLnBrk="0">
              <a:lnSpc>
                <a:spcPct val="110000"/>
              </a:lnSpc>
              <a:spcBef>
                <a:spcPts val="2000"/>
              </a:spcBef>
              <a:spcAft>
                <a:spcPts val="0"/>
              </a:spcAft>
              <a:buClrTx/>
              <a:buSzTx/>
              <a:buFont typeface="Armin Grotesk Regular"/>
              <a:buNone/>
              <a:tabLst/>
              <a:defRPr sz="4000" b="0" i="0" u="none" strike="noStrike" cap="none" spc="0" baseline="0">
                <a:solidFill>
                  <a:srgbClr val="FFFFFF"/>
                </a:solidFill>
                <a:uFillTx/>
                <a:latin typeface="+mn-lt"/>
                <a:ea typeface="+mn-ea"/>
                <a:cs typeface="+mn-cs"/>
                <a:sym typeface="Armin Grotesk Regular"/>
              </a:defRPr>
            </a:lvl9pPr>
          </a:lstStyle>
          <a:p>
            <a:pPr marL="317500" indent="-317500" algn="just" defTabSz="1109609" hangingPunct="1">
              <a:lnSpc>
                <a:spcPct val="100000"/>
              </a:lnSpc>
              <a:spcBef>
                <a:spcPts val="0"/>
              </a:spcBef>
              <a:buClr>
                <a:srgbClr val="942235"/>
              </a:buClr>
              <a:defRPr sz="3000"/>
            </a:pPr>
            <a:r>
              <a:rPr lang="lv-LV" sz="3000" dirty="0"/>
              <a:t>Atbalsts komersantiem jaunu produktu izstrādei, lai paaugstinātu inovatīvo komersantu īpatsvaru ekonomikā, veidojot saikni starp komersantiem un pētniecības organizācijām, kas sekmētu zināšanu tiešu pārnesi un kļūtu par katalizatoru ilgtermiņa padziļinātākas sadarbības veidošanai starp abām pusēm, tādējādi sniedzot ieguldījumu Latvijas Viedās specializācijas (RIS3) stratēģijas mērķu sasniegšanā</a:t>
            </a:r>
          </a:p>
          <a:p>
            <a:pPr marL="317500" indent="-317500" algn="just" defTabSz="1109609" hangingPunct="1">
              <a:lnSpc>
                <a:spcPct val="100000"/>
              </a:lnSpc>
              <a:spcBef>
                <a:spcPts val="0"/>
              </a:spcBef>
              <a:buClr>
                <a:srgbClr val="942235"/>
              </a:buClr>
              <a:defRPr sz="3000"/>
            </a:pPr>
            <a:r>
              <a:rPr lang="lv-LV" sz="3000" dirty="0"/>
              <a:t>Kopējais pieejamais finansējums ir 5 425 000 EUR</a:t>
            </a:r>
          </a:p>
          <a:p>
            <a:pPr marL="317500" indent="-317500" algn="just" defTabSz="1109609" hangingPunct="1">
              <a:lnSpc>
                <a:spcPct val="100000"/>
              </a:lnSpc>
              <a:spcBef>
                <a:spcPts val="0"/>
              </a:spcBef>
              <a:buClr>
                <a:srgbClr val="942235"/>
              </a:buClr>
              <a:defRPr sz="3000"/>
            </a:pPr>
            <a:r>
              <a:rPr lang="lv-LV" sz="3000" dirty="0"/>
              <a:t>Termiņš ir līdz 30.04.2027.</a:t>
            </a:r>
          </a:p>
          <a:p>
            <a:pPr marL="317500" indent="-317500" algn="just" defTabSz="1109609" hangingPunct="1">
              <a:lnSpc>
                <a:spcPct val="100000"/>
              </a:lnSpc>
              <a:spcBef>
                <a:spcPts val="0"/>
              </a:spcBef>
              <a:buClr>
                <a:srgbClr val="942235"/>
              </a:buClr>
              <a:defRPr sz="3000"/>
            </a:pPr>
            <a:r>
              <a:rPr lang="lv-LV" sz="3000" dirty="0"/>
              <a:t>Pieteikšanās atvērta visu laiku līdz brīdim, kamēr vairs nebūs pieejams finansējums vai būs beidzies programmas termiņš</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4"/>
          <p:cNvSpPr txBox="1"/>
          <p:nvPr/>
        </p:nvSpPr>
        <p:spPr>
          <a:xfrm>
            <a:off x="1528809" y="4094462"/>
            <a:ext cx="17251360" cy="832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400">
                <a:solidFill>
                  <a:srgbClr val="A7A7A7"/>
                </a:solidFill>
                <a:latin typeface="Armin Grotesk UltraBold"/>
                <a:ea typeface="Armin Grotesk UltraBold"/>
                <a:cs typeface="Armin Grotesk UltraBold"/>
                <a:sym typeface="Armin Grotesk UltraBold"/>
              </a:defRPr>
            </a:pPr>
            <a:r>
              <a:t>Eiropas Savienības dalībvalstī, Eiropas Ekonomikas zonas (EEZ) valstī vai Šveices Konfederācijā reģistrēts komersants, kas atbilst LIAA noteiktajiem vērtēšanas kritērijiem: </a:t>
            </a:r>
          </a:p>
          <a:p>
            <a:pPr marL="457200" indent="-457200">
              <a:buClr>
                <a:srgbClr val="942235"/>
              </a:buClr>
              <a:buSzPct val="100000"/>
              <a:buFont typeface="Armin Grotesk Regular"/>
              <a:buChar char="•"/>
              <a:defRPr sz="3000">
                <a:solidFill>
                  <a:srgbClr val="FFFFFF"/>
                </a:solidFill>
              </a:defRPr>
            </a:pPr>
            <a:r>
              <a:t>kuram pēdējo 3 gadu laikā no cenu aptaujas veikšanas dienas ir pieredze vismaz 3 jauna produkta tehniski ekonomiskās priekšizpētes/produkta rūpnieciskā dizaina izstrādē/dizainera pakalpojuma izstrādē, kuru katra pakalpojuma līgumsumma bez pievienotās vērtības nodokļa (turpmāk - PVN) ir vismaz:</a:t>
            </a:r>
          </a:p>
          <a:p>
            <a:pPr marL="901700" indent="-457200">
              <a:buClr>
                <a:srgbClr val="942235"/>
              </a:buClr>
              <a:buSzPct val="100000"/>
              <a:buFont typeface="Armin Grotesk Regular"/>
              <a:buChar char="•"/>
              <a:defRPr sz="3000">
                <a:solidFill>
                  <a:srgbClr val="FFFFFF"/>
                </a:solidFill>
              </a:defRPr>
            </a:pPr>
            <a:r>
              <a:t>3000 EUR, ja pieprasītais atbalsta apmērs šai darbībai nepārsniedz 5000 EUR;</a:t>
            </a:r>
          </a:p>
          <a:p>
            <a:pPr marL="901700" indent="-457200">
              <a:buClr>
                <a:srgbClr val="942235"/>
              </a:buClr>
              <a:buSzPct val="100000"/>
              <a:buFont typeface="Armin Grotesk Regular"/>
              <a:buChar char="•"/>
              <a:defRPr sz="3000">
                <a:solidFill>
                  <a:srgbClr val="FFFFFF"/>
                </a:solidFill>
              </a:defRPr>
            </a:pPr>
            <a:r>
              <a:t>5000 EUR, ja pieprasītais atbalsta apmērs šai darbībai pārsniedz 5 000 EUR, bet nav lielāks kā 10 000 EUR;</a:t>
            </a:r>
          </a:p>
          <a:p>
            <a:pPr marL="901700" indent="-457200">
              <a:buClr>
                <a:srgbClr val="942235"/>
              </a:buClr>
              <a:buSzPct val="100000"/>
              <a:buFont typeface="Armin Grotesk Regular"/>
              <a:buChar char="•"/>
              <a:defRPr sz="3000">
                <a:solidFill>
                  <a:srgbClr val="FFFFFF"/>
                </a:solidFill>
              </a:defRPr>
            </a:pPr>
            <a:r>
              <a:t>10 000 EUR, ja pieprasītais atbalsta apmērs šai darbībai pārsniedz 10 000 EUR, bet nav lielāks kā 15 000 EUR;</a:t>
            </a:r>
          </a:p>
          <a:p>
            <a:pPr marL="901700" indent="-457200">
              <a:buClr>
                <a:srgbClr val="942235"/>
              </a:buClr>
              <a:buSzPct val="100000"/>
              <a:buFont typeface="Armin Grotesk Regular"/>
              <a:buChar char="•"/>
              <a:defRPr sz="3000">
                <a:solidFill>
                  <a:srgbClr val="FFFFFF"/>
                </a:solidFill>
              </a:defRPr>
            </a:pPr>
            <a:r>
              <a:t>15 000 EUR, ja pieprasītais atbalsta apmērs šai darbībai pārsniedz 15 000 EUR, bet nav lielāks kā 20 000 EUR;</a:t>
            </a:r>
          </a:p>
          <a:p>
            <a:pPr marL="901700" indent="-457200">
              <a:buClr>
                <a:srgbClr val="942235"/>
              </a:buClr>
              <a:buSzPct val="100000"/>
              <a:buFont typeface="Armin Grotesk Regular"/>
              <a:buChar char="•"/>
              <a:defRPr sz="3000">
                <a:solidFill>
                  <a:srgbClr val="FFFFFF"/>
                </a:solidFill>
              </a:defRPr>
            </a:pPr>
            <a:r>
              <a:t>20 000 EUR, ja pieprasītais atbalsta apmērs šai darbībai pārsniedz 20 000 EUR.</a:t>
            </a:r>
          </a:p>
        </p:txBody>
      </p:sp>
      <p:sp>
        <p:nvSpPr>
          <p:cNvPr id="144" name="Pieteikšanās"/>
          <p:cNvSpPr txBox="1"/>
          <p:nvPr/>
        </p:nvSpPr>
        <p:spPr>
          <a:xfrm>
            <a:off x="19941548" y="1104915"/>
            <a:ext cx="3562786" cy="4186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spAutoFit/>
          </a:bodyPr>
          <a:lstStyle/>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rPr dirty="0" err="1"/>
              <a:t>tehniski</a:t>
            </a:r>
            <a:r>
              <a:rPr dirty="0"/>
              <a:t> </a:t>
            </a:r>
            <a:r>
              <a:rPr dirty="0" err="1"/>
              <a:t>ekonomiskā</a:t>
            </a:r>
            <a:r>
              <a:rPr dirty="0"/>
              <a:t> </a:t>
            </a:r>
            <a:r>
              <a:rPr dirty="0" err="1"/>
              <a:t>priekšizpēte</a:t>
            </a:r>
            <a:r>
              <a:rPr dirty="0"/>
              <a:t>;</a:t>
            </a: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rPr dirty="0" err="1"/>
              <a:t>produkta</a:t>
            </a:r>
            <a:r>
              <a:rPr dirty="0"/>
              <a:t> </a:t>
            </a:r>
            <a:r>
              <a:rPr dirty="0" err="1"/>
              <a:t>rūpnieciskā</a:t>
            </a:r>
            <a:r>
              <a:rPr dirty="0"/>
              <a:t> </a:t>
            </a:r>
            <a:r>
              <a:rPr dirty="0" err="1"/>
              <a:t>dizaina</a:t>
            </a:r>
            <a:r>
              <a:rPr dirty="0"/>
              <a:t> </a:t>
            </a:r>
            <a:r>
              <a:rPr dirty="0" err="1"/>
              <a:t>izstrāde</a:t>
            </a:r>
            <a:r>
              <a:rPr dirty="0"/>
              <a:t>;</a:t>
            </a: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rPr dirty="0" err="1"/>
              <a:t>dizainera</a:t>
            </a:r>
            <a:r>
              <a:rPr dirty="0"/>
              <a:t> </a:t>
            </a:r>
            <a:r>
              <a:rPr dirty="0" err="1"/>
              <a:t>pakalpojums</a:t>
            </a:r>
            <a:endParaRPr dirty="0"/>
          </a:p>
        </p:txBody>
      </p:sp>
      <p:sp>
        <p:nvSpPr>
          <p:cNvPr id="145" name="Kvalifikācijas pazīmes…"/>
          <p:cNvSpPr txBox="1">
            <a:spLocks noGrp="1"/>
          </p:cNvSpPr>
          <p:nvPr>
            <p:ph type="title" idx="4294967295"/>
          </p:nvPr>
        </p:nvSpPr>
        <p:spPr>
          <a:xfrm>
            <a:off x="1000491" y="994663"/>
            <a:ext cx="9065970" cy="3393187"/>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Pakalpojuma</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sniedzēji:</a:t>
            </a:r>
          </a:p>
        </p:txBody>
      </p:sp>
      <p:sp>
        <p:nvSpPr>
          <p:cNvPr id="146" name="Arrow"/>
          <p:cNvSpPr/>
          <p:nvPr/>
        </p:nvSpPr>
        <p:spPr>
          <a:xfrm>
            <a:off x="18894961" y="1203538"/>
            <a:ext cx="992475" cy="865676"/>
          </a:xfrm>
          <a:prstGeom prst="rightArrow">
            <a:avLst>
              <a:gd name="adj1" fmla="val 32000"/>
              <a:gd name="adj2" fmla="val 64000"/>
            </a:avLst>
          </a:prstGeom>
          <a:solidFill>
            <a:srgbClr val="942235"/>
          </a:solidFill>
          <a:ln w="12700">
            <a:miter lim="400000"/>
          </a:ln>
          <a:effectLst>
            <a:outerShdw blurRad="38100" dist="25400" dir="5400000" rotWithShape="0">
              <a:srgbClr val="000000">
                <a:alpha val="35000"/>
              </a:srgbClr>
            </a:outerShdw>
          </a:effectLst>
        </p:spPr>
        <p:txBody>
          <a:bodyPr lIns="55450" tIns="55450" rIns="55450" bIns="55450" anchor="ctr"/>
          <a:lstStyle/>
          <a:p>
            <a:pPr>
              <a:defRPr>
                <a:solidFill>
                  <a:srgbClr val="942235"/>
                </a:solidFill>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Jaunuzņēmumu atbalsts"/>
          <p:cNvSpPr txBox="1">
            <a:spLocks noGrp="1"/>
          </p:cNvSpPr>
          <p:nvPr>
            <p:ph type="title" idx="4294967295"/>
          </p:nvPr>
        </p:nvSpPr>
        <p:spPr>
          <a:xfrm>
            <a:off x="987704" y="959757"/>
            <a:ext cx="18847952" cy="3156225"/>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Iepazīšanās</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vaučers</a:t>
            </a:r>
          </a:p>
        </p:txBody>
      </p:sp>
      <p:sp>
        <p:nvSpPr>
          <p:cNvPr id="149" name="Atbalsta mērķis ir veicināt  jaunuzņēmumu veidošanos Latvijā, lai sekmētu pētniecību, kā arī inovatīvu ideju, produktu vai procesu izstrādi un komercializāciju.…"/>
          <p:cNvSpPr txBox="1">
            <a:spLocks noGrp="1"/>
          </p:cNvSpPr>
          <p:nvPr>
            <p:ph type="body" sz="half" idx="4294967295"/>
          </p:nvPr>
        </p:nvSpPr>
        <p:spPr>
          <a:xfrm>
            <a:off x="1563794" y="4090379"/>
            <a:ext cx="12070683" cy="9048116"/>
          </a:xfrm>
          <a:prstGeom prst="rect">
            <a:avLst/>
          </a:prstGeom>
        </p:spPr>
        <p:txBody>
          <a:bodyPr>
            <a:normAutofit/>
          </a:bodyPr>
          <a:lstStyle/>
          <a:p>
            <a:pPr defTabSz="914400">
              <a:lnSpc>
                <a:spcPct val="100000"/>
              </a:lnSpc>
              <a:spcBef>
                <a:spcPts val="0"/>
              </a:spcBef>
              <a:buClr>
                <a:srgbClr val="942235"/>
              </a:buClr>
              <a:buFontTx/>
              <a:defRPr sz="3000"/>
            </a:pPr>
            <a:r>
              <a:rPr dirty="0" err="1"/>
              <a:t>vienreizējs</a:t>
            </a:r>
            <a:r>
              <a:rPr dirty="0"/>
              <a:t> </a:t>
            </a:r>
            <a:r>
              <a:rPr dirty="0" err="1"/>
              <a:t>atbalsts</a:t>
            </a:r>
            <a:r>
              <a:rPr dirty="0"/>
              <a:t> 5 000 EUR </a:t>
            </a:r>
            <a:r>
              <a:rPr dirty="0" err="1"/>
              <a:t>apmērā</a:t>
            </a:r>
            <a:r>
              <a:rPr dirty="0"/>
              <a:t> </a:t>
            </a:r>
          </a:p>
          <a:p>
            <a:pPr defTabSz="914400">
              <a:lnSpc>
                <a:spcPct val="100000"/>
              </a:lnSpc>
              <a:spcBef>
                <a:spcPts val="0"/>
              </a:spcBef>
              <a:buClr>
                <a:srgbClr val="942235"/>
              </a:buClr>
              <a:buFontTx/>
              <a:defRPr sz="3000"/>
            </a:pPr>
            <a:endParaRPr dirty="0"/>
          </a:p>
          <a:p>
            <a:pPr defTabSz="914400">
              <a:lnSpc>
                <a:spcPct val="100000"/>
              </a:lnSpc>
              <a:spcBef>
                <a:spcPts val="0"/>
              </a:spcBef>
              <a:buClr>
                <a:srgbClr val="942235"/>
              </a:buClr>
              <a:buFontTx/>
              <a:defRPr sz="3000"/>
            </a:pPr>
            <a:r>
              <a:rPr dirty="0" err="1"/>
              <a:t>atbalsta</a:t>
            </a:r>
            <a:r>
              <a:rPr dirty="0"/>
              <a:t> </a:t>
            </a:r>
            <a:r>
              <a:rPr dirty="0" err="1"/>
              <a:t>finansējuma</a:t>
            </a:r>
            <a:r>
              <a:rPr dirty="0"/>
              <a:t> </a:t>
            </a:r>
            <a:r>
              <a:rPr dirty="0" err="1"/>
              <a:t>intensitāte</a:t>
            </a:r>
            <a:r>
              <a:rPr dirty="0"/>
              <a:t> </a:t>
            </a:r>
            <a:r>
              <a:rPr dirty="0" err="1"/>
              <a:t>līdz</a:t>
            </a:r>
            <a:r>
              <a:rPr dirty="0"/>
              <a:t> 100%</a:t>
            </a:r>
          </a:p>
          <a:p>
            <a:pPr defTabSz="914400">
              <a:lnSpc>
                <a:spcPct val="100000"/>
              </a:lnSpc>
              <a:spcBef>
                <a:spcPts val="0"/>
              </a:spcBef>
              <a:buClr>
                <a:srgbClr val="942235"/>
              </a:buClr>
              <a:buFontTx/>
              <a:defRPr sz="3000"/>
            </a:pPr>
            <a:endParaRPr dirty="0"/>
          </a:p>
          <a:p>
            <a:pPr defTabSz="914400">
              <a:lnSpc>
                <a:spcPct val="100000"/>
              </a:lnSpc>
              <a:spcBef>
                <a:spcPts val="0"/>
              </a:spcBef>
              <a:buClr>
                <a:srgbClr val="942235"/>
              </a:buClr>
              <a:buFontTx/>
              <a:defRPr sz="3000"/>
            </a:pPr>
            <a:r>
              <a:rPr dirty="0" err="1"/>
              <a:t>īstenošanas</a:t>
            </a:r>
            <a:r>
              <a:rPr dirty="0"/>
              <a:t> </a:t>
            </a:r>
            <a:r>
              <a:rPr dirty="0" err="1"/>
              <a:t>termiņš</a:t>
            </a:r>
            <a:r>
              <a:rPr dirty="0"/>
              <a:t> 12 </a:t>
            </a:r>
            <a:r>
              <a:rPr dirty="0" err="1"/>
              <a:t>mēneši</a:t>
            </a:r>
            <a:endParaRPr dirty="0"/>
          </a:p>
          <a:p>
            <a:pPr defTabSz="914400">
              <a:lnSpc>
                <a:spcPct val="100000"/>
              </a:lnSpc>
              <a:spcBef>
                <a:spcPts val="0"/>
              </a:spcBef>
              <a:buClr>
                <a:srgbClr val="942235"/>
              </a:buClr>
              <a:buFontTx/>
              <a:defRPr sz="3000"/>
            </a:pPr>
            <a:endParaRPr dirty="0"/>
          </a:p>
          <a:p>
            <a:pPr defTabSz="914400">
              <a:lnSpc>
                <a:spcPct val="100000"/>
              </a:lnSpc>
              <a:spcBef>
                <a:spcPts val="0"/>
              </a:spcBef>
              <a:buClr>
                <a:srgbClr val="942235"/>
              </a:buClr>
              <a:buFontTx/>
              <a:defRPr sz="3000"/>
            </a:pPr>
            <a:r>
              <a:rPr dirty="0" err="1"/>
              <a:t>atbalsts</a:t>
            </a:r>
            <a:r>
              <a:rPr dirty="0"/>
              <a:t> </a:t>
            </a:r>
            <a:r>
              <a:rPr dirty="0" err="1"/>
              <a:t>tiek</a:t>
            </a:r>
            <a:r>
              <a:rPr dirty="0"/>
              <a:t> </a:t>
            </a:r>
            <a:r>
              <a:rPr dirty="0" err="1"/>
              <a:t>sniegts</a:t>
            </a:r>
            <a:r>
              <a:rPr dirty="0"/>
              <a:t> </a:t>
            </a:r>
            <a:r>
              <a:rPr dirty="0" err="1"/>
              <a:t>saskaņā</a:t>
            </a:r>
            <a:r>
              <a:rPr dirty="0"/>
              <a:t> </a:t>
            </a:r>
            <a:r>
              <a:rPr dirty="0" err="1"/>
              <a:t>ar</a:t>
            </a:r>
            <a:r>
              <a:rPr dirty="0"/>
              <a:t> </a:t>
            </a:r>
            <a:r>
              <a:rPr dirty="0" err="1"/>
              <a:t>Eiropas</a:t>
            </a:r>
            <a:r>
              <a:rPr dirty="0"/>
              <a:t> </a:t>
            </a:r>
            <a:r>
              <a:rPr dirty="0" err="1"/>
              <a:t>Komisijas</a:t>
            </a:r>
            <a:r>
              <a:rPr dirty="0"/>
              <a:t> </a:t>
            </a:r>
            <a:r>
              <a:rPr dirty="0" err="1"/>
              <a:t>regulas</a:t>
            </a:r>
            <a:r>
              <a:rPr dirty="0"/>
              <a:t> Nr. 2023/2831  (</a:t>
            </a:r>
            <a:r>
              <a:rPr i="1" dirty="0"/>
              <a:t>de minimis</a:t>
            </a:r>
            <a:r>
              <a:rPr dirty="0"/>
              <a:t>) </a:t>
            </a:r>
            <a:r>
              <a:rPr dirty="0" err="1"/>
              <a:t>nosacījumiem</a:t>
            </a:r>
            <a:r>
              <a:rPr dirty="0"/>
              <a:t> </a:t>
            </a:r>
            <a:r>
              <a:rPr dirty="0" err="1"/>
              <a:t>šādam</a:t>
            </a:r>
            <a:r>
              <a:rPr dirty="0"/>
              <a:t> </a:t>
            </a:r>
            <a:r>
              <a:rPr dirty="0" err="1"/>
              <a:t>darbībām</a:t>
            </a:r>
            <a:r>
              <a:rPr dirty="0"/>
              <a:t>:</a:t>
            </a:r>
          </a:p>
          <a:p>
            <a:pPr marL="999595" lvl="1" indent="-542395" defTabSz="914400">
              <a:lnSpc>
                <a:spcPct val="100000"/>
              </a:lnSpc>
              <a:spcBef>
                <a:spcPts val="0"/>
              </a:spcBef>
              <a:buClr>
                <a:srgbClr val="942235"/>
              </a:buClr>
              <a:buFontTx/>
              <a:defRPr sz="3000"/>
            </a:pPr>
            <a:r>
              <a:rPr dirty="0" err="1"/>
              <a:t>tehniski</a:t>
            </a:r>
            <a:r>
              <a:rPr dirty="0"/>
              <a:t> </a:t>
            </a:r>
            <a:r>
              <a:rPr dirty="0" err="1"/>
              <a:t>ekonomiskā</a:t>
            </a:r>
            <a:r>
              <a:rPr dirty="0"/>
              <a:t> </a:t>
            </a:r>
            <a:r>
              <a:rPr dirty="0" err="1"/>
              <a:t>priekšizpēte</a:t>
            </a:r>
            <a:endParaRPr dirty="0"/>
          </a:p>
          <a:p>
            <a:pPr marL="999595" lvl="1" indent="-542395" defTabSz="914400">
              <a:lnSpc>
                <a:spcPct val="100000"/>
              </a:lnSpc>
              <a:spcBef>
                <a:spcPts val="0"/>
              </a:spcBef>
              <a:buClr>
                <a:srgbClr val="942235"/>
              </a:buClr>
              <a:buFontTx/>
              <a:defRPr sz="3000"/>
            </a:pPr>
            <a:r>
              <a:rPr dirty="0" err="1"/>
              <a:t>rūpnieciskie</a:t>
            </a:r>
            <a:r>
              <a:rPr dirty="0"/>
              <a:t> </a:t>
            </a:r>
            <a:r>
              <a:rPr dirty="0" err="1"/>
              <a:t>pētījumi</a:t>
            </a:r>
            <a:endParaRPr dirty="0"/>
          </a:p>
          <a:p>
            <a:pPr marL="999595" lvl="1" indent="-542395" defTabSz="914400">
              <a:lnSpc>
                <a:spcPct val="100000"/>
              </a:lnSpc>
              <a:spcBef>
                <a:spcPts val="0"/>
              </a:spcBef>
              <a:buClr>
                <a:srgbClr val="942235"/>
              </a:buClr>
              <a:buFontTx/>
              <a:defRPr sz="3000"/>
            </a:pPr>
            <a:r>
              <a:rPr dirty="0" err="1"/>
              <a:t>eksperimentāla</a:t>
            </a:r>
            <a:r>
              <a:rPr dirty="0"/>
              <a:t> </a:t>
            </a:r>
            <a:r>
              <a:rPr dirty="0" err="1"/>
              <a:t>izstrāde</a:t>
            </a:r>
            <a:endParaRPr dirty="0"/>
          </a:p>
          <a:p>
            <a:pPr marL="999595" lvl="1" indent="-542395" defTabSz="914400">
              <a:lnSpc>
                <a:spcPct val="100000"/>
              </a:lnSpc>
              <a:spcBef>
                <a:spcPts val="0"/>
              </a:spcBef>
              <a:buClr>
                <a:srgbClr val="942235"/>
              </a:buClr>
              <a:buFontTx/>
              <a:defRPr sz="3000"/>
            </a:pPr>
            <a:r>
              <a:rPr dirty="0" err="1"/>
              <a:t>produkta</a:t>
            </a:r>
            <a:r>
              <a:rPr dirty="0"/>
              <a:t> </a:t>
            </a:r>
            <a:r>
              <a:rPr dirty="0" err="1"/>
              <a:t>rūpnieciskā</a:t>
            </a:r>
            <a:r>
              <a:rPr dirty="0"/>
              <a:t> </a:t>
            </a:r>
            <a:r>
              <a:rPr dirty="0" err="1"/>
              <a:t>dizaina</a:t>
            </a:r>
            <a:r>
              <a:rPr dirty="0"/>
              <a:t> </a:t>
            </a:r>
            <a:r>
              <a:rPr dirty="0" err="1"/>
              <a:t>izstrāde</a:t>
            </a:r>
            <a:endParaRPr dirty="0"/>
          </a:p>
        </p:txBody>
      </p:sp>
      <p:pic>
        <p:nvPicPr>
          <p:cNvPr id="150" name="shutterstock_534796828.jpg" descr="shutterstock_534796828.jpg"/>
          <p:cNvPicPr>
            <a:picLocks noChangeAspect="1"/>
          </p:cNvPicPr>
          <p:nvPr/>
        </p:nvPicPr>
        <p:blipFill>
          <a:blip r:embed="rId2"/>
          <a:srcRect l="23637" r="46552"/>
          <a:stretch>
            <a:fillRect/>
          </a:stretch>
        </p:blipFill>
        <p:spPr>
          <a:xfrm>
            <a:off x="17114511" y="-2"/>
            <a:ext cx="7269489" cy="13716003"/>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shutterstock_534796828.jpg" descr="shutterstock_534796828.jpg"/>
          <p:cNvPicPr>
            <a:picLocks noChangeAspect="1"/>
          </p:cNvPicPr>
          <p:nvPr/>
        </p:nvPicPr>
        <p:blipFill>
          <a:blip r:embed="rId2"/>
          <a:srcRect l="63843" r="6343"/>
          <a:stretch>
            <a:fillRect/>
          </a:stretch>
        </p:blipFill>
        <p:spPr>
          <a:xfrm>
            <a:off x="17114511" y="0"/>
            <a:ext cx="7269489" cy="13716002"/>
          </a:xfrm>
          <a:prstGeom prst="rect">
            <a:avLst/>
          </a:prstGeom>
          <a:ln w="12700">
            <a:miter lim="400000"/>
          </a:ln>
        </p:spPr>
      </p:pic>
      <p:sp>
        <p:nvSpPr>
          <p:cNvPr id="153" name="Atbalsta mērķis ir veicināt  jaunuzņēmumu veidošanos Latvijā, lai sekmētu pētniecību, kā arī inovatīvu ideju, produktu vai procesu izstrādi un komercializāciju.…"/>
          <p:cNvSpPr txBox="1">
            <a:spLocks noGrp="1"/>
          </p:cNvSpPr>
          <p:nvPr>
            <p:ph type="body" sz="half" idx="4294967295"/>
          </p:nvPr>
        </p:nvSpPr>
        <p:spPr>
          <a:xfrm>
            <a:off x="1512994" y="4064979"/>
            <a:ext cx="14360595" cy="9048116"/>
          </a:xfrm>
          <a:prstGeom prst="rect">
            <a:avLst/>
          </a:prstGeom>
        </p:spPr>
        <p:txBody>
          <a:bodyPr>
            <a:normAutofit/>
          </a:bodyPr>
          <a:lstStyle/>
          <a:p>
            <a:pPr algn="just" defTabSz="914400">
              <a:lnSpc>
                <a:spcPct val="100000"/>
              </a:lnSpc>
              <a:spcBef>
                <a:spcPts val="0"/>
              </a:spcBef>
              <a:buClr>
                <a:srgbClr val="942235"/>
              </a:buClr>
              <a:buFontTx/>
              <a:defRPr sz="3000"/>
            </a:pPr>
            <a:r>
              <a:rPr dirty="0"/>
              <a:t>atbalsts 25 000 EUR </a:t>
            </a:r>
            <a:r>
              <a:rPr dirty="0" err="1"/>
              <a:t>apmērā</a:t>
            </a:r>
            <a:r>
              <a:rPr dirty="0"/>
              <a:t> </a:t>
            </a:r>
          </a:p>
          <a:p>
            <a:pPr algn="just" defTabSz="914400">
              <a:lnSpc>
                <a:spcPct val="100000"/>
              </a:lnSpc>
              <a:spcBef>
                <a:spcPts val="0"/>
              </a:spcBef>
              <a:buClr>
                <a:srgbClr val="942235"/>
              </a:buClr>
              <a:buFontTx/>
              <a:defRPr sz="3000"/>
            </a:pPr>
            <a:endParaRPr dirty="0"/>
          </a:p>
          <a:p>
            <a:pPr algn="just" defTabSz="914400">
              <a:lnSpc>
                <a:spcPct val="100000"/>
              </a:lnSpc>
              <a:spcBef>
                <a:spcPts val="0"/>
              </a:spcBef>
              <a:buClr>
                <a:srgbClr val="942235"/>
              </a:buClr>
              <a:buFontTx/>
              <a:defRPr sz="3000"/>
            </a:pPr>
            <a:r>
              <a:rPr dirty="0" err="1"/>
              <a:t>atbalsta</a:t>
            </a:r>
            <a:r>
              <a:rPr dirty="0"/>
              <a:t> </a:t>
            </a:r>
            <a:r>
              <a:rPr dirty="0" err="1"/>
              <a:t>finansējuma</a:t>
            </a:r>
            <a:r>
              <a:rPr dirty="0"/>
              <a:t> </a:t>
            </a:r>
            <a:r>
              <a:rPr dirty="0" err="1"/>
              <a:t>intensitāte</a:t>
            </a:r>
            <a:r>
              <a:rPr dirty="0"/>
              <a:t> </a:t>
            </a:r>
            <a:r>
              <a:rPr dirty="0" err="1"/>
              <a:t>līdz</a:t>
            </a:r>
            <a:r>
              <a:rPr dirty="0"/>
              <a:t> 85%</a:t>
            </a:r>
          </a:p>
          <a:p>
            <a:pPr algn="just" defTabSz="914400">
              <a:lnSpc>
                <a:spcPct val="100000"/>
              </a:lnSpc>
              <a:spcBef>
                <a:spcPts val="0"/>
              </a:spcBef>
              <a:buClr>
                <a:srgbClr val="942235"/>
              </a:buClr>
              <a:buFontTx/>
              <a:defRPr sz="3000"/>
            </a:pPr>
            <a:endParaRPr dirty="0"/>
          </a:p>
          <a:p>
            <a:pPr algn="just" defTabSz="914400">
              <a:lnSpc>
                <a:spcPct val="100000"/>
              </a:lnSpc>
              <a:spcBef>
                <a:spcPts val="0"/>
              </a:spcBef>
              <a:buClr>
                <a:srgbClr val="942235"/>
              </a:buClr>
              <a:buFontTx/>
              <a:defRPr sz="3000"/>
            </a:pPr>
            <a:r>
              <a:rPr dirty="0" err="1"/>
              <a:t>īstenošanas</a:t>
            </a:r>
            <a:r>
              <a:rPr dirty="0"/>
              <a:t> </a:t>
            </a:r>
            <a:r>
              <a:rPr dirty="0" err="1"/>
              <a:t>termiņš</a:t>
            </a:r>
            <a:r>
              <a:rPr dirty="0"/>
              <a:t> 12 </a:t>
            </a:r>
            <a:r>
              <a:rPr dirty="0" err="1"/>
              <a:t>mēneši</a:t>
            </a:r>
            <a:endParaRPr dirty="0"/>
          </a:p>
          <a:p>
            <a:pPr algn="just" defTabSz="914400">
              <a:lnSpc>
                <a:spcPct val="100000"/>
              </a:lnSpc>
              <a:spcBef>
                <a:spcPts val="0"/>
              </a:spcBef>
              <a:buClr>
                <a:srgbClr val="942235"/>
              </a:buClr>
              <a:buFontTx/>
              <a:defRPr sz="3000"/>
            </a:pPr>
            <a:endParaRPr dirty="0"/>
          </a:p>
          <a:p>
            <a:pPr algn="just" defTabSz="914400">
              <a:lnSpc>
                <a:spcPct val="100000"/>
              </a:lnSpc>
              <a:spcBef>
                <a:spcPts val="0"/>
              </a:spcBef>
              <a:buClr>
                <a:srgbClr val="942235"/>
              </a:buClr>
              <a:buFontTx/>
              <a:buChar char="•"/>
              <a:defRPr sz="3000"/>
            </a:pPr>
            <a:r>
              <a:rPr lang="lv-LV" sz="3000" dirty="0"/>
              <a:t>a</a:t>
            </a:r>
            <a:r>
              <a:rPr sz="3000" dirty="0" err="1"/>
              <a:t>tbalst</a:t>
            </a:r>
            <a:r>
              <a:rPr lang="lv-LV" sz="3000" dirty="0"/>
              <a:t>s tiek sniegts</a:t>
            </a:r>
            <a:r>
              <a:rPr sz="3000" dirty="0"/>
              <a:t> </a:t>
            </a:r>
            <a:r>
              <a:rPr sz="3000" dirty="0" err="1"/>
              <a:t>saskaņā</a:t>
            </a:r>
            <a:r>
              <a:rPr sz="3000" dirty="0"/>
              <a:t> </a:t>
            </a:r>
            <a:r>
              <a:rPr sz="3000" dirty="0" err="1"/>
              <a:t>ar</a:t>
            </a:r>
            <a:r>
              <a:rPr sz="3000" dirty="0"/>
              <a:t> </a:t>
            </a:r>
            <a:r>
              <a:rPr lang="lv-LV" sz="3000" dirty="0"/>
              <a:t>Eiropas Komisijas regulas </a:t>
            </a:r>
            <a:r>
              <a:rPr lang="lv-LV" sz="3000" dirty="0">
                <a:latin typeface="Armin Grotesk UltraBold"/>
                <a:ea typeface="Armin Grotesk UltraBold"/>
                <a:cs typeface="Armin Grotesk UltraBold"/>
                <a:sym typeface="Armin Grotesk UltraBold"/>
              </a:rPr>
              <a:t>Nr. 2023/2831 </a:t>
            </a:r>
            <a:r>
              <a:rPr lang="pt-BR" sz="3000" dirty="0"/>
              <a:t>(</a:t>
            </a:r>
            <a:r>
              <a:rPr lang="pt-BR" sz="3000" i="1" dirty="0"/>
              <a:t>de minimis</a:t>
            </a:r>
            <a:r>
              <a:rPr lang="pt-BR" sz="3000" dirty="0"/>
              <a:t>) nosacījumiem šādam darbībām:</a:t>
            </a:r>
            <a:endParaRPr lang="lv-LV" sz="3000" dirty="0"/>
          </a:p>
          <a:p>
            <a:pPr marL="1085850" algn="just" defTabSz="914400">
              <a:lnSpc>
                <a:spcPct val="100000"/>
              </a:lnSpc>
              <a:spcBef>
                <a:spcPts val="0"/>
              </a:spcBef>
              <a:buClr>
                <a:srgbClr val="942235"/>
              </a:buClr>
              <a:buFontTx/>
              <a:buChar char="•"/>
              <a:defRPr sz="3000"/>
            </a:pPr>
            <a:r>
              <a:rPr lang="lv-LV" sz="3000" dirty="0"/>
              <a:t>tehniski ekonomiskā </a:t>
            </a:r>
            <a:r>
              <a:rPr lang="lv-LV" sz="3000" dirty="0" err="1"/>
              <a:t>priekšizpēte</a:t>
            </a:r>
            <a:endParaRPr lang="lv-LV" sz="3000" dirty="0"/>
          </a:p>
          <a:p>
            <a:pPr marL="1085850" algn="just" defTabSz="914400">
              <a:lnSpc>
                <a:spcPct val="100000"/>
              </a:lnSpc>
              <a:spcBef>
                <a:spcPts val="0"/>
              </a:spcBef>
              <a:buClr>
                <a:srgbClr val="942235"/>
              </a:buClr>
              <a:buFontTx/>
              <a:buChar char="•"/>
              <a:defRPr sz="3000"/>
            </a:pPr>
            <a:r>
              <a:rPr lang="lv-LV" sz="3000" dirty="0"/>
              <a:t>rūpnieciskie pētījumi</a:t>
            </a:r>
          </a:p>
          <a:p>
            <a:pPr marL="1085850" algn="just" defTabSz="914400">
              <a:lnSpc>
                <a:spcPct val="100000"/>
              </a:lnSpc>
              <a:spcBef>
                <a:spcPts val="0"/>
              </a:spcBef>
              <a:buClr>
                <a:srgbClr val="942235"/>
              </a:buClr>
              <a:buFontTx/>
              <a:buChar char="•"/>
              <a:defRPr sz="3000"/>
            </a:pPr>
            <a:r>
              <a:rPr lang="lv-LV" sz="3000" dirty="0"/>
              <a:t>eksperimentālā izstrāde</a:t>
            </a:r>
          </a:p>
          <a:p>
            <a:pPr marL="1085850" algn="just" defTabSz="914400">
              <a:lnSpc>
                <a:spcPct val="100000"/>
              </a:lnSpc>
              <a:spcBef>
                <a:spcPts val="0"/>
              </a:spcBef>
              <a:buClr>
                <a:srgbClr val="942235"/>
              </a:buClr>
              <a:buFontTx/>
              <a:buChar char="•"/>
              <a:defRPr sz="3000"/>
            </a:pPr>
            <a:r>
              <a:rPr lang="lv-LV" sz="3000" dirty="0"/>
              <a:t>produkta rūpnieciskā dizaina izstrāde</a:t>
            </a:r>
          </a:p>
          <a:p>
            <a:pPr marL="1085850" algn="just" defTabSz="914400">
              <a:lnSpc>
                <a:spcPct val="100000"/>
              </a:lnSpc>
              <a:spcBef>
                <a:spcPts val="0"/>
              </a:spcBef>
              <a:buClr>
                <a:srgbClr val="942235"/>
              </a:buClr>
              <a:buFontTx/>
              <a:buChar char="•"/>
              <a:defRPr sz="3000"/>
            </a:pPr>
            <a:r>
              <a:rPr lang="lv-LV" sz="3000" dirty="0"/>
              <a:t>rūpnieciskā īpašuma tiesību nostiprināšana</a:t>
            </a:r>
          </a:p>
          <a:p>
            <a:pPr marL="1085850" algn="just" defTabSz="914400">
              <a:lnSpc>
                <a:spcPct val="100000"/>
              </a:lnSpc>
              <a:spcBef>
                <a:spcPts val="0"/>
              </a:spcBef>
              <a:buClr>
                <a:srgbClr val="942235"/>
              </a:buClr>
              <a:buFontTx/>
              <a:buChar char="•"/>
              <a:defRPr sz="3000"/>
            </a:pPr>
            <a:r>
              <a:rPr lang="lv-LV" sz="3000" dirty="0"/>
              <a:t>jauna produkta vai tehnoloģijas sertificēšanas un testēšanas pakalpojumi</a:t>
            </a:r>
            <a:endParaRPr lang="pt-BR" sz="3000" dirty="0"/>
          </a:p>
        </p:txBody>
      </p:sp>
      <p:sp>
        <p:nvSpPr>
          <p:cNvPr id="154"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
        <p:nvSpPr>
          <p:cNvPr id="155" name="Jaunuzņēmumu atbalsts"/>
          <p:cNvSpPr txBox="1">
            <a:spLocks noGrp="1"/>
          </p:cNvSpPr>
          <p:nvPr>
            <p:ph type="title" idx="4294967295"/>
          </p:nvPr>
        </p:nvSpPr>
        <p:spPr>
          <a:xfrm>
            <a:off x="962304" y="985157"/>
            <a:ext cx="12687701" cy="2989201"/>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Klasiskais</a:t>
            </a:r>
            <a:endParaRPr dirty="0"/>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a:t>vaučers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Jaunuzņēmumu atbalsts"/>
          <p:cNvSpPr txBox="1">
            <a:spLocks noGrp="1"/>
          </p:cNvSpPr>
          <p:nvPr>
            <p:ph type="title" idx="4294967295"/>
          </p:nvPr>
        </p:nvSpPr>
        <p:spPr>
          <a:xfrm>
            <a:off x="987704" y="985157"/>
            <a:ext cx="17162992" cy="3221891"/>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Dizaina</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vaučers</a:t>
            </a:r>
          </a:p>
        </p:txBody>
      </p:sp>
      <p:sp>
        <p:nvSpPr>
          <p:cNvPr id="178" name="Atbalsta mērķis ir veicināt  jaunuzņēmumu veidošanos Latvijā, lai sekmētu pētniecību, kā arī inovatīvu ideju, produktu vai procesu izstrādi un komercializāciju.…"/>
          <p:cNvSpPr txBox="1">
            <a:spLocks noGrp="1"/>
          </p:cNvSpPr>
          <p:nvPr>
            <p:ph type="body" sz="half" idx="4294967295"/>
          </p:nvPr>
        </p:nvSpPr>
        <p:spPr>
          <a:xfrm>
            <a:off x="1538394" y="4039579"/>
            <a:ext cx="14368279" cy="9048116"/>
          </a:xfrm>
          <a:prstGeom prst="rect">
            <a:avLst/>
          </a:prstGeom>
        </p:spPr>
        <p:txBody>
          <a:bodyPr>
            <a:normAutofit/>
          </a:bodyPr>
          <a:lstStyle/>
          <a:p>
            <a:pPr defTabSz="914400">
              <a:lnSpc>
                <a:spcPct val="100000"/>
              </a:lnSpc>
              <a:spcBef>
                <a:spcPts val="0"/>
              </a:spcBef>
              <a:buClr>
                <a:srgbClr val="942235"/>
              </a:buClr>
              <a:buFontTx/>
              <a:defRPr sz="3000"/>
            </a:pPr>
            <a:r>
              <a:rPr dirty="0" err="1"/>
              <a:t>ietver</a:t>
            </a:r>
            <a:r>
              <a:rPr dirty="0"/>
              <a:t> </a:t>
            </a:r>
            <a:r>
              <a:rPr dirty="0" err="1"/>
              <a:t>klienta</a:t>
            </a:r>
            <a:r>
              <a:rPr dirty="0"/>
              <a:t> (</a:t>
            </a:r>
            <a:r>
              <a:rPr dirty="0" err="1"/>
              <a:t>lietotāja</a:t>
            </a:r>
            <a:r>
              <a:rPr dirty="0"/>
              <a:t>) </a:t>
            </a:r>
            <a:r>
              <a:rPr dirty="0" err="1"/>
              <a:t>pieredzes</a:t>
            </a:r>
            <a:r>
              <a:rPr dirty="0"/>
              <a:t> </a:t>
            </a:r>
            <a:r>
              <a:rPr dirty="0" err="1"/>
              <a:t>izpēti</a:t>
            </a:r>
            <a:r>
              <a:rPr lang="lv-LV" dirty="0"/>
              <a:t>,</a:t>
            </a:r>
            <a:r>
              <a:rPr dirty="0"/>
              <a:t> </a:t>
            </a:r>
            <a:r>
              <a:rPr dirty="0" err="1"/>
              <a:t>apzināšanu</a:t>
            </a:r>
            <a:r>
              <a:rPr dirty="0"/>
              <a:t> un </a:t>
            </a:r>
            <a:r>
              <a:rPr dirty="0" err="1"/>
              <a:t>problēmu</a:t>
            </a:r>
            <a:r>
              <a:rPr dirty="0"/>
              <a:t> </a:t>
            </a:r>
            <a:r>
              <a:rPr dirty="0" err="1"/>
              <a:t>identificēšanu</a:t>
            </a:r>
            <a:r>
              <a:rPr dirty="0"/>
              <a:t>, </a:t>
            </a:r>
            <a:r>
              <a:rPr dirty="0" err="1"/>
              <a:t>risinājumu</a:t>
            </a:r>
            <a:r>
              <a:rPr dirty="0"/>
              <a:t> </a:t>
            </a:r>
            <a:r>
              <a:rPr dirty="0" err="1"/>
              <a:t>radīšanu</a:t>
            </a:r>
            <a:r>
              <a:rPr dirty="0"/>
              <a:t>, to </a:t>
            </a:r>
            <a:r>
              <a:rPr dirty="0" err="1"/>
              <a:t>prototipēšanu</a:t>
            </a:r>
            <a:r>
              <a:rPr dirty="0"/>
              <a:t>, </a:t>
            </a:r>
            <a:r>
              <a:rPr dirty="0" err="1"/>
              <a:t>prototipu</a:t>
            </a:r>
            <a:r>
              <a:rPr dirty="0"/>
              <a:t> </a:t>
            </a:r>
            <a:r>
              <a:rPr dirty="0" err="1"/>
              <a:t>testēšanu</a:t>
            </a:r>
            <a:r>
              <a:rPr dirty="0"/>
              <a:t>, </a:t>
            </a:r>
            <a:r>
              <a:rPr dirty="0" err="1"/>
              <a:t>kā</a:t>
            </a:r>
            <a:r>
              <a:rPr dirty="0"/>
              <a:t> </a:t>
            </a:r>
            <a:r>
              <a:rPr dirty="0" err="1"/>
              <a:t>arī</a:t>
            </a:r>
            <a:r>
              <a:rPr dirty="0"/>
              <a:t> </a:t>
            </a:r>
            <a:r>
              <a:rPr dirty="0" err="1"/>
              <a:t>risinājumu</a:t>
            </a:r>
            <a:r>
              <a:rPr dirty="0"/>
              <a:t> </a:t>
            </a:r>
            <a:r>
              <a:rPr dirty="0" err="1"/>
              <a:t>ieviešanu</a:t>
            </a:r>
            <a:r>
              <a:rPr dirty="0"/>
              <a:t> un </a:t>
            </a:r>
            <a:r>
              <a:rPr dirty="0" err="1"/>
              <a:t>uzlabošanu</a:t>
            </a:r>
            <a:r>
              <a:rPr dirty="0"/>
              <a:t>, </a:t>
            </a:r>
            <a:r>
              <a:rPr dirty="0" err="1"/>
              <a:t>balstoties</a:t>
            </a:r>
            <a:r>
              <a:rPr dirty="0"/>
              <a:t> </a:t>
            </a:r>
            <a:r>
              <a:rPr dirty="0" err="1"/>
              <a:t>uz</a:t>
            </a:r>
            <a:r>
              <a:rPr dirty="0"/>
              <a:t> </a:t>
            </a:r>
            <a:r>
              <a:rPr dirty="0" err="1"/>
              <a:t>klienta</a:t>
            </a:r>
            <a:r>
              <a:rPr dirty="0"/>
              <a:t> (</a:t>
            </a:r>
            <a:r>
              <a:rPr dirty="0" err="1"/>
              <a:t>lietotāja</a:t>
            </a:r>
            <a:r>
              <a:rPr dirty="0"/>
              <a:t>) </a:t>
            </a:r>
            <a:r>
              <a:rPr dirty="0" err="1"/>
              <a:t>sniegto</a:t>
            </a:r>
            <a:r>
              <a:rPr dirty="0"/>
              <a:t> </a:t>
            </a:r>
            <a:r>
              <a:rPr dirty="0" err="1"/>
              <a:t>atgriezenisko</a:t>
            </a:r>
            <a:r>
              <a:rPr dirty="0"/>
              <a:t> </a:t>
            </a:r>
            <a:r>
              <a:rPr dirty="0" err="1"/>
              <a:t>saiti</a:t>
            </a:r>
            <a:endParaRPr dirty="0"/>
          </a:p>
          <a:p>
            <a:pPr defTabSz="914400">
              <a:lnSpc>
                <a:spcPct val="100000"/>
              </a:lnSpc>
              <a:spcBef>
                <a:spcPts val="0"/>
              </a:spcBef>
              <a:buClr>
                <a:srgbClr val="942235"/>
              </a:buClr>
              <a:buFontTx/>
              <a:defRPr sz="3000"/>
            </a:pPr>
            <a:endParaRPr dirty="0"/>
          </a:p>
          <a:p>
            <a:pPr defTabSz="914400">
              <a:lnSpc>
                <a:spcPct val="100000"/>
              </a:lnSpc>
              <a:spcBef>
                <a:spcPts val="0"/>
              </a:spcBef>
              <a:buClr>
                <a:srgbClr val="942235"/>
              </a:buClr>
              <a:buFontTx/>
              <a:defRPr sz="3000"/>
            </a:pPr>
            <a:r>
              <a:rPr dirty="0"/>
              <a:t>atbalsts 5 000 EUR </a:t>
            </a:r>
            <a:r>
              <a:rPr dirty="0" err="1"/>
              <a:t>apmērā</a:t>
            </a:r>
            <a:r>
              <a:rPr dirty="0"/>
              <a:t> </a:t>
            </a:r>
          </a:p>
          <a:p>
            <a:pPr defTabSz="914400">
              <a:lnSpc>
                <a:spcPct val="100000"/>
              </a:lnSpc>
              <a:spcBef>
                <a:spcPts val="0"/>
              </a:spcBef>
              <a:buClr>
                <a:srgbClr val="942235"/>
              </a:buClr>
              <a:buFontTx/>
              <a:defRPr sz="3000"/>
            </a:pPr>
            <a:endParaRPr dirty="0"/>
          </a:p>
          <a:p>
            <a:pPr defTabSz="914400">
              <a:lnSpc>
                <a:spcPct val="100000"/>
              </a:lnSpc>
              <a:spcBef>
                <a:spcPts val="0"/>
              </a:spcBef>
              <a:buClr>
                <a:srgbClr val="942235"/>
              </a:buClr>
              <a:buFontTx/>
              <a:defRPr sz="3000"/>
            </a:pPr>
            <a:r>
              <a:rPr dirty="0" err="1"/>
              <a:t>atbalsta</a:t>
            </a:r>
            <a:r>
              <a:rPr dirty="0"/>
              <a:t> </a:t>
            </a:r>
            <a:r>
              <a:rPr dirty="0" err="1"/>
              <a:t>finansējuma</a:t>
            </a:r>
            <a:r>
              <a:rPr dirty="0"/>
              <a:t> </a:t>
            </a:r>
            <a:r>
              <a:rPr dirty="0" err="1"/>
              <a:t>intensitāte</a:t>
            </a:r>
            <a:r>
              <a:rPr dirty="0"/>
              <a:t> </a:t>
            </a:r>
            <a:r>
              <a:rPr dirty="0" err="1"/>
              <a:t>līdz</a:t>
            </a:r>
            <a:r>
              <a:rPr dirty="0"/>
              <a:t> 85%</a:t>
            </a:r>
          </a:p>
          <a:p>
            <a:pPr defTabSz="914400">
              <a:lnSpc>
                <a:spcPct val="100000"/>
              </a:lnSpc>
              <a:spcBef>
                <a:spcPts val="0"/>
              </a:spcBef>
              <a:buClr>
                <a:srgbClr val="942235"/>
              </a:buClr>
              <a:buFontTx/>
              <a:defRPr sz="3000"/>
            </a:pPr>
            <a:endParaRPr dirty="0"/>
          </a:p>
          <a:p>
            <a:pPr defTabSz="914400">
              <a:lnSpc>
                <a:spcPct val="100000"/>
              </a:lnSpc>
              <a:spcBef>
                <a:spcPts val="0"/>
              </a:spcBef>
              <a:buClr>
                <a:srgbClr val="942235"/>
              </a:buClr>
              <a:buFontTx/>
              <a:defRPr sz="3000"/>
            </a:pPr>
            <a:r>
              <a:rPr dirty="0" err="1"/>
              <a:t>īstenošanas</a:t>
            </a:r>
            <a:r>
              <a:rPr dirty="0"/>
              <a:t> </a:t>
            </a:r>
            <a:r>
              <a:rPr dirty="0" err="1"/>
              <a:t>termiņš</a:t>
            </a:r>
            <a:r>
              <a:rPr dirty="0"/>
              <a:t> 12 </a:t>
            </a:r>
            <a:r>
              <a:rPr dirty="0" err="1"/>
              <a:t>mēneši</a:t>
            </a:r>
            <a:endParaRPr dirty="0"/>
          </a:p>
          <a:p>
            <a:pPr marL="0" indent="0" defTabSz="914400">
              <a:lnSpc>
                <a:spcPct val="100000"/>
              </a:lnSpc>
              <a:spcBef>
                <a:spcPts val="0"/>
              </a:spcBef>
              <a:buClr>
                <a:srgbClr val="942235"/>
              </a:buClr>
              <a:buNone/>
              <a:defRPr sz="3000"/>
            </a:pPr>
            <a:endParaRPr lang="lv-LV" dirty="0"/>
          </a:p>
          <a:p>
            <a:pPr defTabSz="914400">
              <a:lnSpc>
                <a:spcPct val="100000"/>
              </a:lnSpc>
              <a:spcBef>
                <a:spcPts val="0"/>
              </a:spcBef>
              <a:buClr>
                <a:srgbClr val="942235"/>
              </a:buClr>
              <a:buFontTx/>
              <a:defRPr sz="3000"/>
            </a:pPr>
            <a:r>
              <a:rPr lang="lv-LV" dirty="0"/>
              <a:t>atbalsts tiek sniegts saskaņā ar Eiropas Komisijas regulas Nr. 2023/2831 (</a:t>
            </a:r>
            <a:r>
              <a:rPr lang="lv-LV" i="1" dirty="0" err="1"/>
              <a:t>de</a:t>
            </a:r>
            <a:r>
              <a:rPr lang="lv-LV" i="1" dirty="0"/>
              <a:t> </a:t>
            </a:r>
            <a:r>
              <a:rPr lang="lv-LV" i="1" dirty="0" err="1"/>
              <a:t>minimis</a:t>
            </a:r>
            <a:r>
              <a:rPr lang="lv-LV" dirty="0"/>
              <a:t>) nosacījumiem šādam darbībām:</a:t>
            </a:r>
          </a:p>
          <a:p>
            <a:pPr marL="1085850" defTabSz="914400">
              <a:lnSpc>
                <a:spcPct val="100000"/>
              </a:lnSpc>
              <a:spcBef>
                <a:spcPts val="0"/>
              </a:spcBef>
              <a:buClr>
                <a:srgbClr val="942235"/>
              </a:buClr>
              <a:buFontTx/>
              <a:defRPr sz="3000"/>
            </a:pPr>
            <a:r>
              <a:rPr lang="lv-LV" dirty="0"/>
              <a:t>dizainera pakalpojums jauna produkta inovāciju ieviešanai uzņēmumā</a:t>
            </a:r>
          </a:p>
          <a:p>
            <a:pPr marL="1085850" defTabSz="914400">
              <a:lnSpc>
                <a:spcPct val="100000"/>
              </a:lnSpc>
              <a:spcBef>
                <a:spcPts val="0"/>
              </a:spcBef>
              <a:buClr>
                <a:srgbClr val="942235"/>
              </a:buClr>
              <a:buFontTx/>
              <a:defRPr sz="3000"/>
            </a:pPr>
            <a:r>
              <a:rPr lang="lv-LV" dirty="0"/>
              <a:t>dizainera pakalpojums jauna procesa inovāciju ieviešanai uzņēmumā</a:t>
            </a:r>
          </a:p>
        </p:txBody>
      </p:sp>
      <p:pic>
        <p:nvPicPr>
          <p:cNvPr id="179" name="shutterstock_534796828.jpg" descr="shutterstock_534796828.jpg"/>
          <p:cNvPicPr>
            <a:picLocks noChangeAspect="1"/>
          </p:cNvPicPr>
          <p:nvPr/>
        </p:nvPicPr>
        <p:blipFill>
          <a:blip r:embed="rId2"/>
          <a:srcRect l="52385" r="17804"/>
          <a:stretch>
            <a:fillRect/>
          </a:stretch>
        </p:blipFill>
        <p:spPr>
          <a:xfrm>
            <a:off x="17117190" y="-2"/>
            <a:ext cx="7269489" cy="13716003"/>
          </a:xfrm>
          <a:prstGeom prst="rect">
            <a:avLst/>
          </a:prstGeom>
          <a:ln w="12700">
            <a:miter lim="400000"/>
          </a:ln>
        </p:spPr>
      </p:pic>
      <p:sp>
        <p:nvSpPr>
          <p:cNvPr id="180"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Jaunuzņēmumu atbalsts"/>
          <p:cNvSpPr txBox="1">
            <a:spLocks noGrp="1"/>
          </p:cNvSpPr>
          <p:nvPr>
            <p:ph type="title" idx="4294967295"/>
          </p:nvPr>
        </p:nvSpPr>
        <p:spPr>
          <a:xfrm>
            <a:off x="1004994" y="983561"/>
            <a:ext cx="21567743" cy="4064767"/>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Augsti kvalificētu</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darbinieku piesaiste</a:t>
            </a:r>
          </a:p>
        </p:txBody>
      </p:sp>
      <p:sp>
        <p:nvSpPr>
          <p:cNvPr id="190" name="Atbalsta mērķis ir veicināt  jaunuzņēmumu veidošanos Latvijā, lai sekmētu pētniecību, kā arī inovatīvu ideju, produktu vai procesu izstrādi un komercializāciju.…"/>
          <p:cNvSpPr txBox="1">
            <a:spLocks noGrp="1"/>
          </p:cNvSpPr>
          <p:nvPr>
            <p:ph type="body" sz="half" idx="4294967295"/>
          </p:nvPr>
        </p:nvSpPr>
        <p:spPr>
          <a:xfrm>
            <a:off x="1512994" y="4095750"/>
            <a:ext cx="13625795" cy="8255345"/>
          </a:xfrm>
          <a:prstGeom prst="rect">
            <a:avLst/>
          </a:prstGeom>
        </p:spPr>
        <p:txBody>
          <a:bodyPr>
            <a:normAutofit/>
          </a:bodyPr>
          <a:lstStyle/>
          <a:p>
            <a:pPr defTabSz="914400">
              <a:lnSpc>
                <a:spcPct val="100000"/>
              </a:lnSpc>
              <a:spcBef>
                <a:spcPts val="0"/>
              </a:spcBef>
              <a:buClr>
                <a:srgbClr val="942235"/>
              </a:buClr>
              <a:buFontTx/>
              <a:defRPr sz="3000"/>
            </a:pPr>
            <a:r>
              <a:rPr dirty="0"/>
              <a:t>atbalsts 25 000 EUR </a:t>
            </a:r>
            <a:r>
              <a:rPr dirty="0" err="1"/>
              <a:t>apmērā</a:t>
            </a:r>
            <a:r>
              <a:rPr dirty="0"/>
              <a:t> </a:t>
            </a:r>
          </a:p>
          <a:p>
            <a:pPr defTabSz="914400">
              <a:lnSpc>
                <a:spcPct val="100000"/>
              </a:lnSpc>
              <a:spcBef>
                <a:spcPts val="0"/>
              </a:spcBef>
              <a:buClr>
                <a:srgbClr val="942235"/>
              </a:buClr>
              <a:buFontTx/>
              <a:defRPr sz="3000"/>
            </a:pPr>
            <a:r>
              <a:rPr dirty="0" err="1"/>
              <a:t>atbalsta</a:t>
            </a:r>
            <a:r>
              <a:rPr dirty="0"/>
              <a:t> </a:t>
            </a:r>
            <a:r>
              <a:rPr dirty="0" err="1"/>
              <a:t>finansējuma</a:t>
            </a:r>
            <a:r>
              <a:rPr dirty="0"/>
              <a:t> </a:t>
            </a:r>
            <a:r>
              <a:rPr dirty="0" err="1"/>
              <a:t>intensitāte</a:t>
            </a:r>
            <a:r>
              <a:rPr dirty="0"/>
              <a:t> </a:t>
            </a:r>
            <a:r>
              <a:rPr dirty="0" err="1"/>
              <a:t>līdz</a:t>
            </a:r>
            <a:r>
              <a:rPr dirty="0"/>
              <a:t> 45%</a:t>
            </a:r>
          </a:p>
          <a:p>
            <a:pPr defTabSz="914400">
              <a:lnSpc>
                <a:spcPct val="100000"/>
              </a:lnSpc>
              <a:spcBef>
                <a:spcPts val="0"/>
              </a:spcBef>
              <a:buClr>
                <a:srgbClr val="942235"/>
              </a:buClr>
              <a:buFontTx/>
              <a:defRPr sz="3000"/>
            </a:pPr>
            <a:r>
              <a:rPr dirty="0" err="1"/>
              <a:t>īstenošanas</a:t>
            </a:r>
            <a:r>
              <a:rPr dirty="0"/>
              <a:t> </a:t>
            </a:r>
            <a:r>
              <a:rPr dirty="0" err="1"/>
              <a:t>termiņš</a:t>
            </a:r>
            <a:r>
              <a:rPr dirty="0"/>
              <a:t> 12 </a:t>
            </a:r>
            <a:r>
              <a:rPr dirty="0" err="1"/>
              <a:t>mēneši</a:t>
            </a:r>
            <a:endParaRPr dirty="0"/>
          </a:p>
          <a:p>
            <a:pPr defTabSz="914400">
              <a:lnSpc>
                <a:spcPct val="100000"/>
              </a:lnSpc>
              <a:spcBef>
                <a:spcPts val="0"/>
              </a:spcBef>
              <a:buClr>
                <a:srgbClr val="942235"/>
              </a:buClr>
              <a:buFontTx/>
              <a:defRPr sz="3000"/>
            </a:pPr>
            <a:r>
              <a:rPr dirty="0"/>
              <a:t>atbalsts </a:t>
            </a:r>
            <a:r>
              <a:rPr dirty="0" err="1"/>
              <a:t>tiek</a:t>
            </a:r>
            <a:r>
              <a:rPr dirty="0"/>
              <a:t> </a:t>
            </a:r>
            <a:r>
              <a:rPr dirty="0" err="1"/>
              <a:t>sniegts</a:t>
            </a:r>
            <a:r>
              <a:rPr dirty="0"/>
              <a:t> </a:t>
            </a:r>
            <a:r>
              <a:rPr dirty="0" err="1"/>
              <a:t>saskaņā</a:t>
            </a:r>
            <a:r>
              <a:rPr dirty="0"/>
              <a:t> </a:t>
            </a:r>
            <a:r>
              <a:rPr dirty="0" err="1"/>
              <a:t>ar</a:t>
            </a:r>
            <a:r>
              <a:rPr dirty="0"/>
              <a:t> </a:t>
            </a:r>
            <a:r>
              <a:rPr dirty="0" err="1"/>
              <a:t>Eiropas</a:t>
            </a:r>
            <a:r>
              <a:rPr dirty="0"/>
              <a:t> </a:t>
            </a:r>
            <a:r>
              <a:rPr dirty="0" err="1"/>
              <a:t>Komisijas</a:t>
            </a:r>
            <a:r>
              <a:rPr dirty="0"/>
              <a:t> </a:t>
            </a:r>
            <a:r>
              <a:rPr dirty="0" err="1"/>
              <a:t>regulu</a:t>
            </a:r>
            <a:r>
              <a:rPr dirty="0"/>
              <a:t> Nr. 2023/2831  (</a:t>
            </a:r>
            <a:r>
              <a:rPr i="1" dirty="0"/>
              <a:t>de minimis</a:t>
            </a:r>
            <a:r>
              <a:rPr dirty="0"/>
              <a:t>)</a:t>
            </a:r>
          </a:p>
          <a:p>
            <a:pPr defTabSz="914400">
              <a:lnSpc>
                <a:spcPct val="100000"/>
              </a:lnSpc>
              <a:spcBef>
                <a:spcPts val="0"/>
              </a:spcBef>
              <a:buClr>
                <a:srgbClr val="942235"/>
              </a:buClr>
              <a:buFontTx/>
              <a:defRPr sz="3000"/>
            </a:pPr>
            <a:r>
              <a:rPr dirty="0"/>
              <a:t>var </a:t>
            </a:r>
            <a:r>
              <a:rPr dirty="0" err="1"/>
              <a:t>piesaistīt</a:t>
            </a:r>
            <a:r>
              <a:rPr dirty="0"/>
              <a:t> ne </a:t>
            </a:r>
            <a:r>
              <a:rPr dirty="0" err="1"/>
              <a:t>vairāk</a:t>
            </a:r>
            <a:r>
              <a:rPr dirty="0"/>
              <a:t> </a:t>
            </a:r>
            <a:r>
              <a:rPr dirty="0" err="1"/>
              <a:t>kā</a:t>
            </a:r>
            <a:r>
              <a:rPr dirty="0"/>
              <a:t> </a:t>
            </a:r>
            <a:r>
              <a:rPr dirty="0" err="1"/>
              <a:t>trīs</a:t>
            </a:r>
            <a:r>
              <a:rPr dirty="0"/>
              <a:t> </a:t>
            </a:r>
            <a:r>
              <a:rPr dirty="0" err="1"/>
              <a:t>augstas</a:t>
            </a:r>
            <a:r>
              <a:rPr dirty="0"/>
              <a:t> </a:t>
            </a:r>
            <a:r>
              <a:rPr dirty="0" err="1"/>
              <a:t>kvalifikācijas</a:t>
            </a:r>
            <a:r>
              <a:rPr dirty="0"/>
              <a:t> </a:t>
            </a:r>
            <a:r>
              <a:rPr dirty="0" err="1"/>
              <a:t>darbiniekus</a:t>
            </a:r>
            <a:endParaRPr dirty="0"/>
          </a:p>
          <a:p>
            <a:pPr marL="571500" indent="-571500" defTabSz="914400">
              <a:lnSpc>
                <a:spcPct val="100000"/>
              </a:lnSpc>
              <a:spcBef>
                <a:spcPts val="0"/>
              </a:spcBef>
              <a:buClr>
                <a:srgbClr val="942235"/>
              </a:buClr>
              <a:buFontTx/>
              <a:defRPr sz="3000"/>
            </a:pPr>
            <a:endParaRPr dirty="0"/>
          </a:p>
          <a:p>
            <a:pPr marL="0" indent="0" defTabSz="914400">
              <a:lnSpc>
                <a:spcPct val="100000"/>
              </a:lnSpc>
              <a:spcBef>
                <a:spcPts val="0"/>
              </a:spcBef>
              <a:buSzTx/>
              <a:buNone/>
              <a:defRPr sz="3000">
                <a:latin typeface="Armin Grotesk SemiBold"/>
                <a:ea typeface="Armin Grotesk SemiBold"/>
                <a:cs typeface="Armin Grotesk SemiBold"/>
                <a:sym typeface="Armin Grotesk SemiBold"/>
              </a:defRPr>
            </a:pPr>
            <a:r>
              <a:rPr dirty="0"/>
              <a:t>!!!</a:t>
            </a:r>
            <a:r>
              <a:rPr dirty="0">
                <a:latin typeface="+mn-lt"/>
                <a:ea typeface="+mn-ea"/>
                <a:cs typeface="+mn-cs"/>
                <a:sym typeface="Armin Grotesk Regular"/>
              </a:rPr>
              <a:t> </a:t>
            </a:r>
            <a:r>
              <a:rPr dirty="0" err="1">
                <a:latin typeface="+mn-lt"/>
                <a:ea typeface="+mn-ea"/>
                <a:cs typeface="+mn-cs"/>
                <a:sym typeface="Armin Grotesk Regular"/>
              </a:rPr>
              <a:t>Tiks</a:t>
            </a:r>
            <a:r>
              <a:rPr dirty="0">
                <a:latin typeface="+mn-lt"/>
                <a:ea typeface="+mn-ea"/>
                <a:cs typeface="+mn-cs"/>
                <a:sym typeface="Armin Grotesk Regular"/>
              </a:rPr>
              <a:t> </a:t>
            </a:r>
            <a:r>
              <a:rPr dirty="0" err="1">
                <a:latin typeface="+mn-lt"/>
                <a:ea typeface="+mn-ea"/>
                <a:cs typeface="+mn-cs"/>
                <a:sym typeface="Armin Grotesk Regular"/>
              </a:rPr>
              <a:t>piemērota</a:t>
            </a:r>
            <a:r>
              <a:rPr dirty="0">
                <a:latin typeface="+mn-lt"/>
                <a:ea typeface="+mn-ea"/>
                <a:cs typeface="+mn-cs"/>
                <a:sym typeface="Armin Grotesk Regular"/>
              </a:rPr>
              <a:t> </a:t>
            </a:r>
            <a:r>
              <a:rPr dirty="0" err="1">
                <a:latin typeface="+mn-lt"/>
                <a:ea typeface="+mn-ea"/>
                <a:cs typeface="+mn-cs"/>
                <a:sym typeface="Armin Grotesk Regular"/>
              </a:rPr>
              <a:t>vienkāršoto</a:t>
            </a:r>
            <a:r>
              <a:rPr dirty="0">
                <a:latin typeface="+mn-lt"/>
                <a:ea typeface="+mn-ea"/>
                <a:cs typeface="+mn-cs"/>
                <a:sym typeface="Armin Grotesk Regular"/>
              </a:rPr>
              <a:t> </a:t>
            </a:r>
            <a:r>
              <a:rPr dirty="0" err="1">
                <a:latin typeface="+mn-lt"/>
                <a:ea typeface="+mn-ea"/>
                <a:cs typeface="+mn-cs"/>
                <a:sym typeface="Armin Grotesk Regular"/>
              </a:rPr>
              <a:t>izmaksu</a:t>
            </a:r>
            <a:r>
              <a:rPr dirty="0">
                <a:latin typeface="+mn-lt"/>
                <a:ea typeface="+mn-ea"/>
                <a:cs typeface="+mn-cs"/>
                <a:sym typeface="Armin Grotesk Regular"/>
              </a:rPr>
              <a:t> </a:t>
            </a:r>
            <a:r>
              <a:rPr dirty="0" err="1">
                <a:latin typeface="+mn-lt"/>
                <a:ea typeface="+mn-ea"/>
                <a:cs typeface="+mn-cs"/>
                <a:sym typeface="Armin Grotesk Regular"/>
              </a:rPr>
              <a:t>metodika</a:t>
            </a:r>
            <a:r>
              <a:rPr dirty="0">
                <a:latin typeface="+mn-lt"/>
                <a:ea typeface="+mn-ea"/>
                <a:cs typeface="+mn-cs"/>
                <a:sym typeface="Armin Grotesk Regular"/>
              </a:rPr>
              <a:t> – </a:t>
            </a:r>
            <a:r>
              <a:rPr u="sng" dirty="0">
                <a:solidFill>
                  <a:schemeClr val="accent1"/>
                </a:solidFill>
                <a:uFill>
                  <a:solidFill>
                    <a:srgbClr val="0000FF"/>
                  </a:solidFill>
                </a:uFill>
                <a:latin typeface="+mn-lt"/>
                <a:ea typeface="+mn-ea"/>
                <a:cs typeface="+mn-cs"/>
                <a:sym typeface="Armin Grotesk Regular"/>
                <a:hlinkClick r:id="rId2"/>
              </a:rPr>
              <a:t>esfondi.lv</a:t>
            </a:r>
            <a:r>
              <a:rPr dirty="0">
                <a:latin typeface="+mn-lt"/>
                <a:ea typeface="+mn-ea"/>
                <a:cs typeface="+mn-cs"/>
                <a:sym typeface="Armin Grotesk Regular"/>
              </a:rPr>
              <a:t>. </a:t>
            </a:r>
            <a:r>
              <a:rPr dirty="0" err="1">
                <a:latin typeface="+mn-lt"/>
                <a:ea typeface="+mn-ea"/>
                <a:cs typeface="+mn-cs"/>
                <a:sym typeface="Armin Grotesk Regular"/>
              </a:rPr>
              <a:t>Proti</a:t>
            </a:r>
            <a:r>
              <a:rPr dirty="0">
                <a:latin typeface="+mn-lt"/>
                <a:ea typeface="+mn-ea"/>
                <a:cs typeface="+mn-cs"/>
                <a:sym typeface="Armin Grotesk Regular"/>
              </a:rPr>
              <a:t>, </a:t>
            </a:r>
            <a:r>
              <a:rPr dirty="0" err="1">
                <a:latin typeface="+mn-lt"/>
                <a:ea typeface="+mn-ea"/>
                <a:cs typeface="+mn-cs"/>
                <a:sym typeface="Armin Grotesk Regular"/>
              </a:rPr>
              <a:t>tiks</a:t>
            </a:r>
            <a:r>
              <a:rPr dirty="0">
                <a:latin typeface="+mn-lt"/>
                <a:ea typeface="+mn-ea"/>
                <a:cs typeface="+mn-cs"/>
                <a:sym typeface="Armin Grotesk Regular"/>
              </a:rPr>
              <a:t> </a:t>
            </a:r>
            <a:r>
              <a:rPr dirty="0" err="1">
                <a:latin typeface="+mn-lt"/>
                <a:ea typeface="+mn-ea"/>
                <a:cs typeface="+mn-cs"/>
                <a:sym typeface="Armin Grotesk Regular"/>
              </a:rPr>
              <a:t>kompensētas</a:t>
            </a:r>
            <a:r>
              <a:rPr dirty="0">
                <a:latin typeface="+mn-lt"/>
                <a:ea typeface="+mn-ea"/>
                <a:cs typeface="+mn-cs"/>
                <a:sym typeface="Armin Grotesk Regular"/>
              </a:rPr>
              <a:t> </a:t>
            </a:r>
            <a:r>
              <a:rPr dirty="0" err="1">
                <a:latin typeface="+mn-lt"/>
                <a:ea typeface="+mn-ea"/>
                <a:cs typeface="+mn-cs"/>
                <a:sym typeface="Armin Grotesk Regular"/>
              </a:rPr>
              <a:t>izmaksas</a:t>
            </a:r>
            <a:r>
              <a:rPr dirty="0">
                <a:latin typeface="+mn-lt"/>
                <a:ea typeface="+mn-ea"/>
                <a:cs typeface="+mn-cs"/>
                <a:sym typeface="Armin Grotesk Regular"/>
              </a:rPr>
              <a:t> par </a:t>
            </a:r>
            <a:r>
              <a:rPr dirty="0" err="1">
                <a:latin typeface="+mn-lt"/>
                <a:ea typeface="+mn-ea"/>
                <a:cs typeface="+mn-cs"/>
                <a:sym typeface="Armin Grotesk Regular"/>
              </a:rPr>
              <a:t>darbinieka</a:t>
            </a:r>
            <a:r>
              <a:rPr dirty="0">
                <a:latin typeface="+mn-lt"/>
                <a:ea typeface="+mn-ea"/>
                <a:cs typeface="+mn-cs"/>
                <a:sym typeface="Armin Grotesk Regular"/>
              </a:rPr>
              <a:t> </a:t>
            </a:r>
            <a:r>
              <a:rPr dirty="0" err="1">
                <a:latin typeface="+mn-lt"/>
                <a:ea typeface="+mn-ea"/>
                <a:cs typeface="+mn-cs"/>
                <a:sym typeface="Armin Grotesk Regular"/>
              </a:rPr>
              <a:t>faktiski</a:t>
            </a:r>
            <a:r>
              <a:rPr dirty="0">
                <a:latin typeface="+mn-lt"/>
                <a:ea typeface="+mn-ea"/>
                <a:cs typeface="+mn-cs"/>
                <a:sym typeface="Armin Grotesk Regular"/>
              </a:rPr>
              <a:t> </a:t>
            </a:r>
            <a:r>
              <a:rPr dirty="0" err="1">
                <a:latin typeface="+mn-lt"/>
                <a:ea typeface="+mn-ea"/>
                <a:cs typeface="+mn-cs"/>
                <a:sym typeface="Armin Grotesk Regular"/>
              </a:rPr>
              <a:t>nostrādātajām</a:t>
            </a:r>
            <a:r>
              <a:rPr dirty="0">
                <a:latin typeface="+mn-lt"/>
                <a:ea typeface="+mn-ea"/>
                <a:cs typeface="+mn-cs"/>
                <a:sym typeface="Armin Grotesk Regular"/>
              </a:rPr>
              <a:t> </a:t>
            </a:r>
            <a:r>
              <a:rPr dirty="0" err="1">
                <a:latin typeface="+mn-lt"/>
                <a:ea typeface="+mn-ea"/>
                <a:cs typeface="+mn-cs"/>
                <a:sym typeface="Armin Grotesk Regular"/>
              </a:rPr>
              <a:t>stundām</a:t>
            </a:r>
            <a:r>
              <a:rPr dirty="0">
                <a:latin typeface="+mn-lt"/>
                <a:ea typeface="+mn-ea"/>
                <a:cs typeface="+mn-cs"/>
                <a:sym typeface="Armin Grotesk Regular"/>
              </a:rPr>
              <a:t> </a:t>
            </a:r>
            <a:r>
              <a:rPr dirty="0" err="1">
                <a:latin typeface="+mn-lt"/>
                <a:ea typeface="+mn-ea"/>
                <a:cs typeface="+mn-cs"/>
                <a:sym typeface="Armin Grotesk Regular"/>
              </a:rPr>
              <a:t>visā</a:t>
            </a:r>
            <a:r>
              <a:rPr dirty="0">
                <a:latin typeface="+mn-lt"/>
                <a:ea typeface="+mn-ea"/>
                <a:cs typeface="+mn-cs"/>
                <a:sym typeface="Armin Grotesk Regular"/>
              </a:rPr>
              <a:t> </a:t>
            </a:r>
            <a:r>
              <a:rPr dirty="0" err="1">
                <a:latin typeface="+mn-lt"/>
                <a:ea typeface="+mn-ea"/>
                <a:cs typeface="+mn-cs"/>
                <a:sym typeface="Armin Grotesk Regular"/>
              </a:rPr>
              <a:t>atbalsta</a:t>
            </a:r>
            <a:r>
              <a:rPr dirty="0">
                <a:latin typeface="+mn-lt"/>
                <a:ea typeface="+mn-ea"/>
                <a:cs typeface="+mn-cs"/>
                <a:sym typeface="Armin Grotesk Regular"/>
              </a:rPr>
              <a:t> </a:t>
            </a:r>
            <a:r>
              <a:rPr dirty="0" err="1">
                <a:latin typeface="+mn-lt"/>
                <a:ea typeface="+mn-ea"/>
                <a:cs typeface="+mn-cs"/>
                <a:sym typeface="Armin Grotesk Regular"/>
              </a:rPr>
              <a:t>periodā</a:t>
            </a:r>
            <a:r>
              <a:rPr dirty="0">
                <a:latin typeface="+mn-lt"/>
                <a:ea typeface="+mn-ea"/>
                <a:cs typeface="+mn-cs"/>
                <a:sym typeface="Armin Grotesk Regular"/>
              </a:rPr>
              <a:t> </a:t>
            </a:r>
            <a:r>
              <a:rPr dirty="0" err="1">
                <a:latin typeface="+mn-lt"/>
                <a:ea typeface="+mn-ea"/>
                <a:cs typeface="+mn-cs"/>
                <a:sym typeface="Armin Grotesk Regular"/>
              </a:rPr>
              <a:t>pieteikumā</a:t>
            </a:r>
            <a:r>
              <a:rPr dirty="0">
                <a:latin typeface="+mn-lt"/>
                <a:ea typeface="+mn-ea"/>
                <a:cs typeface="+mn-cs"/>
                <a:sym typeface="Armin Grotesk Regular"/>
              </a:rPr>
              <a:t> </a:t>
            </a:r>
            <a:r>
              <a:rPr dirty="0" err="1">
                <a:latin typeface="+mn-lt"/>
                <a:ea typeface="+mn-ea"/>
                <a:cs typeface="+mn-cs"/>
                <a:sym typeface="Armin Grotesk Regular"/>
              </a:rPr>
              <a:t>plānoto</a:t>
            </a:r>
            <a:r>
              <a:rPr dirty="0">
                <a:latin typeface="+mn-lt"/>
                <a:ea typeface="+mn-ea"/>
                <a:cs typeface="+mn-cs"/>
                <a:sym typeface="Armin Grotesk Regular"/>
              </a:rPr>
              <a:t> </a:t>
            </a:r>
            <a:r>
              <a:rPr dirty="0" err="1">
                <a:latin typeface="+mn-lt"/>
                <a:ea typeface="+mn-ea"/>
                <a:cs typeface="+mn-cs"/>
                <a:sym typeface="Armin Grotesk Regular"/>
              </a:rPr>
              <a:t>rezultātu</a:t>
            </a:r>
            <a:r>
              <a:rPr dirty="0">
                <a:latin typeface="+mn-lt"/>
                <a:ea typeface="+mn-ea"/>
                <a:cs typeface="+mn-cs"/>
                <a:sym typeface="Armin Grotesk Regular"/>
              </a:rPr>
              <a:t> </a:t>
            </a:r>
            <a:r>
              <a:rPr dirty="0" err="1">
                <a:latin typeface="+mn-lt"/>
                <a:ea typeface="+mn-ea"/>
                <a:cs typeface="+mn-cs"/>
                <a:sym typeface="Armin Grotesk Regular"/>
              </a:rPr>
              <a:t>sasniegšanai</a:t>
            </a:r>
            <a:r>
              <a:rPr dirty="0">
                <a:latin typeface="+mn-lt"/>
                <a:ea typeface="+mn-ea"/>
                <a:cs typeface="+mn-cs"/>
                <a:sym typeface="Armin Grotesk Regular"/>
              </a:rPr>
              <a:t>, </a:t>
            </a:r>
            <a:r>
              <a:rPr dirty="0" err="1">
                <a:latin typeface="+mn-lt"/>
                <a:ea typeface="+mn-ea"/>
                <a:cs typeface="+mn-cs"/>
                <a:sym typeface="Armin Grotesk Regular"/>
              </a:rPr>
              <a:t>kur</a:t>
            </a:r>
            <a:r>
              <a:rPr dirty="0">
                <a:latin typeface="+mn-lt"/>
                <a:ea typeface="+mn-ea"/>
                <a:cs typeface="+mn-cs"/>
                <a:sym typeface="Armin Grotesk Regular"/>
              </a:rPr>
              <a:t> </a:t>
            </a:r>
            <a:r>
              <a:rPr dirty="0" err="1">
                <a:latin typeface="+mn-lt"/>
                <a:ea typeface="+mn-ea"/>
                <a:cs typeface="+mn-cs"/>
                <a:sym typeface="Armin Grotesk Regular"/>
              </a:rPr>
              <a:t>vienas</a:t>
            </a:r>
            <a:r>
              <a:rPr dirty="0">
                <a:latin typeface="+mn-lt"/>
                <a:ea typeface="+mn-ea"/>
                <a:cs typeface="+mn-cs"/>
                <a:sym typeface="Armin Grotesk Regular"/>
              </a:rPr>
              <a:t> </a:t>
            </a:r>
            <a:r>
              <a:rPr dirty="0" err="1">
                <a:latin typeface="+mn-lt"/>
                <a:ea typeface="+mn-ea"/>
                <a:cs typeface="+mn-cs"/>
                <a:sym typeface="Armin Grotesk Regular"/>
              </a:rPr>
              <a:t>stundas</a:t>
            </a:r>
            <a:r>
              <a:rPr dirty="0">
                <a:latin typeface="+mn-lt"/>
                <a:ea typeface="+mn-ea"/>
                <a:cs typeface="+mn-cs"/>
                <a:sym typeface="Armin Grotesk Regular"/>
              </a:rPr>
              <a:t> </a:t>
            </a:r>
            <a:r>
              <a:rPr dirty="0" err="1">
                <a:latin typeface="+mn-lt"/>
                <a:ea typeface="+mn-ea"/>
                <a:cs typeface="+mn-cs"/>
                <a:sym typeface="Armin Grotesk Regular"/>
              </a:rPr>
              <a:t>attiecināmo</a:t>
            </a:r>
            <a:r>
              <a:rPr dirty="0">
                <a:latin typeface="+mn-lt"/>
                <a:ea typeface="+mn-ea"/>
                <a:cs typeface="+mn-cs"/>
                <a:sym typeface="Armin Grotesk Regular"/>
              </a:rPr>
              <a:t> </a:t>
            </a:r>
            <a:r>
              <a:rPr dirty="0" err="1">
                <a:latin typeface="+mn-lt"/>
                <a:ea typeface="+mn-ea"/>
                <a:cs typeface="+mn-cs"/>
                <a:sym typeface="Armin Grotesk Regular"/>
              </a:rPr>
              <a:t>izmaksu</a:t>
            </a:r>
            <a:r>
              <a:rPr dirty="0">
                <a:latin typeface="+mn-lt"/>
                <a:ea typeface="+mn-ea"/>
                <a:cs typeface="+mn-cs"/>
                <a:sym typeface="Armin Grotesk Regular"/>
              </a:rPr>
              <a:t> </a:t>
            </a:r>
            <a:r>
              <a:rPr dirty="0" err="1">
                <a:latin typeface="+mn-lt"/>
                <a:ea typeface="+mn-ea"/>
                <a:cs typeface="+mn-cs"/>
                <a:sym typeface="Armin Grotesk Regular"/>
              </a:rPr>
              <a:t>likme</a:t>
            </a:r>
            <a:r>
              <a:rPr dirty="0">
                <a:latin typeface="+mn-lt"/>
                <a:ea typeface="+mn-ea"/>
                <a:cs typeface="+mn-cs"/>
                <a:sym typeface="Armin Grotesk Regular"/>
              </a:rPr>
              <a:t> </a:t>
            </a:r>
            <a:r>
              <a:rPr dirty="0" err="1">
                <a:latin typeface="+mn-lt"/>
                <a:ea typeface="+mn-ea"/>
                <a:cs typeface="+mn-cs"/>
                <a:sym typeface="Armin Grotesk Regular"/>
              </a:rPr>
              <a:t>noteikta</a:t>
            </a:r>
            <a:r>
              <a:rPr dirty="0">
                <a:latin typeface="+mn-lt"/>
                <a:ea typeface="+mn-ea"/>
                <a:cs typeface="+mn-cs"/>
                <a:sym typeface="Armin Grotesk Regular"/>
              </a:rPr>
              <a:t> </a:t>
            </a:r>
            <a:r>
              <a:rPr dirty="0" err="1">
                <a:latin typeface="+mn-lt"/>
                <a:ea typeface="+mn-ea"/>
                <a:cs typeface="+mn-cs"/>
                <a:sym typeface="Armin Grotesk Regular"/>
              </a:rPr>
              <a:t>saskaņā</a:t>
            </a:r>
            <a:r>
              <a:rPr dirty="0">
                <a:latin typeface="+mn-lt"/>
                <a:ea typeface="+mn-ea"/>
                <a:cs typeface="+mn-cs"/>
                <a:sym typeface="Armin Grotesk Regular"/>
              </a:rPr>
              <a:t> </a:t>
            </a:r>
            <a:r>
              <a:rPr dirty="0" err="1">
                <a:latin typeface="+mn-lt"/>
                <a:ea typeface="+mn-ea"/>
                <a:cs typeface="+mn-cs"/>
                <a:sym typeface="Armin Grotesk Regular"/>
              </a:rPr>
              <a:t>ar</a:t>
            </a:r>
            <a:r>
              <a:rPr dirty="0">
                <a:latin typeface="+mn-lt"/>
                <a:ea typeface="+mn-ea"/>
                <a:cs typeface="+mn-cs"/>
                <a:sym typeface="Armin Grotesk Regular"/>
              </a:rPr>
              <a:t> Vienas </a:t>
            </a:r>
            <a:r>
              <a:rPr dirty="0" err="1">
                <a:latin typeface="+mn-lt"/>
                <a:ea typeface="+mn-ea"/>
                <a:cs typeface="+mn-cs"/>
                <a:sym typeface="Armin Grotesk Regular"/>
              </a:rPr>
              <a:t>vienības</a:t>
            </a:r>
            <a:r>
              <a:rPr dirty="0">
                <a:latin typeface="+mn-lt"/>
                <a:ea typeface="+mn-ea"/>
                <a:cs typeface="+mn-cs"/>
                <a:sym typeface="Armin Grotesk Regular"/>
              </a:rPr>
              <a:t> </a:t>
            </a:r>
            <a:r>
              <a:rPr dirty="0" err="1">
                <a:latin typeface="+mn-lt"/>
                <a:ea typeface="+mn-ea"/>
                <a:cs typeface="+mn-cs"/>
                <a:sym typeface="Armin Grotesk Regular"/>
              </a:rPr>
              <a:t>standarta</a:t>
            </a:r>
            <a:r>
              <a:rPr dirty="0">
                <a:latin typeface="+mn-lt"/>
                <a:ea typeface="+mn-ea"/>
                <a:cs typeface="+mn-cs"/>
                <a:sym typeface="Armin Grotesk Regular"/>
              </a:rPr>
              <a:t> </a:t>
            </a:r>
            <a:r>
              <a:rPr dirty="0" err="1">
                <a:latin typeface="+mn-lt"/>
                <a:ea typeface="+mn-ea"/>
                <a:cs typeface="+mn-cs"/>
                <a:sym typeface="Armin Grotesk Regular"/>
              </a:rPr>
              <a:t>likmes</a:t>
            </a:r>
            <a:r>
              <a:rPr dirty="0">
                <a:latin typeface="+mn-lt"/>
                <a:ea typeface="+mn-ea"/>
                <a:cs typeface="+mn-cs"/>
                <a:sym typeface="Armin Grotesk Regular"/>
              </a:rPr>
              <a:t> </a:t>
            </a:r>
            <a:r>
              <a:rPr dirty="0" err="1">
                <a:latin typeface="+mn-lt"/>
                <a:ea typeface="+mn-ea"/>
                <a:cs typeface="+mn-cs"/>
                <a:sym typeface="Armin Grotesk Regular"/>
              </a:rPr>
              <a:t>sarakstā</a:t>
            </a:r>
            <a:r>
              <a:rPr dirty="0">
                <a:latin typeface="+mn-lt"/>
                <a:ea typeface="+mn-ea"/>
                <a:cs typeface="+mn-cs"/>
                <a:sym typeface="Armin Grotesk Regular"/>
              </a:rPr>
              <a:t> </a:t>
            </a:r>
            <a:r>
              <a:rPr dirty="0" err="1">
                <a:latin typeface="+mn-lt"/>
                <a:ea typeface="+mn-ea"/>
                <a:cs typeface="+mn-cs"/>
                <a:sym typeface="Armin Grotesk Regular"/>
              </a:rPr>
              <a:t>noteikto</a:t>
            </a:r>
            <a:r>
              <a:rPr dirty="0">
                <a:latin typeface="+mn-lt"/>
                <a:ea typeface="+mn-ea"/>
                <a:cs typeface="+mn-cs"/>
                <a:sym typeface="Armin Grotesk Regular"/>
              </a:rPr>
              <a:t> – </a:t>
            </a:r>
            <a:r>
              <a:rPr u="sng" dirty="0">
                <a:solidFill>
                  <a:schemeClr val="accent1"/>
                </a:solidFill>
                <a:uFill>
                  <a:solidFill>
                    <a:srgbClr val="0000FF"/>
                  </a:solidFill>
                </a:uFill>
                <a:latin typeface="+mn-lt"/>
                <a:ea typeface="+mn-ea"/>
                <a:cs typeface="+mn-cs"/>
                <a:sym typeface="Armin Grotesk Regular"/>
                <a:hlinkClick r:id="rId3"/>
              </a:rPr>
              <a:t>PDF</a:t>
            </a:r>
          </a:p>
        </p:txBody>
      </p:sp>
      <p:pic>
        <p:nvPicPr>
          <p:cNvPr id="191" name="shutterstock_534796828.jpg" descr="shutterstock_534796828.jpg"/>
          <p:cNvPicPr>
            <a:picLocks noChangeAspect="1"/>
          </p:cNvPicPr>
          <p:nvPr/>
        </p:nvPicPr>
        <p:blipFill>
          <a:blip r:embed="rId4"/>
          <a:srcRect l="52385" r="17804"/>
          <a:stretch>
            <a:fillRect/>
          </a:stretch>
        </p:blipFill>
        <p:spPr>
          <a:xfrm>
            <a:off x="17117190" y="-2"/>
            <a:ext cx="7269489" cy="1371600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Jaunuzņēmumu atbalsts"/>
          <p:cNvSpPr txBox="1">
            <a:spLocks noGrp="1"/>
          </p:cNvSpPr>
          <p:nvPr>
            <p:ph type="title" idx="4294967295"/>
          </p:nvPr>
        </p:nvSpPr>
        <p:spPr>
          <a:xfrm>
            <a:off x="1004994" y="983561"/>
            <a:ext cx="20397383" cy="3378881"/>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Prasības augsti kvalificētam</a:t>
            </a:r>
            <a:br/>
            <a:r>
              <a:t>darbiniekam</a:t>
            </a:r>
          </a:p>
        </p:txBody>
      </p:sp>
      <p:sp>
        <p:nvSpPr>
          <p:cNvPr id="194" name="Atbalsta mērķis ir veicināt  jaunuzņēmumu veidošanos Latvijā, lai sekmētu pētniecību, kā arī inovatīvu ideju, produktu vai procesu izstrādi un komercializāciju.…"/>
          <p:cNvSpPr txBox="1">
            <a:spLocks noGrp="1"/>
          </p:cNvSpPr>
          <p:nvPr>
            <p:ph type="body" idx="4294967295"/>
          </p:nvPr>
        </p:nvSpPr>
        <p:spPr>
          <a:xfrm>
            <a:off x="1487594" y="4070350"/>
            <a:ext cx="20130135" cy="8255345"/>
          </a:xfrm>
          <a:prstGeom prst="rect">
            <a:avLst/>
          </a:prstGeom>
        </p:spPr>
        <p:txBody>
          <a:bodyPr>
            <a:normAutofit/>
          </a:bodyPr>
          <a:lstStyle/>
          <a:p>
            <a:pPr marL="457200" indent="-457200" algn="just" defTabSz="914400">
              <a:lnSpc>
                <a:spcPct val="80000"/>
              </a:lnSpc>
              <a:spcBef>
                <a:spcPts val="0"/>
              </a:spcBef>
              <a:buClr>
                <a:srgbClr val="942235"/>
              </a:buClr>
              <a:buFontTx/>
              <a:defRPr sz="3400">
                <a:solidFill>
                  <a:srgbClr val="A7A7A7"/>
                </a:solidFill>
                <a:latin typeface="Armin Grotesk UltraBold"/>
                <a:ea typeface="Armin Grotesk UltraBold"/>
                <a:cs typeface="Armin Grotesk UltraBold"/>
                <a:sym typeface="Armin Grotesk UltraBold"/>
              </a:defRPr>
            </a:pPr>
            <a:r>
              <a:rPr dirty="0" err="1"/>
              <a:t>jāatbilst</a:t>
            </a:r>
            <a:r>
              <a:rPr dirty="0"/>
              <a:t> </a:t>
            </a:r>
            <a:r>
              <a:rPr dirty="0" err="1"/>
              <a:t>vismaz</a:t>
            </a:r>
            <a:r>
              <a:rPr dirty="0"/>
              <a:t> </a:t>
            </a:r>
            <a:r>
              <a:rPr dirty="0" err="1"/>
              <a:t>vienai</a:t>
            </a:r>
            <a:r>
              <a:rPr dirty="0"/>
              <a:t> no </a:t>
            </a:r>
            <a:r>
              <a:rPr dirty="0" err="1"/>
              <a:t>šādām</a:t>
            </a:r>
            <a:r>
              <a:rPr dirty="0"/>
              <a:t> </a:t>
            </a:r>
            <a:r>
              <a:rPr dirty="0" err="1"/>
              <a:t>pazīmēm</a:t>
            </a:r>
            <a:r>
              <a:rPr dirty="0"/>
              <a:t>:</a:t>
            </a:r>
          </a:p>
          <a:p>
            <a:pPr marL="1257300" algn="just" defTabSz="914400">
              <a:lnSpc>
                <a:spcPct val="80000"/>
              </a:lnSpc>
              <a:spcBef>
                <a:spcPts val="0"/>
              </a:spcBef>
              <a:buClr>
                <a:srgbClr val="942235"/>
              </a:buClr>
              <a:defRPr sz="3000"/>
            </a:pPr>
            <a:r>
              <a:rPr dirty="0" err="1"/>
              <a:t>darbiniekam</a:t>
            </a:r>
            <a:r>
              <a:rPr dirty="0"/>
              <a:t> </a:t>
            </a:r>
            <a:r>
              <a:rPr dirty="0" err="1"/>
              <a:t>ir</a:t>
            </a:r>
            <a:r>
              <a:rPr dirty="0"/>
              <a:t> </a:t>
            </a:r>
            <a:r>
              <a:rPr dirty="0" err="1"/>
              <a:t>atbilstoša</a:t>
            </a:r>
            <a:r>
              <a:rPr dirty="0"/>
              <a:t> </a:t>
            </a:r>
            <a:r>
              <a:rPr dirty="0" err="1"/>
              <a:t>augstākā</a:t>
            </a:r>
            <a:r>
              <a:rPr dirty="0"/>
              <a:t> </a:t>
            </a:r>
            <a:r>
              <a:rPr dirty="0" err="1"/>
              <a:t>izglītība</a:t>
            </a:r>
            <a:r>
              <a:rPr dirty="0"/>
              <a:t> – </a:t>
            </a:r>
            <a:r>
              <a:rPr dirty="0" err="1"/>
              <a:t>vismaz</a:t>
            </a:r>
            <a:r>
              <a:rPr dirty="0"/>
              <a:t> </a:t>
            </a:r>
            <a:r>
              <a:rPr dirty="0" err="1"/>
              <a:t>maģistra</a:t>
            </a:r>
            <a:r>
              <a:rPr dirty="0"/>
              <a:t> </a:t>
            </a:r>
            <a:r>
              <a:rPr dirty="0" err="1"/>
              <a:t>grāds</a:t>
            </a:r>
            <a:r>
              <a:rPr dirty="0"/>
              <a:t> </a:t>
            </a:r>
            <a:r>
              <a:rPr dirty="0" err="1"/>
              <a:t>vai</a:t>
            </a:r>
            <a:r>
              <a:rPr dirty="0"/>
              <a:t> tam </a:t>
            </a:r>
            <a:r>
              <a:rPr dirty="0" err="1"/>
              <a:t>pielīdzināma</a:t>
            </a:r>
            <a:r>
              <a:rPr dirty="0"/>
              <a:t> (tai </a:t>
            </a:r>
            <a:r>
              <a:rPr dirty="0" err="1"/>
              <a:t>skaitā</a:t>
            </a:r>
            <a:r>
              <a:rPr dirty="0"/>
              <a:t> </a:t>
            </a:r>
            <a:r>
              <a:rPr dirty="0" err="1"/>
              <a:t>ārvalstīs</a:t>
            </a:r>
            <a:r>
              <a:rPr dirty="0"/>
              <a:t> </a:t>
            </a:r>
            <a:r>
              <a:rPr dirty="0" err="1"/>
              <a:t>iegūta</a:t>
            </a:r>
            <a:r>
              <a:rPr dirty="0"/>
              <a:t>) </a:t>
            </a:r>
            <a:r>
              <a:rPr dirty="0" err="1"/>
              <a:t>izglītība</a:t>
            </a:r>
            <a:r>
              <a:rPr dirty="0"/>
              <a:t> </a:t>
            </a:r>
            <a:r>
              <a:rPr dirty="0" err="1"/>
              <a:t>dabaszinātnēs</a:t>
            </a:r>
            <a:r>
              <a:rPr dirty="0"/>
              <a:t>, </a:t>
            </a:r>
            <a:r>
              <a:rPr dirty="0" err="1"/>
              <a:t>matemātikā</a:t>
            </a:r>
            <a:r>
              <a:rPr dirty="0"/>
              <a:t>, </a:t>
            </a:r>
            <a:r>
              <a:rPr dirty="0" err="1"/>
              <a:t>informācijas</a:t>
            </a:r>
            <a:r>
              <a:rPr dirty="0"/>
              <a:t> </a:t>
            </a:r>
            <a:r>
              <a:rPr dirty="0" err="1"/>
              <a:t>tehnoloģijās</a:t>
            </a:r>
            <a:r>
              <a:rPr dirty="0"/>
              <a:t>, </a:t>
            </a:r>
            <a:r>
              <a:rPr dirty="0" err="1"/>
              <a:t>inženierzinātnēs</a:t>
            </a:r>
            <a:r>
              <a:rPr dirty="0"/>
              <a:t> un </a:t>
            </a:r>
            <a:r>
              <a:rPr dirty="0" err="1"/>
              <a:t>tehnoloģijās</a:t>
            </a:r>
            <a:r>
              <a:rPr dirty="0"/>
              <a:t>, </a:t>
            </a:r>
            <a:r>
              <a:rPr dirty="0" err="1"/>
              <a:t>ražošanā</a:t>
            </a:r>
            <a:r>
              <a:rPr dirty="0"/>
              <a:t> un </a:t>
            </a:r>
            <a:r>
              <a:rPr dirty="0" err="1"/>
              <a:t>pārstrādē</a:t>
            </a:r>
            <a:r>
              <a:rPr dirty="0"/>
              <a:t>, </a:t>
            </a:r>
            <a:r>
              <a:rPr dirty="0" err="1"/>
              <a:t>kā</a:t>
            </a:r>
            <a:r>
              <a:rPr dirty="0"/>
              <a:t> </a:t>
            </a:r>
            <a:r>
              <a:rPr dirty="0" err="1"/>
              <a:t>arī</a:t>
            </a:r>
            <a:r>
              <a:rPr dirty="0"/>
              <a:t> </a:t>
            </a:r>
            <a:r>
              <a:rPr dirty="0" err="1"/>
              <a:t>dizainā</a:t>
            </a:r>
            <a:r>
              <a:rPr dirty="0"/>
              <a:t> </a:t>
            </a:r>
            <a:r>
              <a:rPr dirty="0" err="1"/>
              <a:t>atbilstoši</a:t>
            </a:r>
            <a:r>
              <a:rPr dirty="0"/>
              <a:t> </a:t>
            </a:r>
            <a:r>
              <a:rPr dirty="0" err="1"/>
              <a:t>normatīvajiem</a:t>
            </a:r>
            <a:r>
              <a:rPr dirty="0"/>
              <a:t> </a:t>
            </a:r>
            <a:r>
              <a:rPr dirty="0" err="1"/>
              <a:t>aktiem</a:t>
            </a:r>
            <a:r>
              <a:rPr dirty="0"/>
              <a:t> par </a:t>
            </a:r>
            <a:r>
              <a:rPr dirty="0" err="1"/>
              <a:t>Latvijas</a:t>
            </a:r>
            <a:r>
              <a:rPr dirty="0"/>
              <a:t> </a:t>
            </a:r>
            <a:r>
              <a:rPr dirty="0" err="1"/>
              <a:t>izglītības</a:t>
            </a:r>
            <a:r>
              <a:rPr dirty="0"/>
              <a:t> </a:t>
            </a:r>
            <a:r>
              <a:rPr dirty="0" err="1"/>
              <a:t>klasifikāciju</a:t>
            </a:r>
            <a:endParaRPr dirty="0"/>
          </a:p>
          <a:p>
            <a:pPr marL="1257300" algn="just" defTabSz="914400">
              <a:lnSpc>
                <a:spcPct val="80000"/>
              </a:lnSpc>
              <a:spcBef>
                <a:spcPts val="0"/>
              </a:spcBef>
              <a:buClr>
                <a:srgbClr val="942235"/>
              </a:buClr>
              <a:defRPr sz="3000"/>
            </a:pPr>
            <a:r>
              <a:rPr dirty="0" err="1"/>
              <a:t>darbiniekam</a:t>
            </a:r>
            <a:r>
              <a:rPr dirty="0"/>
              <a:t> </a:t>
            </a:r>
            <a:r>
              <a:rPr dirty="0" err="1"/>
              <a:t>ir</a:t>
            </a:r>
            <a:r>
              <a:rPr dirty="0"/>
              <a:t> </a:t>
            </a:r>
            <a:r>
              <a:rPr dirty="0" err="1"/>
              <a:t>vismaz</a:t>
            </a:r>
            <a:r>
              <a:rPr dirty="0"/>
              <a:t> </a:t>
            </a:r>
            <a:r>
              <a:rPr dirty="0" err="1"/>
              <a:t>triju</a:t>
            </a:r>
            <a:r>
              <a:rPr dirty="0"/>
              <a:t> </a:t>
            </a:r>
            <a:r>
              <a:rPr dirty="0" err="1"/>
              <a:t>gadu</a:t>
            </a:r>
            <a:r>
              <a:rPr dirty="0"/>
              <a:t> </a:t>
            </a:r>
            <a:r>
              <a:rPr dirty="0" err="1"/>
              <a:t>profesionālā</a:t>
            </a:r>
            <a:r>
              <a:rPr dirty="0"/>
              <a:t> </a:t>
            </a:r>
            <a:r>
              <a:rPr dirty="0" err="1"/>
              <a:t>pieredze</a:t>
            </a:r>
            <a:r>
              <a:rPr dirty="0"/>
              <a:t> </a:t>
            </a:r>
            <a:r>
              <a:rPr dirty="0" err="1"/>
              <a:t>specialitātē</a:t>
            </a:r>
            <a:r>
              <a:rPr dirty="0"/>
              <a:t> </a:t>
            </a:r>
            <a:r>
              <a:rPr dirty="0" err="1"/>
              <a:t>vai</a:t>
            </a:r>
            <a:r>
              <a:rPr dirty="0"/>
              <a:t> </a:t>
            </a:r>
            <a:r>
              <a:rPr dirty="0" err="1"/>
              <a:t>jomā</a:t>
            </a:r>
            <a:r>
              <a:rPr dirty="0"/>
              <a:t>, </a:t>
            </a:r>
            <a:r>
              <a:rPr dirty="0" err="1"/>
              <a:t>kurā</a:t>
            </a:r>
            <a:r>
              <a:rPr dirty="0"/>
              <a:t> </a:t>
            </a:r>
            <a:r>
              <a:rPr dirty="0" err="1"/>
              <a:t>attiecīgo</a:t>
            </a:r>
            <a:r>
              <a:rPr dirty="0"/>
              <a:t> </a:t>
            </a:r>
            <a:r>
              <a:rPr dirty="0" err="1"/>
              <a:t>darbinieku</a:t>
            </a:r>
            <a:r>
              <a:rPr dirty="0"/>
              <a:t> </a:t>
            </a:r>
            <a:r>
              <a:rPr dirty="0" err="1"/>
              <a:t>plāno</a:t>
            </a:r>
            <a:r>
              <a:rPr dirty="0"/>
              <a:t> </a:t>
            </a:r>
            <a:r>
              <a:rPr dirty="0" err="1"/>
              <a:t>nodarbināt</a:t>
            </a:r>
            <a:endParaRPr dirty="0"/>
          </a:p>
          <a:p>
            <a:pPr marL="457200" indent="-457200" algn="just" defTabSz="914400">
              <a:lnSpc>
                <a:spcPct val="80000"/>
              </a:lnSpc>
              <a:spcBef>
                <a:spcPts val="0"/>
              </a:spcBef>
              <a:buClr>
                <a:srgbClr val="942235"/>
              </a:buClr>
              <a:buFontTx/>
              <a:defRPr sz="3400">
                <a:solidFill>
                  <a:srgbClr val="A7A7A7"/>
                </a:solidFill>
                <a:latin typeface="Armin Grotesk UltraBold"/>
                <a:ea typeface="Armin Grotesk UltraBold"/>
                <a:cs typeface="Armin Grotesk UltraBold"/>
                <a:sym typeface="Armin Grotesk UltraBold"/>
              </a:defRPr>
            </a:pPr>
            <a:endParaRPr dirty="0"/>
          </a:p>
          <a:p>
            <a:pPr algn="just" defTabSz="914400">
              <a:lnSpc>
                <a:spcPct val="80000"/>
              </a:lnSpc>
              <a:spcBef>
                <a:spcPts val="0"/>
              </a:spcBef>
              <a:buClr>
                <a:srgbClr val="942235"/>
              </a:buClr>
              <a:buFontTx/>
              <a:buChar char="•"/>
              <a:defRPr sz="3400">
                <a:solidFill>
                  <a:srgbClr val="A7A7A7"/>
                </a:solidFill>
                <a:latin typeface="Armin Grotesk UltraBold"/>
                <a:ea typeface="Armin Grotesk UltraBold"/>
                <a:cs typeface="Armin Grotesk UltraBold"/>
                <a:sym typeface="Armin Grotesk UltraBold"/>
              </a:defRPr>
            </a:pPr>
            <a:r>
              <a:rPr lang="lv-LV" dirty="0"/>
              <a:t>darbinieks pēdējos trīs gadus nav strādājis pie atbalsta saņēmēja un tā saistīto personu grupā</a:t>
            </a:r>
          </a:p>
          <a:p>
            <a:pPr marL="457200" indent="-457200" algn="just" defTabSz="914400">
              <a:lnSpc>
                <a:spcPct val="80000"/>
              </a:lnSpc>
              <a:spcBef>
                <a:spcPts val="0"/>
              </a:spcBef>
              <a:buClr>
                <a:srgbClr val="942235"/>
              </a:buClr>
              <a:buFontTx/>
              <a:defRPr sz="3400">
                <a:solidFill>
                  <a:srgbClr val="A7A7A7"/>
                </a:solidFill>
                <a:latin typeface="Armin Grotesk UltraBold"/>
                <a:ea typeface="Armin Grotesk UltraBold"/>
                <a:cs typeface="Armin Grotesk UltraBold"/>
                <a:sym typeface="Armin Grotesk UltraBold"/>
              </a:defRPr>
            </a:pPr>
            <a:endParaRPr lang="lv-LV" dirty="0"/>
          </a:p>
          <a:p>
            <a:pPr marL="457200" indent="-457200" algn="just" defTabSz="914400">
              <a:lnSpc>
                <a:spcPct val="80000"/>
              </a:lnSpc>
              <a:spcBef>
                <a:spcPts val="0"/>
              </a:spcBef>
              <a:buClr>
                <a:srgbClr val="942235"/>
              </a:buClr>
              <a:buFontTx/>
              <a:defRPr sz="3400">
                <a:solidFill>
                  <a:srgbClr val="A7A7A7"/>
                </a:solidFill>
                <a:latin typeface="Armin Grotesk UltraBold"/>
                <a:ea typeface="Armin Grotesk UltraBold"/>
                <a:cs typeface="Armin Grotesk UltraBold"/>
                <a:sym typeface="Armin Grotesk UltraBold"/>
              </a:defRPr>
            </a:pPr>
            <a:r>
              <a:rPr dirty="0" err="1"/>
              <a:t>darbinieks</a:t>
            </a:r>
            <a:r>
              <a:rPr dirty="0"/>
              <a:t> </a:t>
            </a:r>
            <a:r>
              <a:rPr dirty="0" err="1"/>
              <a:t>atbalsta</a:t>
            </a:r>
            <a:r>
              <a:rPr dirty="0"/>
              <a:t> </a:t>
            </a:r>
            <a:r>
              <a:rPr dirty="0" err="1"/>
              <a:t>periodā</a:t>
            </a:r>
            <a:r>
              <a:rPr dirty="0"/>
              <a:t> </a:t>
            </a:r>
            <a:r>
              <a:rPr dirty="0" err="1"/>
              <a:t>nedrīkst</a:t>
            </a:r>
            <a:r>
              <a:rPr dirty="0"/>
              <a:t> </a:t>
            </a:r>
            <a:r>
              <a:rPr dirty="0" err="1"/>
              <a:t>būt</a:t>
            </a:r>
            <a:r>
              <a:rPr dirty="0"/>
              <a:t>:</a:t>
            </a:r>
          </a:p>
          <a:p>
            <a:pPr marL="1257300" algn="just" defTabSz="914400">
              <a:lnSpc>
                <a:spcPct val="80000"/>
              </a:lnSpc>
              <a:spcBef>
                <a:spcPts val="0"/>
              </a:spcBef>
              <a:buClr>
                <a:srgbClr val="942235"/>
              </a:buClr>
              <a:defRPr sz="3000"/>
            </a:pPr>
            <a:r>
              <a:rPr dirty="0" err="1"/>
              <a:t>cita</a:t>
            </a:r>
            <a:r>
              <a:rPr dirty="0"/>
              <a:t> </a:t>
            </a:r>
            <a:r>
              <a:rPr dirty="0" err="1"/>
              <a:t>komersanta</a:t>
            </a:r>
            <a:r>
              <a:rPr dirty="0"/>
              <a:t> </a:t>
            </a:r>
            <a:r>
              <a:rPr dirty="0" err="1"/>
              <a:t>valdes</a:t>
            </a:r>
            <a:r>
              <a:rPr dirty="0"/>
              <a:t> </a:t>
            </a:r>
            <a:r>
              <a:rPr dirty="0" err="1"/>
              <a:t>loceklis</a:t>
            </a:r>
            <a:r>
              <a:rPr dirty="0"/>
              <a:t>, </a:t>
            </a:r>
            <a:r>
              <a:rPr dirty="0" err="1"/>
              <a:t>kā</a:t>
            </a:r>
            <a:r>
              <a:rPr dirty="0"/>
              <a:t> </a:t>
            </a:r>
            <a:r>
              <a:rPr dirty="0" err="1"/>
              <a:t>arī</a:t>
            </a:r>
            <a:r>
              <a:rPr dirty="0"/>
              <a:t> </a:t>
            </a:r>
            <a:r>
              <a:rPr dirty="0" err="1"/>
              <a:t>netiks</a:t>
            </a:r>
            <a:r>
              <a:rPr dirty="0"/>
              <a:t> </a:t>
            </a:r>
            <a:r>
              <a:rPr dirty="0" err="1"/>
              <a:t>nodarbināts</a:t>
            </a:r>
            <a:r>
              <a:rPr dirty="0"/>
              <a:t> pie </a:t>
            </a:r>
            <a:r>
              <a:rPr dirty="0" err="1"/>
              <a:t>cita</a:t>
            </a:r>
            <a:r>
              <a:rPr dirty="0"/>
              <a:t> </a:t>
            </a:r>
            <a:r>
              <a:rPr dirty="0" err="1"/>
              <a:t>komersanta</a:t>
            </a:r>
            <a:r>
              <a:rPr dirty="0"/>
              <a:t> ne </a:t>
            </a:r>
            <a:r>
              <a:rPr dirty="0" err="1"/>
              <a:t>uz</a:t>
            </a:r>
            <a:r>
              <a:rPr dirty="0"/>
              <a:t> </a:t>
            </a:r>
            <a:r>
              <a:rPr dirty="0" err="1"/>
              <a:t>darba</a:t>
            </a:r>
            <a:r>
              <a:rPr dirty="0"/>
              <a:t> </a:t>
            </a:r>
            <a:r>
              <a:rPr dirty="0" err="1"/>
              <a:t>līguma</a:t>
            </a:r>
            <a:r>
              <a:rPr dirty="0"/>
              <a:t>, ne </a:t>
            </a:r>
            <a:r>
              <a:rPr dirty="0" err="1"/>
              <a:t>uzņēmuma</a:t>
            </a:r>
            <a:r>
              <a:rPr dirty="0"/>
              <a:t> </a:t>
            </a:r>
            <a:r>
              <a:rPr dirty="0" err="1"/>
              <a:t>līguma</a:t>
            </a:r>
            <a:r>
              <a:rPr dirty="0"/>
              <a:t> </a:t>
            </a:r>
            <a:r>
              <a:rPr dirty="0" err="1"/>
              <a:t>pamata</a:t>
            </a:r>
            <a:endParaRPr dirty="0"/>
          </a:p>
          <a:p>
            <a:pPr marL="1257300" algn="just" defTabSz="914400">
              <a:lnSpc>
                <a:spcPct val="80000"/>
              </a:lnSpc>
              <a:spcBef>
                <a:spcPts val="0"/>
              </a:spcBef>
              <a:buClr>
                <a:srgbClr val="942235"/>
              </a:buClr>
              <a:defRPr sz="3000"/>
            </a:pPr>
            <a:r>
              <a:rPr dirty="0" err="1"/>
              <a:t>tiešās</a:t>
            </a:r>
            <a:r>
              <a:rPr dirty="0"/>
              <a:t> </a:t>
            </a:r>
            <a:r>
              <a:rPr dirty="0" err="1"/>
              <a:t>valsts</a:t>
            </a:r>
            <a:r>
              <a:rPr dirty="0"/>
              <a:t> </a:t>
            </a:r>
            <a:r>
              <a:rPr dirty="0" err="1"/>
              <a:t>pārvaldes</a:t>
            </a:r>
            <a:r>
              <a:rPr dirty="0"/>
              <a:t> </a:t>
            </a:r>
            <a:r>
              <a:rPr dirty="0" err="1"/>
              <a:t>iestādes</a:t>
            </a:r>
            <a:r>
              <a:rPr dirty="0"/>
              <a:t> </a:t>
            </a:r>
            <a:r>
              <a:rPr dirty="0" err="1"/>
              <a:t>vai</a:t>
            </a:r>
            <a:r>
              <a:rPr dirty="0"/>
              <a:t> </a:t>
            </a:r>
            <a:r>
              <a:rPr dirty="0" err="1"/>
              <a:t>pašvaldības</a:t>
            </a:r>
            <a:r>
              <a:rPr dirty="0"/>
              <a:t> </a:t>
            </a:r>
            <a:r>
              <a:rPr dirty="0" err="1"/>
              <a:t>iestādes</a:t>
            </a:r>
            <a:r>
              <a:rPr dirty="0"/>
              <a:t> </a:t>
            </a:r>
            <a:r>
              <a:rPr dirty="0" err="1"/>
              <a:t>darbinieks</a:t>
            </a:r>
            <a:endParaRPr dirty="0"/>
          </a:p>
          <a:p>
            <a:pPr marL="1257300" algn="just" defTabSz="914400">
              <a:lnSpc>
                <a:spcPct val="80000"/>
              </a:lnSpc>
              <a:spcBef>
                <a:spcPts val="0"/>
              </a:spcBef>
              <a:buClr>
                <a:srgbClr val="942235"/>
              </a:buClr>
              <a:defRPr sz="3000"/>
            </a:pPr>
            <a:r>
              <a:rPr dirty="0" err="1"/>
              <a:t>valsts</a:t>
            </a:r>
            <a:r>
              <a:rPr dirty="0"/>
              <a:t> </a:t>
            </a:r>
            <a:r>
              <a:rPr dirty="0" err="1"/>
              <a:t>civildienesta</a:t>
            </a:r>
            <a:r>
              <a:rPr dirty="0"/>
              <a:t> </a:t>
            </a:r>
            <a:r>
              <a:rPr dirty="0" err="1"/>
              <a:t>ierēdnis</a:t>
            </a:r>
            <a:endParaRPr dirty="0"/>
          </a:p>
          <a:p>
            <a:pPr algn="just" defTabSz="914400">
              <a:lnSpc>
                <a:spcPct val="80000"/>
              </a:lnSpc>
              <a:spcBef>
                <a:spcPts val="0"/>
              </a:spcBef>
              <a:buClr>
                <a:srgbClr val="942235"/>
              </a:buClr>
              <a:buFontTx/>
              <a:defRPr sz="3000"/>
            </a:pPr>
            <a:endParaRPr dirty="0"/>
          </a:p>
          <a:p>
            <a:pPr algn="just" defTabSz="914400">
              <a:lnSpc>
                <a:spcPct val="80000"/>
              </a:lnSpc>
              <a:spcBef>
                <a:spcPts val="0"/>
              </a:spcBef>
              <a:buClr>
                <a:srgbClr val="942235"/>
              </a:buClr>
              <a:buFontTx/>
              <a:defRPr sz="3000"/>
            </a:pPr>
            <a:r>
              <a:rPr dirty="0" err="1"/>
              <a:t>darbiniekam</a:t>
            </a:r>
            <a:r>
              <a:rPr dirty="0"/>
              <a:t> </a:t>
            </a:r>
            <a:r>
              <a:rPr dirty="0" err="1"/>
              <a:t>jānodrošina</a:t>
            </a:r>
            <a:r>
              <a:rPr dirty="0"/>
              <a:t> </a:t>
            </a:r>
            <a:r>
              <a:rPr dirty="0" err="1"/>
              <a:t>darba</a:t>
            </a:r>
            <a:r>
              <a:rPr dirty="0"/>
              <a:t> alga </a:t>
            </a:r>
            <a:r>
              <a:rPr dirty="0" err="1"/>
              <a:t>visā</a:t>
            </a:r>
            <a:r>
              <a:rPr dirty="0"/>
              <a:t> </a:t>
            </a:r>
            <a:r>
              <a:rPr dirty="0" err="1"/>
              <a:t>atbalsta</a:t>
            </a:r>
            <a:r>
              <a:rPr dirty="0"/>
              <a:t> </a:t>
            </a:r>
            <a:r>
              <a:rPr dirty="0" err="1"/>
              <a:t>periodā</a:t>
            </a:r>
            <a:r>
              <a:rPr dirty="0"/>
              <a:t>, kas </a:t>
            </a:r>
            <a:r>
              <a:rPr dirty="0" err="1"/>
              <a:t>ir</a:t>
            </a:r>
            <a:r>
              <a:rPr dirty="0"/>
              <a:t> </a:t>
            </a:r>
            <a:r>
              <a:rPr dirty="0" err="1"/>
              <a:t>lielāka</a:t>
            </a:r>
            <a:r>
              <a:rPr dirty="0"/>
              <a:t> </a:t>
            </a:r>
            <a:r>
              <a:rPr dirty="0" err="1"/>
              <a:t>nekā</a:t>
            </a:r>
            <a:r>
              <a:rPr dirty="0"/>
              <a:t> </a:t>
            </a:r>
            <a:r>
              <a:rPr dirty="0" err="1"/>
              <a:t>vidējā</a:t>
            </a:r>
            <a:r>
              <a:rPr dirty="0"/>
              <a:t> </a:t>
            </a:r>
            <a:r>
              <a:rPr dirty="0" err="1"/>
              <a:t>darba</a:t>
            </a:r>
            <a:r>
              <a:rPr dirty="0"/>
              <a:t> alga </a:t>
            </a:r>
            <a:r>
              <a:rPr dirty="0" err="1"/>
              <a:t>valstī</a:t>
            </a:r>
            <a:r>
              <a:rPr dirty="0"/>
              <a:t> (</a:t>
            </a:r>
            <a:r>
              <a:rPr dirty="0" err="1"/>
              <a:t>salīdzinājumā</a:t>
            </a:r>
            <a:r>
              <a:rPr dirty="0"/>
              <a:t> </a:t>
            </a:r>
            <a:r>
              <a:rPr dirty="0" err="1"/>
              <a:t>ar</a:t>
            </a:r>
            <a:r>
              <a:rPr dirty="0"/>
              <a:t> </a:t>
            </a:r>
            <a:r>
              <a:rPr dirty="0" err="1"/>
              <a:t>iepriekšējo</a:t>
            </a:r>
            <a:r>
              <a:rPr dirty="0"/>
              <a:t> </a:t>
            </a:r>
            <a:r>
              <a:rPr dirty="0" err="1"/>
              <a:t>pārskata</a:t>
            </a:r>
            <a:r>
              <a:rPr dirty="0"/>
              <a:t> </a:t>
            </a:r>
            <a:r>
              <a:rPr dirty="0" err="1"/>
              <a:t>gadu</a:t>
            </a:r>
            <a:r>
              <a:rPr dirty="0"/>
              <a:t>)</a:t>
            </a:r>
          </a:p>
          <a:p>
            <a:pPr algn="just" defTabSz="914400">
              <a:lnSpc>
                <a:spcPct val="80000"/>
              </a:lnSpc>
              <a:spcBef>
                <a:spcPts val="0"/>
              </a:spcBef>
              <a:buClr>
                <a:srgbClr val="942235"/>
              </a:buClr>
              <a:buFontTx/>
              <a:defRPr sz="3000"/>
            </a:pPr>
            <a:endParaRPr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AKD īstenošana un atbalsta saņemšana"/>
          <p:cNvSpPr txBox="1"/>
          <p:nvPr/>
        </p:nvSpPr>
        <p:spPr>
          <a:xfrm>
            <a:off x="977001" y="1003424"/>
            <a:ext cx="15011235" cy="304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defRPr sz="8800">
                <a:solidFill>
                  <a:srgbClr val="A7A7A7"/>
                </a:solidFill>
                <a:latin typeface="Armin Grotesk UltraBold"/>
                <a:ea typeface="Armin Grotesk UltraBold"/>
                <a:cs typeface="Armin Grotesk UltraBold"/>
                <a:sym typeface="Armin Grotesk UltraBold"/>
              </a:defRPr>
            </a:pPr>
            <a:r>
              <a:t>Pieteikšanās</a:t>
            </a:r>
          </a:p>
          <a:p>
            <a:pPr>
              <a:lnSpc>
                <a:spcPct val="80000"/>
              </a:lnSpc>
              <a:defRPr sz="8800">
                <a:solidFill>
                  <a:srgbClr val="A7A7A7"/>
                </a:solidFill>
                <a:latin typeface="Armin Grotesk UltraBold"/>
                <a:ea typeface="Armin Grotesk UltraBold"/>
                <a:cs typeface="Armin Grotesk UltraBold"/>
                <a:sym typeface="Armin Grotesk UltraBold"/>
              </a:defRPr>
            </a:pPr>
            <a:r>
              <a:t>un vērtēšana</a:t>
            </a:r>
          </a:p>
        </p:txBody>
      </p:sp>
      <p:sp>
        <p:nvSpPr>
          <p:cNvPr id="197" name="Chevron"/>
          <p:cNvSpPr/>
          <p:nvPr/>
        </p:nvSpPr>
        <p:spPr>
          <a:xfrm>
            <a:off x="1076860" y="4735208"/>
            <a:ext cx="3600001" cy="360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198" name="Chevron"/>
          <p:cNvSpPr/>
          <p:nvPr/>
        </p:nvSpPr>
        <p:spPr>
          <a:xfrm>
            <a:off x="5201697" y="4737946"/>
            <a:ext cx="3600002" cy="360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199" name="Chevron"/>
          <p:cNvSpPr/>
          <p:nvPr/>
        </p:nvSpPr>
        <p:spPr>
          <a:xfrm>
            <a:off x="10374747" y="4782127"/>
            <a:ext cx="3600001" cy="360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00" name="Chevron"/>
          <p:cNvSpPr/>
          <p:nvPr/>
        </p:nvSpPr>
        <p:spPr>
          <a:xfrm>
            <a:off x="15547796" y="4718143"/>
            <a:ext cx="3600001" cy="360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01" name="Chevron"/>
          <p:cNvSpPr/>
          <p:nvPr/>
        </p:nvSpPr>
        <p:spPr>
          <a:xfrm>
            <a:off x="19741328" y="4718143"/>
            <a:ext cx="3600001" cy="360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02" name="Pieteikšanās"/>
          <p:cNvSpPr txBox="1"/>
          <p:nvPr/>
        </p:nvSpPr>
        <p:spPr>
          <a:xfrm>
            <a:off x="984064" y="5681494"/>
            <a:ext cx="3379828" cy="1429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defRPr sz="2400">
                <a:solidFill>
                  <a:srgbClr val="FFFFFF"/>
                </a:solidFill>
                <a:latin typeface="Armin Grotesk SemiBold"/>
                <a:ea typeface="Armin Grotesk SemiBold"/>
                <a:cs typeface="Armin Grotesk SemiBold"/>
                <a:sym typeface="Armin Grotesk SemiBold"/>
              </a:defRPr>
            </a:lvl1pPr>
          </a:lstStyle>
          <a:p>
            <a:r>
              <a:rPr dirty="0" err="1"/>
              <a:t>Atbalstam</a:t>
            </a:r>
            <a:r>
              <a:rPr dirty="0"/>
              <a:t> </a:t>
            </a:r>
            <a:r>
              <a:rPr dirty="0" err="1"/>
              <a:t>jāpiesakās</a:t>
            </a:r>
            <a:r>
              <a:rPr dirty="0"/>
              <a:t> </a:t>
            </a:r>
            <a:r>
              <a:rPr dirty="0" err="1"/>
              <a:t>aizpildot</a:t>
            </a:r>
            <a:r>
              <a:rPr dirty="0"/>
              <a:t> </a:t>
            </a:r>
            <a:r>
              <a:rPr dirty="0" err="1"/>
              <a:t>pieteikuma</a:t>
            </a:r>
            <a:r>
              <a:rPr dirty="0"/>
              <a:t> </a:t>
            </a:r>
            <a:r>
              <a:rPr dirty="0" err="1"/>
              <a:t>formu</a:t>
            </a:r>
            <a:r>
              <a:rPr dirty="0"/>
              <a:t> business.gov.lv</a:t>
            </a:r>
          </a:p>
        </p:txBody>
      </p:sp>
      <p:sp>
        <p:nvSpPr>
          <p:cNvPr id="203" name="LIAA izvērtē pieteikumu un Komisija pieņem lēmumu"/>
          <p:cNvSpPr txBox="1"/>
          <p:nvPr/>
        </p:nvSpPr>
        <p:spPr>
          <a:xfrm>
            <a:off x="5546306" y="5823024"/>
            <a:ext cx="3437860" cy="1283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p>
            <a:pPr defTabSz="2009394">
              <a:lnSpc>
                <a:spcPct val="80000"/>
              </a:lnSpc>
              <a:defRPr sz="2400">
                <a:solidFill>
                  <a:srgbClr val="FFFFFF"/>
                </a:solidFill>
                <a:latin typeface="Armin Grotesk SemiBold"/>
                <a:ea typeface="Armin Grotesk SemiBold"/>
                <a:cs typeface="Armin Grotesk SemiBold"/>
                <a:sym typeface="Armin Grotesk SemiBold"/>
              </a:defRPr>
            </a:pPr>
            <a:r>
              <a:t>Sākotnēji tiek izvērtēta atbilstība pieteikuma vērtēšanas </a:t>
            </a:r>
            <a:r>
              <a:rPr u="sng">
                <a:solidFill>
                  <a:schemeClr val="accent1"/>
                </a:solidFill>
                <a:uFill>
                  <a:solidFill>
                    <a:srgbClr val="0000FF"/>
                  </a:solidFill>
                </a:uFill>
                <a:hlinkClick r:id="rId2"/>
              </a:rPr>
              <a:t>kritērijiem</a:t>
            </a:r>
          </a:p>
        </p:txBody>
      </p:sp>
      <p:sp>
        <p:nvSpPr>
          <p:cNvPr id="204" name="LIAA un jaunuzņēmums noslēdz līgumu"/>
          <p:cNvSpPr txBox="1"/>
          <p:nvPr/>
        </p:nvSpPr>
        <p:spPr>
          <a:xfrm>
            <a:off x="9913053" y="6075097"/>
            <a:ext cx="3335154" cy="1392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rPr dirty="0" err="1"/>
              <a:t>Pozitīva</a:t>
            </a:r>
            <a:r>
              <a:rPr dirty="0"/>
              <a:t> </a:t>
            </a:r>
            <a:r>
              <a:rPr dirty="0" err="1"/>
              <a:t>vērtējuma</a:t>
            </a:r>
            <a:r>
              <a:rPr dirty="0"/>
              <a:t> </a:t>
            </a:r>
            <a:r>
              <a:rPr dirty="0" err="1"/>
              <a:t>gadījumā</a:t>
            </a:r>
            <a:r>
              <a:rPr dirty="0"/>
              <a:t> </a:t>
            </a:r>
            <a:r>
              <a:rPr lang="lv-LV" dirty="0"/>
              <a:t>komersants</a:t>
            </a:r>
            <a:r>
              <a:rPr dirty="0"/>
              <a:t> </a:t>
            </a:r>
            <a:r>
              <a:rPr dirty="0" err="1"/>
              <a:t>tiek</a:t>
            </a:r>
            <a:r>
              <a:rPr dirty="0"/>
              <a:t> </a:t>
            </a:r>
            <a:r>
              <a:rPr dirty="0" err="1"/>
              <a:t>aicināts</a:t>
            </a:r>
            <a:r>
              <a:rPr dirty="0"/>
              <a:t> </a:t>
            </a:r>
            <a:r>
              <a:rPr dirty="0" err="1"/>
              <a:t>ierasties</a:t>
            </a:r>
            <a:r>
              <a:rPr dirty="0"/>
              <a:t> </a:t>
            </a:r>
            <a:r>
              <a:rPr dirty="0" err="1"/>
              <a:t>uz</a:t>
            </a:r>
            <a:r>
              <a:rPr dirty="0"/>
              <a:t> </a:t>
            </a:r>
            <a:r>
              <a:rPr dirty="0" err="1"/>
              <a:t>vērtēšanas</a:t>
            </a:r>
            <a:r>
              <a:rPr dirty="0"/>
              <a:t> </a:t>
            </a:r>
            <a:r>
              <a:rPr dirty="0" err="1"/>
              <a:t>komisijas</a:t>
            </a:r>
            <a:r>
              <a:rPr dirty="0"/>
              <a:t> </a:t>
            </a:r>
            <a:r>
              <a:rPr dirty="0" err="1"/>
              <a:t>sēdi</a:t>
            </a:r>
            <a:endParaRPr dirty="0"/>
          </a:p>
        </p:txBody>
      </p:sp>
      <p:sp>
        <p:nvSpPr>
          <p:cNvPr id="205" name="Jaunuzņēmums īsteno pieteikumā plānotās darbības"/>
          <p:cNvSpPr txBox="1"/>
          <p:nvPr/>
        </p:nvSpPr>
        <p:spPr>
          <a:xfrm>
            <a:off x="14542932" y="5770622"/>
            <a:ext cx="3310139" cy="2001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p>
            <a:pPr defTabSz="2009394">
              <a:lnSpc>
                <a:spcPct val="80000"/>
              </a:lnSpc>
              <a:defRPr sz="2400">
                <a:solidFill>
                  <a:srgbClr val="FFFFFF"/>
                </a:solidFill>
                <a:latin typeface="Armin Grotesk SemiBold"/>
                <a:ea typeface="Armin Grotesk SemiBold"/>
                <a:cs typeface="Armin Grotesk SemiBold"/>
                <a:sym typeface="Armin Grotesk SemiBold"/>
              </a:defRPr>
            </a:pPr>
            <a:r>
              <a:t>Tiek izvērtēta prezentācijā sniegtā informācija atbilstoši prezentācijas vērtēšanas </a:t>
            </a:r>
            <a:r>
              <a:rPr u="sng">
                <a:solidFill>
                  <a:schemeClr val="accent1"/>
                </a:solidFill>
                <a:uFill>
                  <a:solidFill>
                    <a:srgbClr val="0000FF"/>
                  </a:solidFill>
                </a:uFill>
                <a:hlinkClick r:id="rId3"/>
              </a:rPr>
              <a:t>kritērijiem</a:t>
            </a:r>
          </a:p>
        </p:txBody>
      </p:sp>
      <p:sp>
        <p:nvSpPr>
          <p:cNvPr id="206" name="Jaunuzņēmums iesniedz maksājuma pieprasījumu"/>
          <p:cNvSpPr txBox="1"/>
          <p:nvPr/>
        </p:nvSpPr>
        <p:spPr>
          <a:xfrm>
            <a:off x="19838038" y="6002449"/>
            <a:ext cx="3254902" cy="924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t>Tiek pieņemts lēmums</a:t>
            </a:r>
          </a:p>
        </p:txBody>
      </p:sp>
      <p:sp>
        <p:nvSpPr>
          <p:cNvPr id="207" name="Jaunuzņēmumam izmaksas attiecināmas no vērtēšanas komisijas lēmuma dienas līdz apstiprinātajam termiņam…"/>
          <p:cNvSpPr txBox="1"/>
          <p:nvPr/>
        </p:nvSpPr>
        <p:spPr>
          <a:xfrm>
            <a:off x="9270279" y="8883992"/>
            <a:ext cx="9300158" cy="2889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448055" indent="-448055" defTabSz="1087416">
              <a:buClr>
                <a:srgbClr val="942235"/>
              </a:buClr>
              <a:buSzPct val="100000"/>
              <a:buFont typeface="Armin Grotesk Regular"/>
              <a:buChar char="•"/>
              <a:defRPr sz="2352">
                <a:solidFill>
                  <a:srgbClr val="FFFFFF"/>
                </a:solidFill>
              </a:defRPr>
            </a:pPr>
            <a:r>
              <a:t>Prezentācijas laikā jāsniedz informācija par jauno produktu/tehnoloģiju un jāpamato tā priekšrocības, kas spēj paaugstināt komersanta konkurētspēju un produktivitāti.</a:t>
            </a:r>
          </a:p>
          <a:p>
            <a:pPr marL="448055" indent="-448055" defTabSz="1087416">
              <a:buClr>
                <a:srgbClr val="942235"/>
              </a:buClr>
              <a:buSzPct val="100000"/>
              <a:buFont typeface="Armin Grotesk Regular"/>
              <a:buChar char="•"/>
              <a:defRPr sz="2352">
                <a:solidFill>
                  <a:srgbClr val="FFFFFF"/>
                </a:solidFill>
              </a:defRPr>
            </a:pPr>
            <a:r>
              <a:t>Tāpat prezentācijas laikā ir jāpamato jaunā produkta/tehnoloģijas biznesa un attīstības plāns no tā izstrādes līdz ieviešanai ražošanā.</a:t>
            </a:r>
          </a:p>
          <a:p>
            <a:pPr marL="448055" indent="-448055" defTabSz="1087416">
              <a:buClr>
                <a:srgbClr val="942235"/>
              </a:buClr>
              <a:buSzPct val="100000"/>
              <a:buFont typeface="Armin Grotesk Regular"/>
              <a:buChar char="•"/>
              <a:defRPr sz="2352">
                <a:solidFill>
                  <a:srgbClr val="FFFFFF"/>
                </a:solidFill>
              </a:defRPr>
            </a:pPr>
            <a:r>
              <a:t>Uz prezentāciju jāierodas trīs darba dienu laikā pēc LIAA uzaicinājuma. Prezentācijas laikā tiks veikts audio ieraksts</a:t>
            </a:r>
          </a:p>
        </p:txBody>
      </p:sp>
      <p:sp>
        <p:nvSpPr>
          <p:cNvPr id="208" name="Jaunuzņēmumam izmaksas attiecināmas no vērtēšanas komisijas lēmuma dienas līdz apstiprinātajam termiņam…"/>
          <p:cNvSpPr txBox="1"/>
          <p:nvPr/>
        </p:nvSpPr>
        <p:spPr>
          <a:xfrm>
            <a:off x="19631025" y="8883992"/>
            <a:ext cx="3886479" cy="2889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2400">
                <a:solidFill>
                  <a:srgbClr val="FFFFFF"/>
                </a:solidFill>
              </a:defRPr>
            </a:lvl1pPr>
          </a:lstStyle>
          <a:p>
            <a:r>
              <a:t>Lēmums par pieteikuma apstiprināšanu vai noraidīšanu tiek pieņemts viena mēneša laikā no tā iesniegšanas LIAA</a:t>
            </a:r>
          </a:p>
        </p:txBody>
      </p:sp>
      <p:sp>
        <p:nvSpPr>
          <p:cNvPr id="209" name="Jaunuzņēmumam izmaksas attiecināmas no vērtēšanas komisijas lēmuma dienas līdz apstiprinātajam termiņam…"/>
          <p:cNvSpPr txBox="1"/>
          <p:nvPr/>
        </p:nvSpPr>
        <p:spPr>
          <a:xfrm>
            <a:off x="1533952" y="8776855"/>
            <a:ext cx="7054763" cy="4382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2800">
                <a:solidFill>
                  <a:srgbClr val="A7A7A7"/>
                </a:solidFill>
                <a:latin typeface="Armin Grotesk UltraBold"/>
                <a:ea typeface="Armin Grotesk UltraBold"/>
                <a:cs typeface="Armin Grotesk UltraBold"/>
                <a:sym typeface="Armin Grotesk UltraBold"/>
              </a:defRPr>
            </a:pPr>
            <a:r>
              <a:t>Jāpievieno pamatojošos dokumentus:</a:t>
            </a:r>
          </a:p>
          <a:p>
            <a:pPr marL="457200" indent="-457200">
              <a:buClr>
                <a:srgbClr val="942235"/>
              </a:buClr>
              <a:buSzPct val="100000"/>
              <a:buChar char="•"/>
              <a:defRPr sz="2400">
                <a:solidFill>
                  <a:srgbClr val="FFFFFF"/>
                </a:solidFill>
              </a:defRPr>
            </a:pPr>
            <a:r>
              <a:t>De minimis atbalsta uzskaites sistēmā jāiesniedz veidlapa, kuras numurs jānorāda pieteikumā</a:t>
            </a:r>
          </a:p>
          <a:p>
            <a:pPr marL="457200" indent="-457200">
              <a:buClr>
                <a:srgbClr val="942235"/>
              </a:buClr>
              <a:buSzPct val="100000"/>
              <a:buChar char="•"/>
              <a:defRPr sz="2400">
                <a:solidFill>
                  <a:srgbClr val="FFFFFF"/>
                </a:solidFill>
              </a:defRPr>
            </a:pPr>
            <a:r>
              <a:t>MVK deklarāciju</a:t>
            </a:r>
          </a:p>
          <a:p>
            <a:pPr marL="457200" indent="-457200">
              <a:buClr>
                <a:srgbClr val="942235"/>
              </a:buClr>
              <a:buSzPct val="100000"/>
              <a:buChar char="•"/>
              <a:defRPr sz="2400">
                <a:solidFill>
                  <a:srgbClr val="FFFFFF"/>
                </a:solidFill>
              </a:defRPr>
            </a:pPr>
            <a:r>
              <a:t>pieteikto darbinieku izglītības dokumenta kopiju vai pieredzi apliecinošs CV (attiecas, ja piesakās augsti kvalificētu darbinieku piesaistei)</a:t>
            </a:r>
          </a:p>
        </p:txBody>
      </p:sp>
      <p:sp>
        <p:nvSpPr>
          <p:cNvPr id="210" name="Pieteikšanās"/>
          <p:cNvSpPr txBox="1"/>
          <p:nvPr/>
        </p:nvSpPr>
        <p:spPr>
          <a:xfrm>
            <a:off x="17683401" y="1193078"/>
            <a:ext cx="6539532" cy="2662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spAutoFit/>
          </a:bodyPr>
          <a:lstStyle/>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t>Iepazīšanās vaučers</a:t>
            </a: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t>Klasiskais vaučers</a:t>
            </a: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t>Dizaina vaučers</a:t>
            </a: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t>Augsti kvalificētu darbinieku piesaiste</a:t>
            </a:r>
          </a:p>
        </p:txBody>
      </p:sp>
      <p:sp>
        <p:nvSpPr>
          <p:cNvPr id="211" name="Arrow"/>
          <p:cNvSpPr/>
          <p:nvPr/>
        </p:nvSpPr>
        <p:spPr>
          <a:xfrm>
            <a:off x="16339581" y="1203538"/>
            <a:ext cx="992475" cy="865676"/>
          </a:xfrm>
          <a:prstGeom prst="rightArrow">
            <a:avLst>
              <a:gd name="adj1" fmla="val 32000"/>
              <a:gd name="adj2" fmla="val 64000"/>
            </a:avLst>
          </a:prstGeom>
          <a:solidFill>
            <a:srgbClr val="942235"/>
          </a:solidFill>
          <a:ln w="12700">
            <a:miter lim="400000"/>
          </a:ln>
          <a:effectLst>
            <a:outerShdw blurRad="38100" dist="25400" dir="5400000" rotWithShape="0">
              <a:srgbClr val="000000">
                <a:alpha val="35000"/>
              </a:srgbClr>
            </a:outerShdw>
          </a:effectLst>
        </p:spPr>
        <p:txBody>
          <a:bodyPr lIns="55450" tIns="55450" rIns="55450" bIns="55450" anchor="ctr"/>
          <a:lstStyle/>
          <a:p>
            <a:pPr>
              <a:defRPr>
                <a:solidFill>
                  <a:srgbClr val="942235"/>
                </a:solidFill>
              </a:defRPr>
            </a:pPr>
            <a:endParaRPr/>
          </a:p>
        </p:txBody>
      </p:sp>
      <p:sp>
        <p:nvSpPr>
          <p:cNvPr id="212" name="Line"/>
          <p:cNvSpPr/>
          <p:nvPr/>
        </p:nvSpPr>
        <p:spPr>
          <a:xfrm flipH="1" flipV="1">
            <a:off x="8785682" y="8884490"/>
            <a:ext cx="1" cy="4166737"/>
          </a:xfrm>
          <a:prstGeom prst="line">
            <a:avLst/>
          </a:prstGeom>
          <a:ln w="38100">
            <a:solidFill>
              <a:srgbClr val="942235"/>
            </a:solidFill>
          </a:ln>
        </p:spPr>
        <p:txBody>
          <a:bodyPr lIns="45718" tIns="45718" rIns="45718" bIns="45718"/>
          <a:lstStyle/>
          <a:p>
            <a:endParaRPr/>
          </a:p>
        </p:txBody>
      </p:sp>
      <p:sp>
        <p:nvSpPr>
          <p:cNvPr id="213" name="Line"/>
          <p:cNvSpPr/>
          <p:nvPr/>
        </p:nvSpPr>
        <p:spPr>
          <a:xfrm flipV="1">
            <a:off x="19055033" y="8884491"/>
            <a:ext cx="1" cy="4166737"/>
          </a:xfrm>
          <a:prstGeom prst="line">
            <a:avLst/>
          </a:prstGeom>
          <a:ln w="38100">
            <a:solidFill>
              <a:srgbClr val="942235"/>
            </a:solidFill>
          </a:ln>
        </p:spPr>
        <p:txBody>
          <a:bodyPr lIns="45718" tIns="45718" rIns="45718" bIns="45718"/>
          <a:lstStyle/>
          <a:p>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Jaunuzņēmumam izmaksas attiecināmas no vērtēšanas komisijas lēmuma dienas līdz apstiprinātajam termiņam…"/>
          <p:cNvSpPr txBox="1"/>
          <p:nvPr/>
        </p:nvSpPr>
        <p:spPr>
          <a:xfrm>
            <a:off x="1499739" y="8679294"/>
            <a:ext cx="2269393" cy="1443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0000"/>
              </a:lnSpc>
              <a:defRPr sz="2400">
                <a:solidFill>
                  <a:srgbClr val="FFFFFF"/>
                </a:solidFill>
              </a:defRPr>
            </a:lvl1pPr>
          </a:lstStyle>
          <a:p>
            <a:r>
              <a:t>Līgums jānoslēdz 15dd laikā no lēmuma pieņemšanas</a:t>
            </a:r>
          </a:p>
        </p:txBody>
      </p:sp>
      <p:sp>
        <p:nvSpPr>
          <p:cNvPr id="216" name="AKD īstenošana un atbalsta saņemšana"/>
          <p:cNvSpPr txBox="1"/>
          <p:nvPr/>
        </p:nvSpPr>
        <p:spPr>
          <a:xfrm>
            <a:off x="982088" y="989636"/>
            <a:ext cx="15469077" cy="3096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ct val="80000"/>
              </a:lnSpc>
              <a:defRPr sz="8800">
                <a:solidFill>
                  <a:srgbClr val="A7A7A7"/>
                </a:solidFill>
                <a:latin typeface="Armin Grotesk UltraBold"/>
                <a:ea typeface="Armin Grotesk UltraBold"/>
                <a:cs typeface="Armin Grotesk UltraBold"/>
                <a:sym typeface="Armin Grotesk UltraBold"/>
              </a:defRPr>
            </a:lvl1pPr>
          </a:lstStyle>
          <a:p>
            <a:r>
              <a:t>Īstenošana un atbalsta saņemšana</a:t>
            </a:r>
          </a:p>
        </p:txBody>
      </p:sp>
      <p:sp>
        <p:nvSpPr>
          <p:cNvPr id="217" name="Chevron"/>
          <p:cNvSpPr/>
          <p:nvPr/>
        </p:nvSpPr>
        <p:spPr>
          <a:xfrm>
            <a:off x="1131716" y="4733476"/>
            <a:ext cx="3240001" cy="324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18" name="Chevron"/>
          <p:cNvSpPr/>
          <p:nvPr/>
        </p:nvSpPr>
        <p:spPr>
          <a:xfrm>
            <a:off x="4302857" y="4677950"/>
            <a:ext cx="3240001" cy="324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19" name="Chevron"/>
          <p:cNvSpPr/>
          <p:nvPr/>
        </p:nvSpPr>
        <p:spPr>
          <a:xfrm>
            <a:off x="7674182" y="4677950"/>
            <a:ext cx="3240001" cy="324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20" name="Chevron"/>
          <p:cNvSpPr/>
          <p:nvPr/>
        </p:nvSpPr>
        <p:spPr>
          <a:xfrm>
            <a:off x="11224483" y="4594688"/>
            <a:ext cx="3240000" cy="324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21" name="Chevron"/>
          <p:cNvSpPr/>
          <p:nvPr/>
        </p:nvSpPr>
        <p:spPr>
          <a:xfrm>
            <a:off x="14479224" y="4625940"/>
            <a:ext cx="3240001" cy="324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22" name="Pieteikšanās"/>
          <p:cNvSpPr txBox="1"/>
          <p:nvPr/>
        </p:nvSpPr>
        <p:spPr>
          <a:xfrm>
            <a:off x="944521" y="5941143"/>
            <a:ext cx="3379829" cy="1096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rPr dirty="0" err="1"/>
              <a:t>Ar</a:t>
            </a:r>
            <a:r>
              <a:rPr lang="lv-LV" dirty="0"/>
              <a:t> komersantu -</a:t>
            </a:r>
            <a:r>
              <a:rPr dirty="0"/>
              <a:t> </a:t>
            </a:r>
            <a:r>
              <a:rPr lang="lv-LV" dirty="0"/>
              <a:t>atbalsta saņēmēju</a:t>
            </a:r>
            <a:r>
              <a:rPr dirty="0"/>
              <a:t> </a:t>
            </a:r>
            <a:r>
              <a:rPr dirty="0" err="1"/>
              <a:t>tiek</a:t>
            </a:r>
            <a:r>
              <a:rPr dirty="0"/>
              <a:t> </a:t>
            </a:r>
            <a:r>
              <a:rPr dirty="0" err="1"/>
              <a:t>noslēgts</a:t>
            </a:r>
            <a:r>
              <a:rPr dirty="0"/>
              <a:t> </a:t>
            </a:r>
            <a:r>
              <a:rPr dirty="0" err="1"/>
              <a:t>atbalsta</a:t>
            </a:r>
            <a:r>
              <a:rPr dirty="0"/>
              <a:t> </a:t>
            </a:r>
            <a:r>
              <a:rPr dirty="0" err="1"/>
              <a:t>līgums</a:t>
            </a:r>
            <a:r>
              <a:rPr dirty="0"/>
              <a:t> </a:t>
            </a:r>
          </a:p>
        </p:txBody>
      </p:sp>
      <p:sp>
        <p:nvSpPr>
          <p:cNvPr id="223" name="LIAA izvērtē pieteikumu un Komisija pieņem lēmumu"/>
          <p:cNvSpPr txBox="1"/>
          <p:nvPr/>
        </p:nvSpPr>
        <p:spPr>
          <a:xfrm>
            <a:off x="4749307" y="5532358"/>
            <a:ext cx="2413949" cy="1642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rPr lang="lv-LV" dirty="0"/>
              <a:t>Atbalsta saņēmējam</a:t>
            </a:r>
            <a:r>
              <a:rPr dirty="0"/>
              <a:t> </a:t>
            </a:r>
            <a:r>
              <a:rPr dirty="0" err="1"/>
              <a:t>tiek</a:t>
            </a:r>
            <a:r>
              <a:rPr dirty="0"/>
              <a:t> </a:t>
            </a:r>
            <a:r>
              <a:rPr dirty="0" err="1"/>
              <a:t>izsniegts</a:t>
            </a:r>
            <a:r>
              <a:rPr dirty="0"/>
              <a:t> vaučers</a:t>
            </a:r>
          </a:p>
        </p:txBody>
      </p:sp>
      <p:sp>
        <p:nvSpPr>
          <p:cNvPr id="224" name="LIAA un jaunuzņēmums noslēdz līgumu"/>
          <p:cNvSpPr txBox="1"/>
          <p:nvPr/>
        </p:nvSpPr>
        <p:spPr>
          <a:xfrm>
            <a:off x="7794597" y="5532358"/>
            <a:ext cx="3335154" cy="1642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rPr dirty="0" err="1"/>
              <a:t>Atbalsta</a:t>
            </a:r>
            <a:r>
              <a:rPr dirty="0"/>
              <a:t> </a:t>
            </a:r>
            <a:r>
              <a:rPr dirty="0" err="1"/>
              <a:t>saņēmējs</a:t>
            </a:r>
            <a:r>
              <a:rPr dirty="0"/>
              <a:t> un </a:t>
            </a:r>
            <a:r>
              <a:rPr dirty="0" err="1"/>
              <a:t>pakalpojuma</a:t>
            </a:r>
            <a:r>
              <a:rPr dirty="0"/>
              <a:t> </a:t>
            </a:r>
            <a:r>
              <a:rPr dirty="0" err="1"/>
              <a:t>sniedzējs</a:t>
            </a:r>
            <a:r>
              <a:rPr dirty="0"/>
              <a:t> </a:t>
            </a:r>
            <a:r>
              <a:rPr dirty="0" err="1"/>
              <a:t>noslēdz</a:t>
            </a:r>
            <a:r>
              <a:rPr dirty="0"/>
              <a:t> </a:t>
            </a:r>
            <a:r>
              <a:rPr dirty="0" err="1"/>
              <a:t>pakalpojuma</a:t>
            </a:r>
            <a:r>
              <a:rPr dirty="0"/>
              <a:t> </a:t>
            </a:r>
            <a:r>
              <a:rPr dirty="0" err="1"/>
              <a:t>līgumu</a:t>
            </a:r>
            <a:endParaRPr dirty="0"/>
          </a:p>
        </p:txBody>
      </p:sp>
      <p:sp>
        <p:nvSpPr>
          <p:cNvPr id="225" name="Jaunuzņēmums īsteno pieteikumā plānotās darbības"/>
          <p:cNvSpPr txBox="1"/>
          <p:nvPr/>
        </p:nvSpPr>
        <p:spPr>
          <a:xfrm>
            <a:off x="11440049" y="5446180"/>
            <a:ext cx="3310139" cy="2001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t>Atbalsta saņēmējs iesniedz LIAA vaučera nosacījumu ievērošanas apliecinājumu</a:t>
            </a:r>
          </a:p>
        </p:txBody>
      </p:sp>
      <p:sp>
        <p:nvSpPr>
          <p:cNvPr id="226" name="Jaunuzņēmums iesniedz maksājuma pieprasījumu"/>
          <p:cNvSpPr txBox="1"/>
          <p:nvPr/>
        </p:nvSpPr>
        <p:spPr>
          <a:xfrm>
            <a:off x="14714540" y="5378526"/>
            <a:ext cx="3254902" cy="1642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t>Pakalpojuma sniedzējs realizē vaučerā paredzēto atbalstāmo darbību</a:t>
            </a:r>
          </a:p>
        </p:txBody>
      </p:sp>
      <p:sp>
        <p:nvSpPr>
          <p:cNvPr id="227" name="Jaunuzņēmumam izmaksas attiecināmas no vērtēšanas komisijas lēmuma dienas līdz apstiprinātajam termiņam…"/>
          <p:cNvSpPr txBox="1"/>
          <p:nvPr/>
        </p:nvSpPr>
        <p:spPr>
          <a:xfrm>
            <a:off x="14849601" y="8688578"/>
            <a:ext cx="2499248" cy="2889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ct val="80000"/>
              </a:lnSpc>
              <a:defRPr sz="2400">
                <a:solidFill>
                  <a:srgbClr val="FFFFFF"/>
                </a:solidFill>
              </a:defRPr>
            </a:lvl1pPr>
          </a:lstStyle>
          <a:p>
            <a:r>
              <a:t>Ne vairāk kā 12 mēnešu laikā no pakalpojuma līguma noslēgšanas brīža</a:t>
            </a:r>
          </a:p>
        </p:txBody>
      </p:sp>
      <p:sp>
        <p:nvSpPr>
          <p:cNvPr id="228" name="Jaunuzņēmumam izmaksas attiecināmas no vērtēšanas komisijas lēmuma dienas līdz apstiprinātajam termiņam…"/>
          <p:cNvSpPr txBox="1"/>
          <p:nvPr/>
        </p:nvSpPr>
        <p:spPr>
          <a:xfrm>
            <a:off x="4319149" y="8675427"/>
            <a:ext cx="2901276" cy="2516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0000"/>
              </a:lnSpc>
              <a:defRPr sz="2400">
                <a:solidFill>
                  <a:srgbClr val="FFFFFF"/>
                </a:solidFill>
              </a:defRPr>
            </a:lvl1pPr>
          </a:lstStyle>
          <a:p>
            <a:r>
              <a:t>Vaučers ir kā garantijas vēstule pakalpojuma sniedzējam par konkrētā produkta izstrādes daļas apmaksu</a:t>
            </a:r>
          </a:p>
        </p:txBody>
      </p:sp>
      <p:sp>
        <p:nvSpPr>
          <p:cNvPr id="229" name="Jaunuzņēmumam izmaksas attiecināmas no vērtēšanas komisijas lēmuma dienas līdz apstiprinātajam termiņam…"/>
          <p:cNvSpPr txBox="1"/>
          <p:nvPr/>
        </p:nvSpPr>
        <p:spPr>
          <a:xfrm>
            <a:off x="7589545" y="8675427"/>
            <a:ext cx="2901276" cy="360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ct val="80000"/>
              </a:lnSpc>
              <a:defRPr sz="2400">
                <a:solidFill>
                  <a:srgbClr val="FFFFFF"/>
                </a:solidFill>
              </a:defRPr>
            </a:lvl1pPr>
          </a:lstStyle>
          <a:p>
            <a:r>
              <a:t>Pakalpojuma līgums jānoslēdz 2 mēnešu laikā no līguma ar LIAA noslēgšanas</a:t>
            </a:r>
          </a:p>
        </p:txBody>
      </p:sp>
      <p:sp>
        <p:nvSpPr>
          <p:cNvPr id="230" name="Jaunuzņēmumam izmaksas attiecināmas no vērtēšanas komisijas lēmuma dienas līdz apstiprinātajam termiņam…"/>
          <p:cNvSpPr txBox="1"/>
          <p:nvPr/>
        </p:nvSpPr>
        <p:spPr>
          <a:xfrm>
            <a:off x="11175930" y="8659231"/>
            <a:ext cx="3108506" cy="3225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defTabSz="1098512">
              <a:lnSpc>
                <a:spcPct val="80000"/>
              </a:lnSpc>
              <a:defRPr sz="2376">
                <a:solidFill>
                  <a:srgbClr val="FFFFFF"/>
                </a:solidFill>
              </a:defRPr>
            </a:lvl1pPr>
          </a:lstStyle>
          <a:p>
            <a:r>
              <a:t>Apliecinājums jāparaksta atbalsta saņēmējam un pakalpojuma sniedzējam un jāiesniedz 1 mēneša laikā pēc pakalpojuma līguma noslēgšanas</a:t>
            </a:r>
          </a:p>
        </p:txBody>
      </p:sp>
      <p:sp>
        <p:nvSpPr>
          <p:cNvPr id="231" name="Chevron"/>
          <p:cNvSpPr/>
          <p:nvPr/>
        </p:nvSpPr>
        <p:spPr>
          <a:xfrm>
            <a:off x="17519725" y="4553477"/>
            <a:ext cx="3240001" cy="324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32" name="Jaunuzņēmums iesniedz maksājuma pieprasījumu"/>
          <p:cNvSpPr txBox="1"/>
          <p:nvPr/>
        </p:nvSpPr>
        <p:spPr>
          <a:xfrm>
            <a:off x="18007241" y="5668087"/>
            <a:ext cx="3254902" cy="1392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rPr dirty="0" err="1"/>
              <a:t>Atbalsta</a:t>
            </a:r>
            <a:r>
              <a:rPr dirty="0"/>
              <a:t> </a:t>
            </a:r>
            <a:r>
              <a:rPr dirty="0" err="1"/>
              <a:t>saņēmējs</a:t>
            </a:r>
            <a:r>
              <a:rPr dirty="0"/>
              <a:t> </a:t>
            </a:r>
            <a:r>
              <a:rPr dirty="0" err="1"/>
              <a:t>iesniedz</a:t>
            </a:r>
            <a:r>
              <a:rPr dirty="0"/>
              <a:t> </a:t>
            </a:r>
            <a:r>
              <a:rPr lang="lv-LV" dirty="0"/>
              <a:t>business.gov.lv</a:t>
            </a:r>
            <a:r>
              <a:rPr dirty="0"/>
              <a:t> </a:t>
            </a:r>
            <a:r>
              <a:rPr dirty="0" err="1"/>
              <a:t>vaučera</a:t>
            </a:r>
            <a:r>
              <a:rPr dirty="0"/>
              <a:t> </a:t>
            </a:r>
            <a:r>
              <a:rPr dirty="0" err="1"/>
              <a:t>apmaksas</a:t>
            </a:r>
            <a:r>
              <a:rPr dirty="0"/>
              <a:t> </a:t>
            </a:r>
            <a:r>
              <a:rPr dirty="0" err="1"/>
              <a:t>pieprasījumu</a:t>
            </a:r>
            <a:r>
              <a:rPr dirty="0"/>
              <a:t> (VAP)</a:t>
            </a:r>
          </a:p>
        </p:txBody>
      </p:sp>
      <p:sp>
        <p:nvSpPr>
          <p:cNvPr id="233" name="Jaunuzņēmumam izmaksas attiecināmas no vērtēšanas komisijas lēmuma dienas līdz apstiprinātajam termiņam…"/>
          <p:cNvSpPr txBox="1"/>
          <p:nvPr/>
        </p:nvSpPr>
        <p:spPr>
          <a:xfrm>
            <a:off x="18091813" y="8588098"/>
            <a:ext cx="5769533" cy="5406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defRPr sz="2400">
                <a:solidFill>
                  <a:srgbClr val="FFFFFF"/>
                </a:solidFill>
                <a:latin typeface="Armin Grotesk UltraBold"/>
                <a:ea typeface="Armin Grotesk UltraBold"/>
                <a:cs typeface="Armin Grotesk UltraBold"/>
                <a:sym typeface="Armin Grotesk UltraBold"/>
              </a:defRPr>
            </a:pPr>
            <a:r>
              <a:rPr dirty="0"/>
              <a:t>VAP </a:t>
            </a:r>
            <a:r>
              <a:rPr dirty="0" err="1"/>
              <a:t>sastāv</a:t>
            </a:r>
            <a:r>
              <a:rPr dirty="0"/>
              <a:t> no </a:t>
            </a:r>
          </a:p>
          <a:p>
            <a:pPr>
              <a:lnSpc>
                <a:spcPct val="80000"/>
              </a:lnSpc>
              <a:defRPr sz="2400">
                <a:solidFill>
                  <a:srgbClr val="FFFFFF"/>
                </a:solidFill>
              </a:defRPr>
            </a:pPr>
            <a:r>
              <a:rPr dirty="0"/>
              <a:t>1. </a:t>
            </a:r>
            <a:r>
              <a:rPr dirty="0" err="1"/>
              <a:t>Pakalpojuma</a:t>
            </a:r>
            <a:r>
              <a:rPr dirty="0"/>
              <a:t> </a:t>
            </a:r>
            <a:r>
              <a:rPr dirty="0" err="1"/>
              <a:t>sniedzēja</a:t>
            </a:r>
            <a:r>
              <a:rPr dirty="0"/>
              <a:t> </a:t>
            </a:r>
            <a:r>
              <a:rPr dirty="0" err="1"/>
              <a:t>sagatavotiem</a:t>
            </a:r>
            <a:r>
              <a:rPr dirty="0"/>
              <a:t> </a:t>
            </a:r>
            <a:r>
              <a:rPr dirty="0" err="1"/>
              <a:t>dokumentiem</a:t>
            </a:r>
            <a:r>
              <a:rPr dirty="0"/>
              <a:t>:</a:t>
            </a:r>
          </a:p>
          <a:p>
            <a:pPr marL="457200" indent="-457200">
              <a:lnSpc>
                <a:spcPct val="80000"/>
              </a:lnSpc>
              <a:buClr>
                <a:srgbClr val="942235"/>
              </a:buClr>
              <a:buSzPct val="100000"/>
              <a:buFont typeface="Armin Grotesk Regular"/>
              <a:buChar char="•"/>
              <a:defRPr sz="2400">
                <a:solidFill>
                  <a:srgbClr val="FFFFFF"/>
                </a:solidFill>
              </a:defRPr>
            </a:pPr>
            <a:r>
              <a:rPr lang="lv-LV" dirty="0"/>
              <a:t>p</a:t>
            </a:r>
            <a:r>
              <a:rPr dirty="0" err="1"/>
              <a:t>avadvēstule</a:t>
            </a:r>
            <a:endParaRPr dirty="0"/>
          </a:p>
          <a:p>
            <a:pPr marL="457200" indent="-457200">
              <a:lnSpc>
                <a:spcPct val="80000"/>
              </a:lnSpc>
              <a:buClr>
                <a:srgbClr val="942235"/>
              </a:buClr>
              <a:buSzPct val="100000"/>
              <a:buFont typeface="Armin Grotesk Regular"/>
              <a:buChar char="•"/>
              <a:defRPr sz="2400">
                <a:solidFill>
                  <a:srgbClr val="FFFFFF"/>
                </a:solidFill>
              </a:defRPr>
            </a:pPr>
            <a:r>
              <a:rPr dirty="0" err="1"/>
              <a:t>atbalsta</a:t>
            </a:r>
            <a:r>
              <a:rPr dirty="0"/>
              <a:t> </a:t>
            </a:r>
            <a:r>
              <a:rPr dirty="0" err="1"/>
              <a:t>saņēmējam</a:t>
            </a:r>
            <a:r>
              <a:rPr dirty="0"/>
              <a:t> </a:t>
            </a:r>
            <a:r>
              <a:rPr dirty="0" err="1"/>
              <a:t>izrakstītais</a:t>
            </a:r>
            <a:r>
              <a:rPr dirty="0"/>
              <a:t> </a:t>
            </a:r>
            <a:r>
              <a:rPr dirty="0" err="1"/>
              <a:t>rēķins</a:t>
            </a:r>
            <a:endParaRPr dirty="0"/>
          </a:p>
          <a:p>
            <a:pPr marL="457200" indent="-457200">
              <a:lnSpc>
                <a:spcPct val="80000"/>
              </a:lnSpc>
              <a:buClr>
                <a:srgbClr val="942235"/>
              </a:buClr>
              <a:buSzPct val="100000"/>
              <a:buFont typeface="Armin Grotesk Regular"/>
              <a:buChar char="•"/>
              <a:defRPr sz="2400">
                <a:solidFill>
                  <a:srgbClr val="FFFFFF"/>
                </a:solidFill>
              </a:defRPr>
            </a:pPr>
            <a:r>
              <a:rPr lang="lv-LV" dirty="0"/>
              <a:t>pieņemšanas-nodošanas akts </a:t>
            </a:r>
            <a:endParaRPr dirty="0"/>
          </a:p>
          <a:p>
            <a:pPr marL="457200" indent="-457200">
              <a:lnSpc>
                <a:spcPct val="80000"/>
              </a:lnSpc>
              <a:buClr>
                <a:srgbClr val="942235"/>
              </a:buClr>
              <a:buSzPct val="100000"/>
              <a:buFont typeface="Armin Grotesk Regular"/>
              <a:buChar char="•"/>
              <a:defRPr sz="2400">
                <a:solidFill>
                  <a:srgbClr val="FFFFFF"/>
                </a:solidFill>
              </a:defRPr>
            </a:pPr>
            <a:r>
              <a:rPr dirty="0" err="1"/>
              <a:t>atskaite</a:t>
            </a:r>
            <a:endParaRPr dirty="0"/>
          </a:p>
          <a:p>
            <a:pPr>
              <a:lnSpc>
                <a:spcPct val="80000"/>
              </a:lnSpc>
              <a:defRPr sz="2400">
                <a:solidFill>
                  <a:srgbClr val="FFFFFF"/>
                </a:solidFill>
                <a:latin typeface="Armin Grotesk UltraBold"/>
                <a:ea typeface="Armin Grotesk UltraBold"/>
                <a:cs typeface="Armin Grotesk UltraBold"/>
                <a:sym typeface="Armin Grotesk UltraBold"/>
              </a:defRPr>
            </a:pPr>
            <a:endParaRPr dirty="0"/>
          </a:p>
          <a:p>
            <a:pPr>
              <a:lnSpc>
                <a:spcPct val="80000"/>
              </a:lnSpc>
              <a:defRPr sz="2400">
                <a:solidFill>
                  <a:srgbClr val="FFFFFF"/>
                </a:solidFill>
                <a:latin typeface="Armin Grotesk UltraBold"/>
                <a:ea typeface="Armin Grotesk UltraBold"/>
                <a:cs typeface="Armin Grotesk UltraBold"/>
                <a:sym typeface="Armin Grotesk UltraBold"/>
              </a:defRPr>
            </a:pPr>
            <a:r>
              <a:rPr dirty="0"/>
              <a:t>2. </a:t>
            </a:r>
            <a:r>
              <a:rPr dirty="0" err="1"/>
              <a:t>Atbalsta</a:t>
            </a:r>
            <a:r>
              <a:rPr dirty="0"/>
              <a:t> </a:t>
            </a:r>
            <a:r>
              <a:rPr dirty="0" err="1"/>
              <a:t>saņēmēja</a:t>
            </a:r>
            <a:r>
              <a:rPr dirty="0"/>
              <a:t> </a:t>
            </a:r>
            <a:r>
              <a:rPr dirty="0" err="1"/>
              <a:t>dokumenti</a:t>
            </a:r>
            <a:r>
              <a:rPr dirty="0"/>
              <a:t>:</a:t>
            </a:r>
          </a:p>
          <a:p>
            <a:pPr marL="457200" indent="-457200">
              <a:lnSpc>
                <a:spcPct val="80000"/>
              </a:lnSpc>
              <a:buClr>
                <a:srgbClr val="942235"/>
              </a:buClr>
              <a:buSzPct val="100000"/>
              <a:buFont typeface="Armin Grotesk Regular"/>
              <a:buChar char="•"/>
              <a:defRPr sz="2400">
                <a:solidFill>
                  <a:srgbClr val="FFFFFF"/>
                </a:solidFill>
              </a:defRPr>
            </a:pPr>
            <a:r>
              <a:rPr dirty="0" err="1"/>
              <a:t>apliecinājums</a:t>
            </a:r>
            <a:r>
              <a:rPr dirty="0"/>
              <a:t> </a:t>
            </a:r>
            <a:r>
              <a:rPr dirty="0" err="1"/>
              <a:t>izdevumu</a:t>
            </a:r>
            <a:r>
              <a:rPr dirty="0"/>
              <a:t> </a:t>
            </a:r>
            <a:r>
              <a:rPr dirty="0" err="1"/>
              <a:t>sertificēšanai</a:t>
            </a:r>
            <a:endParaRPr dirty="0"/>
          </a:p>
          <a:p>
            <a:pPr marL="457200" indent="-457200">
              <a:lnSpc>
                <a:spcPct val="80000"/>
              </a:lnSpc>
              <a:buClr>
                <a:srgbClr val="942235"/>
              </a:buClr>
              <a:buSzPct val="100000"/>
              <a:buFont typeface="Armin Grotesk Regular"/>
              <a:buChar char="•"/>
              <a:defRPr sz="2400">
                <a:solidFill>
                  <a:srgbClr val="FFFFFF"/>
                </a:solidFill>
              </a:defRPr>
            </a:pPr>
            <a:r>
              <a:rPr dirty="0" err="1"/>
              <a:t>maksājuma</a:t>
            </a:r>
            <a:r>
              <a:rPr dirty="0"/>
              <a:t> </a:t>
            </a:r>
            <a:r>
              <a:rPr dirty="0" err="1"/>
              <a:t>uzdevums</a:t>
            </a:r>
            <a:endParaRPr dirty="0"/>
          </a:p>
        </p:txBody>
      </p:sp>
      <p:sp>
        <p:nvSpPr>
          <p:cNvPr id="234" name="Chevron"/>
          <p:cNvSpPr/>
          <p:nvPr/>
        </p:nvSpPr>
        <p:spPr>
          <a:xfrm>
            <a:off x="20685669" y="4569559"/>
            <a:ext cx="3240001" cy="3240000"/>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35" name="Jaunuzņēmums iesniedz maksājuma pieprasījumu"/>
          <p:cNvSpPr txBox="1"/>
          <p:nvPr/>
        </p:nvSpPr>
        <p:spPr>
          <a:xfrm>
            <a:off x="21728770" y="5539119"/>
            <a:ext cx="2499817" cy="1392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rPr dirty="0"/>
              <a:t>LIAA </a:t>
            </a:r>
            <a:r>
              <a:rPr dirty="0" err="1"/>
              <a:t>izvērtē</a:t>
            </a:r>
            <a:r>
              <a:rPr dirty="0"/>
              <a:t> VAP un </a:t>
            </a:r>
            <a:r>
              <a:rPr dirty="0" err="1"/>
              <a:t>veic</a:t>
            </a:r>
            <a:r>
              <a:rPr dirty="0"/>
              <a:t> </a:t>
            </a:r>
            <a:r>
              <a:rPr dirty="0" err="1"/>
              <a:t>apmaksu</a:t>
            </a:r>
            <a:r>
              <a:rPr lang="lv-LV" dirty="0"/>
              <a:t> pakalpojuma sniedzējam</a:t>
            </a:r>
            <a:endParaRPr dirty="0"/>
          </a:p>
        </p:txBody>
      </p:sp>
      <p:sp>
        <p:nvSpPr>
          <p:cNvPr id="236" name="Pieteikšanās"/>
          <p:cNvSpPr txBox="1"/>
          <p:nvPr/>
        </p:nvSpPr>
        <p:spPr>
          <a:xfrm>
            <a:off x="17753500" y="1112661"/>
            <a:ext cx="5293687" cy="1646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spAutoFit/>
          </a:bodyPr>
          <a:lstStyle/>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t>Iepazīšanās vaučers</a:t>
            </a: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t>Klasiskais vaučers</a:t>
            </a:r>
          </a:p>
          <a:p>
            <a:pPr marL="457200" indent="-457200" defTabSz="2009394">
              <a:buClr>
                <a:srgbClr val="942235"/>
              </a:buClr>
              <a:buSzPct val="200000"/>
              <a:buFont typeface="Armin Grotesk Regular"/>
              <a:buChar char="‣"/>
              <a:defRPr sz="2800">
                <a:solidFill>
                  <a:srgbClr val="A7A7A7"/>
                </a:solidFill>
                <a:latin typeface="Armin Grotesk SemiBold"/>
                <a:ea typeface="Armin Grotesk SemiBold"/>
                <a:cs typeface="Armin Grotesk SemiBold"/>
                <a:sym typeface="Armin Grotesk SemiBold"/>
              </a:defRPr>
            </a:pPr>
            <a:r>
              <a:t>Dizaina vaučers</a:t>
            </a:r>
          </a:p>
        </p:txBody>
      </p:sp>
      <p:sp>
        <p:nvSpPr>
          <p:cNvPr id="237" name="Line"/>
          <p:cNvSpPr/>
          <p:nvPr/>
        </p:nvSpPr>
        <p:spPr>
          <a:xfrm flipV="1">
            <a:off x="3981779" y="8679294"/>
            <a:ext cx="1" cy="3912047"/>
          </a:xfrm>
          <a:prstGeom prst="line">
            <a:avLst/>
          </a:prstGeom>
          <a:ln w="38100">
            <a:solidFill>
              <a:srgbClr val="942235"/>
            </a:solidFill>
          </a:ln>
        </p:spPr>
        <p:txBody>
          <a:bodyPr lIns="45718" tIns="45718" rIns="45718" bIns="45718"/>
          <a:lstStyle/>
          <a:p>
            <a:endParaRPr/>
          </a:p>
        </p:txBody>
      </p:sp>
      <p:sp>
        <p:nvSpPr>
          <p:cNvPr id="238" name="Line"/>
          <p:cNvSpPr/>
          <p:nvPr/>
        </p:nvSpPr>
        <p:spPr>
          <a:xfrm flipV="1">
            <a:off x="7201375" y="8679294"/>
            <a:ext cx="1" cy="3912047"/>
          </a:xfrm>
          <a:prstGeom prst="line">
            <a:avLst/>
          </a:prstGeom>
          <a:ln w="38100">
            <a:solidFill>
              <a:srgbClr val="942235"/>
            </a:solidFill>
          </a:ln>
        </p:spPr>
        <p:txBody>
          <a:bodyPr lIns="45718" tIns="45718" rIns="45718" bIns="45718"/>
          <a:lstStyle/>
          <a:p>
            <a:endParaRPr/>
          </a:p>
        </p:txBody>
      </p:sp>
      <p:sp>
        <p:nvSpPr>
          <p:cNvPr id="239" name="Line"/>
          <p:cNvSpPr/>
          <p:nvPr/>
        </p:nvSpPr>
        <p:spPr>
          <a:xfrm flipV="1">
            <a:off x="10744114" y="8679294"/>
            <a:ext cx="1" cy="3912047"/>
          </a:xfrm>
          <a:prstGeom prst="line">
            <a:avLst/>
          </a:prstGeom>
          <a:ln w="38100">
            <a:solidFill>
              <a:srgbClr val="942235"/>
            </a:solidFill>
          </a:ln>
        </p:spPr>
        <p:txBody>
          <a:bodyPr lIns="45718" tIns="45718" rIns="45718" bIns="45718"/>
          <a:lstStyle/>
          <a:p>
            <a:endParaRPr/>
          </a:p>
        </p:txBody>
      </p:sp>
      <p:sp>
        <p:nvSpPr>
          <p:cNvPr id="240" name="Line"/>
          <p:cNvSpPr/>
          <p:nvPr/>
        </p:nvSpPr>
        <p:spPr>
          <a:xfrm flipV="1">
            <a:off x="14521513" y="8679294"/>
            <a:ext cx="1" cy="3912047"/>
          </a:xfrm>
          <a:prstGeom prst="line">
            <a:avLst/>
          </a:prstGeom>
          <a:ln w="38100">
            <a:solidFill>
              <a:srgbClr val="942235"/>
            </a:solidFill>
          </a:ln>
        </p:spPr>
        <p:txBody>
          <a:bodyPr lIns="45718" tIns="45718" rIns="45718" bIns="45718"/>
          <a:lstStyle/>
          <a:p>
            <a:endParaRPr/>
          </a:p>
        </p:txBody>
      </p:sp>
      <p:sp>
        <p:nvSpPr>
          <p:cNvPr id="241" name="Line"/>
          <p:cNvSpPr/>
          <p:nvPr/>
        </p:nvSpPr>
        <p:spPr>
          <a:xfrm flipV="1">
            <a:off x="17650480" y="8679294"/>
            <a:ext cx="1" cy="3912047"/>
          </a:xfrm>
          <a:prstGeom prst="line">
            <a:avLst/>
          </a:prstGeom>
          <a:ln w="38100">
            <a:solidFill>
              <a:srgbClr val="942235"/>
            </a:solidFill>
          </a:ln>
        </p:spPr>
        <p:txBody>
          <a:bodyPr lIns="45718" tIns="45718" rIns="45718" bIns="45718"/>
          <a:lstStyle/>
          <a:p>
            <a:endParaRPr/>
          </a:p>
        </p:txBody>
      </p:sp>
      <p:sp>
        <p:nvSpPr>
          <p:cNvPr id="242" name="Arrow"/>
          <p:cNvSpPr/>
          <p:nvPr/>
        </p:nvSpPr>
        <p:spPr>
          <a:xfrm>
            <a:off x="16339582" y="1203538"/>
            <a:ext cx="992475" cy="865676"/>
          </a:xfrm>
          <a:prstGeom prst="rightArrow">
            <a:avLst>
              <a:gd name="adj1" fmla="val 32000"/>
              <a:gd name="adj2" fmla="val 64000"/>
            </a:avLst>
          </a:prstGeom>
          <a:solidFill>
            <a:srgbClr val="942235"/>
          </a:solidFill>
          <a:ln w="12700">
            <a:miter lim="400000"/>
          </a:ln>
          <a:effectLst>
            <a:outerShdw blurRad="38100" dist="25400" dir="5400000" rotWithShape="0">
              <a:srgbClr val="000000">
                <a:alpha val="35000"/>
              </a:srgbClr>
            </a:outerShdw>
          </a:effectLst>
        </p:spPr>
        <p:txBody>
          <a:bodyPr lIns="55450" tIns="55450" rIns="55450" bIns="55450" anchor="ctr"/>
          <a:lstStyle/>
          <a:p>
            <a:pPr>
              <a:defRPr>
                <a:solidFill>
                  <a:srgbClr val="942235"/>
                </a:solidFill>
              </a:defRPr>
            </a:pPr>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Jaunuzņēmumam izmaksas attiecināmas no vērtēšanas komisijas lēmuma dienas līdz apstiprinātajam termiņam…"/>
          <p:cNvSpPr txBox="1"/>
          <p:nvPr/>
        </p:nvSpPr>
        <p:spPr>
          <a:xfrm>
            <a:off x="1557356" y="8828437"/>
            <a:ext cx="2269392" cy="1443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0000"/>
              </a:lnSpc>
              <a:spcBef>
                <a:spcPts val="600"/>
              </a:spcBef>
              <a:defRPr sz="2400">
                <a:solidFill>
                  <a:srgbClr val="FFFFFF"/>
                </a:solidFill>
              </a:defRPr>
            </a:lvl1pPr>
          </a:lstStyle>
          <a:p>
            <a:r>
              <a:t>Līgums jānoslēdz 15dd laikā no lēmuma pieņemšanas</a:t>
            </a:r>
          </a:p>
        </p:txBody>
      </p:sp>
      <p:sp>
        <p:nvSpPr>
          <p:cNvPr id="245" name="Chevron"/>
          <p:cNvSpPr/>
          <p:nvPr/>
        </p:nvSpPr>
        <p:spPr>
          <a:xfrm>
            <a:off x="1026715" y="4073076"/>
            <a:ext cx="3600001" cy="360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46" name="Chevron"/>
          <p:cNvSpPr/>
          <p:nvPr/>
        </p:nvSpPr>
        <p:spPr>
          <a:xfrm>
            <a:off x="6202957" y="4001949"/>
            <a:ext cx="3600001" cy="360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47" name="Pieteikšanās"/>
          <p:cNvSpPr txBox="1"/>
          <p:nvPr/>
        </p:nvSpPr>
        <p:spPr>
          <a:xfrm>
            <a:off x="1002138" y="5405713"/>
            <a:ext cx="3379828" cy="1096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rPr dirty="0" err="1"/>
              <a:t>Ar</a:t>
            </a:r>
            <a:r>
              <a:rPr lang="lv-LV" dirty="0"/>
              <a:t> komersantu -</a:t>
            </a:r>
            <a:r>
              <a:rPr dirty="0"/>
              <a:t> </a:t>
            </a:r>
            <a:r>
              <a:rPr dirty="0" err="1"/>
              <a:t>atbalsta</a:t>
            </a:r>
            <a:r>
              <a:rPr dirty="0"/>
              <a:t> </a:t>
            </a:r>
            <a:r>
              <a:rPr dirty="0" err="1"/>
              <a:t>saņēmēju</a:t>
            </a:r>
            <a:r>
              <a:rPr dirty="0"/>
              <a:t> </a:t>
            </a:r>
            <a:r>
              <a:rPr dirty="0" err="1"/>
              <a:t>tiek</a:t>
            </a:r>
            <a:r>
              <a:rPr dirty="0"/>
              <a:t> </a:t>
            </a:r>
            <a:r>
              <a:rPr dirty="0" err="1"/>
              <a:t>noslēgts</a:t>
            </a:r>
            <a:r>
              <a:rPr dirty="0"/>
              <a:t> </a:t>
            </a:r>
            <a:r>
              <a:rPr dirty="0" err="1"/>
              <a:t>atbalsta</a:t>
            </a:r>
            <a:r>
              <a:rPr dirty="0"/>
              <a:t> </a:t>
            </a:r>
            <a:r>
              <a:rPr dirty="0" err="1"/>
              <a:t>līgums</a:t>
            </a:r>
            <a:r>
              <a:rPr dirty="0"/>
              <a:t> </a:t>
            </a:r>
          </a:p>
        </p:txBody>
      </p:sp>
      <p:sp>
        <p:nvSpPr>
          <p:cNvPr id="248" name="LIAA izvērtē pieteikumu un Komisija pieņem lēmumu"/>
          <p:cNvSpPr txBox="1"/>
          <p:nvPr/>
        </p:nvSpPr>
        <p:spPr>
          <a:xfrm>
            <a:off x="5467348" y="5132929"/>
            <a:ext cx="3758949" cy="1642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t>Atbalsta saņēmējs realizē pieteikumā paredzēto atbalstāmo darbību</a:t>
            </a:r>
          </a:p>
        </p:txBody>
      </p:sp>
      <p:sp>
        <p:nvSpPr>
          <p:cNvPr id="249" name="Jaunuzņēmumam izmaksas attiecināmas no vērtēšanas komisijas lēmuma dienas līdz apstiprinātajam termiņam…"/>
          <p:cNvSpPr txBox="1"/>
          <p:nvPr/>
        </p:nvSpPr>
        <p:spPr>
          <a:xfrm>
            <a:off x="5048310" y="8704985"/>
            <a:ext cx="7336632" cy="4870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457200" indent="-457200">
              <a:lnSpc>
                <a:spcPct val="80000"/>
              </a:lnSpc>
              <a:buClr>
                <a:srgbClr val="942235"/>
              </a:buClr>
              <a:buSzPct val="100000"/>
              <a:buFont typeface="Armin Grotesk Regular"/>
              <a:buChar char="•"/>
              <a:defRPr sz="2400">
                <a:solidFill>
                  <a:srgbClr val="FFFFFF"/>
                </a:solidFill>
              </a:defRPr>
            </a:pPr>
            <a:r>
              <a:t>Ne vairāk kā 12 mēnešu laikā no lēmuma pieņemšanas brīža</a:t>
            </a:r>
          </a:p>
          <a:p>
            <a:pPr marL="457200" indent="-457200">
              <a:lnSpc>
                <a:spcPct val="80000"/>
              </a:lnSpc>
              <a:buClr>
                <a:srgbClr val="942235"/>
              </a:buClr>
              <a:buSzPct val="100000"/>
              <a:buFont typeface="Armin Grotesk Regular"/>
              <a:buChar char="•"/>
              <a:defRPr sz="2400">
                <a:solidFill>
                  <a:srgbClr val="FFFFFF"/>
                </a:solidFill>
              </a:defRPr>
            </a:pPr>
            <a:endParaRPr/>
          </a:p>
          <a:p>
            <a:pPr marL="457200" indent="-457200">
              <a:lnSpc>
                <a:spcPct val="80000"/>
              </a:lnSpc>
              <a:buClr>
                <a:srgbClr val="942235"/>
              </a:buClr>
              <a:buSzPct val="100000"/>
              <a:buFont typeface="Armin Grotesk Regular"/>
              <a:buChar char="•"/>
              <a:defRPr sz="2400">
                <a:solidFill>
                  <a:srgbClr val="FFFFFF"/>
                </a:solidFill>
              </a:defRPr>
            </a:pPr>
            <a:r>
              <a:t>Darbiniekiem atalgojums tiek maksāts saskaņā ar darba līgumu, bet attiecināmās izmaksas aprēķina atbilstoši faktiski nostrādātajām darba stundām un attiecināmo izmaksu vienotās likmes sarakstā noteiktajam apmēram </a:t>
            </a:r>
          </a:p>
        </p:txBody>
      </p:sp>
      <p:sp>
        <p:nvSpPr>
          <p:cNvPr id="250" name="Chevron"/>
          <p:cNvSpPr/>
          <p:nvPr/>
        </p:nvSpPr>
        <p:spPr>
          <a:xfrm>
            <a:off x="11828768" y="4002682"/>
            <a:ext cx="3600001" cy="360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51" name="Jaunuzņēmums iesniedz maksājuma pieprasījumu"/>
          <p:cNvSpPr txBox="1"/>
          <p:nvPr/>
        </p:nvSpPr>
        <p:spPr>
          <a:xfrm>
            <a:off x="10925698" y="5012299"/>
            <a:ext cx="3254902" cy="1392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rPr dirty="0" err="1"/>
              <a:t>Atbalsta</a:t>
            </a:r>
            <a:r>
              <a:rPr dirty="0"/>
              <a:t> </a:t>
            </a:r>
            <a:r>
              <a:rPr dirty="0" err="1"/>
              <a:t>saņēmējs</a:t>
            </a:r>
            <a:r>
              <a:rPr dirty="0"/>
              <a:t> </a:t>
            </a:r>
            <a:r>
              <a:rPr dirty="0" err="1"/>
              <a:t>iesniedz</a:t>
            </a:r>
            <a:r>
              <a:rPr dirty="0"/>
              <a:t> </a:t>
            </a:r>
            <a:r>
              <a:rPr lang="lv-LV" dirty="0"/>
              <a:t>business.gov.lv</a:t>
            </a:r>
            <a:r>
              <a:rPr dirty="0"/>
              <a:t> </a:t>
            </a:r>
            <a:r>
              <a:rPr dirty="0" err="1"/>
              <a:t>maksājuma</a:t>
            </a:r>
            <a:r>
              <a:rPr dirty="0"/>
              <a:t> </a:t>
            </a:r>
            <a:r>
              <a:rPr dirty="0" err="1"/>
              <a:t>pieprasījumu</a:t>
            </a:r>
            <a:r>
              <a:rPr dirty="0"/>
              <a:t> (MP)</a:t>
            </a:r>
          </a:p>
        </p:txBody>
      </p:sp>
      <p:sp>
        <p:nvSpPr>
          <p:cNvPr id="252" name="Jaunuzņēmumam izmaksas attiecināmas no vērtēšanas komisijas lēmuma dienas līdz apstiprinātajam termiņam…"/>
          <p:cNvSpPr txBox="1"/>
          <p:nvPr/>
        </p:nvSpPr>
        <p:spPr>
          <a:xfrm>
            <a:off x="13606504" y="8645962"/>
            <a:ext cx="4635469" cy="4226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defRPr sz="2400">
                <a:solidFill>
                  <a:srgbClr val="FFFFFF"/>
                </a:solidFill>
                <a:latin typeface="Armin Grotesk UltraBold"/>
                <a:ea typeface="Armin Grotesk UltraBold"/>
                <a:cs typeface="Armin Grotesk UltraBold"/>
                <a:sym typeface="Armin Grotesk UltraBold"/>
              </a:defRPr>
            </a:pPr>
            <a:r>
              <a:t>MP sastāv no:</a:t>
            </a:r>
          </a:p>
          <a:p>
            <a:pPr marL="457200" indent="-457200">
              <a:lnSpc>
                <a:spcPct val="80000"/>
              </a:lnSpc>
              <a:buClr>
                <a:srgbClr val="942235"/>
              </a:buClr>
              <a:buSzPct val="100000"/>
              <a:buFont typeface="Armin Grotesk Regular"/>
              <a:buChar char="•"/>
              <a:defRPr sz="2400">
                <a:solidFill>
                  <a:srgbClr val="FFFFFF"/>
                </a:solidFill>
              </a:defRPr>
            </a:pPr>
            <a:r>
              <a:t>MP forma</a:t>
            </a:r>
          </a:p>
          <a:p>
            <a:pPr marL="457200" indent="-457200">
              <a:lnSpc>
                <a:spcPct val="80000"/>
              </a:lnSpc>
              <a:buClr>
                <a:srgbClr val="942235"/>
              </a:buClr>
              <a:buSzPct val="100000"/>
              <a:buFont typeface="Armin Grotesk Regular"/>
              <a:buChar char="•"/>
              <a:defRPr sz="2400">
                <a:solidFill>
                  <a:srgbClr val="FFFFFF"/>
                </a:solidFill>
              </a:defRPr>
            </a:pPr>
            <a:endParaRPr/>
          </a:p>
          <a:p>
            <a:pPr marL="457200" indent="-457200">
              <a:lnSpc>
                <a:spcPct val="80000"/>
              </a:lnSpc>
              <a:buClr>
                <a:srgbClr val="942235"/>
              </a:buClr>
              <a:buSzPct val="100000"/>
              <a:buFont typeface="Armin Grotesk Regular"/>
              <a:buChar char="•"/>
              <a:defRPr sz="2400">
                <a:solidFill>
                  <a:srgbClr val="FFFFFF"/>
                </a:solidFill>
              </a:defRPr>
            </a:pPr>
            <a:r>
              <a:t>nodevums vai saturiskā</a:t>
            </a:r>
          </a:p>
          <a:p>
            <a:pPr marL="457200" indent="-457200">
              <a:lnSpc>
                <a:spcPct val="80000"/>
              </a:lnSpc>
              <a:buClr>
                <a:srgbClr val="942235"/>
              </a:buClr>
              <a:buSzPct val="100000"/>
              <a:buFont typeface="Armin Grotesk Regular"/>
              <a:buChar char="•"/>
              <a:defRPr sz="2400">
                <a:solidFill>
                  <a:srgbClr val="FFFFFF"/>
                </a:solidFill>
              </a:defRPr>
            </a:pPr>
            <a:endParaRPr/>
          </a:p>
          <a:p>
            <a:pPr marL="457200" indent="-457200">
              <a:lnSpc>
                <a:spcPct val="80000"/>
              </a:lnSpc>
              <a:buClr>
                <a:srgbClr val="942235"/>
              </a:buClr>
              <a:buSzPct val="100000"/>
              <a:buFont typeface="Armin Grotesk Regular"/>
              <a:buChar char="•"/>
              <a:defRPr sz="2400">
                <a:solidFill>
                  <a:srgbClr val="FFFFFF"/>
                </a:solidFill>
              </a:defRPr>
            </a:pPr>
            <a:r>
              <a:t>darba laika uzskaites tabula</a:t>
            </a:r>
          </a:p>
          <a:p>
            <a:pPr marL="457200" indent="-457200">
              <a:lnSpc>
                <a:spcPct val="80000"/>
              </a:lnSpc>
              <a:buClr>
                <a:srgbClr val="942235"/>
              </a:buClr>
              <a:buSzPct val="100000"/>
              <a:buFont typeface="Armin Grotesk Regular"/>
              <a:buChar char="•"/>
              <a:defRPr sz="2400">
                <a:solidFill>
                  <a:srgbClr val="FFFFFF"/>
                </a:solidFill>
              </a:defRPr>
            </a:pPr>
            <a:endParaRPr/>
          </a:p>
          <a:p>
            <a:pPr marL="457200" indent="-457200">
              <a:lnSpc>
                <a:spcPct val="80000"/>
              </a:lnSpc>
              <a:buClr>
                <a:srgbClr val="942235"/>
              </a:buClr>
              <a:buSzPct val="100000"/>
              <a:buFont typeface="Armin Grotesk Regular"/>
              <a:buChar char="•"/>
              <a:defRPr sz="2400">
                <a:solidFill>
                  <a:srgbClr val="FFFFFF"/>
                </a:solidFill>
              </a:defRPr>
            </a:pPr>
            <a:r>
              <a:t>darba līgums</a:t>
            </a:r>
          </a:p>
        </p:txBody>
      </p:sp>
      <p:sp>
        <p:nvSpPr>
          <p:cNvPr id="253" name="Chevron"/>
          <p:cNvSpPr/>
          <p:nvPr/>
        </p:nvSpPr>
        <p:spPr>
          <a:xfrm>
            <a:off x="17005011" y="4001949"/>
            <a:ext cx="3600001" cy="3600001"/>
          </a:xfrm>
          <a:prstGeom prst="chevron">
            <a:avLst>
              <a:gd name="adj" fmla="val 53902"/>
            </a:avLst>
          </a:prstGeom>
          <a:solidFill>
            <a:srgbClr val="942235"/>
          </a:solidFill>
          <a:ln w="12700">
            <a:miter lim="400000"/>
          </a:ln>
        </p:spPr>
        <p:txBody>
          <a:bodyPr lIns="55450" tIns="55450" rIns="55450" bIns="55450" anchor="ctr"/>
          <a:lstStyle/>
          <a:p>
            <a:pPr algn="ctr" defTabSz="2009394">
              <a:defRPr sz="1800">
                <a:solidFill>
                  <a:srgbClr val="FFFFFF"/>
                </a:solidFill>
              </a:defRPr>
            </a:pPr>
            <a:endParaRPr/>
          </a:p>
        </p:txBody>
      </p:sp>
      <p:sp>
        <p:nvSpPr>
          <p:cNvPr id="254" name="Jaunuzņēmums iesniedz maksājuma pieprasījumu"/>
          <p:cNvSpPr txBox="1"/>
          <p:nvPr/>
        </p:nvSpPr>
        <p:spPr>
          <a:xfrm>
            <a:off x="16857825" y="5253615"/>
            <a:ext cx="2903222" cy="1096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nchor="ctr">
            <a:spAutoFit/>
          </a:bodyPr>
          <a:lstStyle>
            <a:lvl1pPr defTabSz="2009394">
              <a:lnSpc>
                <a:spcPct val="80000"/>
              </a:lnSpc>
              <a:defRPr sz="2400">
                <a:solidFill>
                  <a:srgbClr val="FFFFFF"/>
                </a:solidFill>
                <a:latin typeface="Armin Grotesk SemiBold"/>
                <a:ea typeface="Armin Grotesk SemiBold"/>
                <a:cs typeface="Armin Grotesk SemiBold"/>
                <a:sym typeface="Armin Grotesk SemiBold"/>
              </a:defRPr>
            </a:lvl1pPr>
          </a:lstStyle>
          <a:p>
            <a:r>
              <a:rPr dirty="0"/>
              <a:t>LIAA </a:t>
            </a:r>
            <a:r>
              <a:rPr dirty="0" err="1"/>
              <a:t>izvērtē</a:t>
            </a:r>
            <a:r>
              <a:rPr dirty="0"/>
              <a:t> MP un </a:t>
            </a:r>
            <a:r>
              <a:rPr dirty="0" err="1"/>
              <a:t>veic</a:t>
            </a:r>
            <a:r>
              <a:rPr dirty="0"/>
              <a:t> </a:t>
            </a:r>
            <a:r>
              <a:rPr dirty="0" err="1"/>
              <a:t>apmaksu</a:t>
            </a:r>
            <a:r>
              <a:rPr lang="lv-LV" dirty="0"/>
              <a:t> atbalsta saņēmējam</a:t>
            </a:r>
            <a:endParaRPr dirty="0"/>
          </a:p>
        </p:txBody>
      </p:sp>
      <p:sp>
        <p:nvSpPr>
          <p:cNvPr id="255" name="Pieteikšanās"/>
          <p:cNvSpPr txBox="1"/>
          <p:nvPr/>
        </p:nvSpPr>
        <p:spPr>
          <a:xfrm>
            <a:off x="17362947" y="1255376"/>
            <a:ext cx="5063404" cy="1138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69" tIns="100469" rIns="100469" bIns="100469">
            <a:spAutoFit/>
          </a:bodyPr>
          <a:lstStyle>
            <a:lvl1pPr defTabSz="2009394">
              <a:buClr>
                <a:srgbClr val="942235"/>
              </a:buClr>
              <a:buFont typeface="Armin Grotesk Regular"/>
              <a:defRPr sz="2800">
                <a:solidFill>
                  <a:srgbClr val="A7A7A7"/>
                </a:solidFill>
                <a:latin typeface="Armin Grotesk SemiBold"/>
                <a:ea typeface="Armin Grotesk SemiBold"/>
                <a:cs typeface="Armin Grotesk SemiBold"/>
                <a:sym typeface="Armin Grotesk SemiBold"/>
              </a:defRPr>
            </a:lvl1pPr>
          </a:lstStyle>
          <a:p>
            <a:r>
              <a:t>Augsti kvalificētu darbinieku piesaiste</a:t>
            </a:r>
          </a:p>
        </p:txBody>
      </p:sp>
      <p:sp>
        <p:nvSpPr>
          <p:cNvPr id="256" name="Arrow"/>
          <p:cNvSpPr/>
          <p:nvPr/>
        </p:nvSpPr>
        <p:spPr>
          <a:xfrm>
            <a:off x="16339582" y="1203538"/>
            <a:ext cx="992475" cy="865676"/>
          </a:xfrm>
          <a:prstGeom prst="rightArrow">
            <a:avLst>
              <a:gd name="adj1" fmla="val 32000"/>
              <a:gd name="adj2" fmla="val 64000"/>
            </a:avLst>
          </a:prstGeom>
          <a:solidFill>
            <a:srgbClr val="942235"/>
          </a:solidFill>
          <a:ln w="12700">
            <a:miter lim="400000"/>
          </a:ln>
          <a:effectLst>
            <a:outerShdw blurRad="38100" dist="25400" dir="5400000" rotWithShape="0">
              <a:srgbClr val="000000">
                <a:alpha val="35000"/>
              </a:srgbClr>
            </a:outerShdw>
          </a:effectLst>
        </p:spPr>
        <p:txBody>
          <a:bodyPr lIns="55450" tIns="55450" rIns="55450" bIns="55450" anchor="ctr"/>
          <a:lstStyle/>
          <a:p>
            <a:pPr>
              <a:defRPr>
                <a:solidFill>
                  <a:srgbClr val="942235"/>
                </a:solidFill>
              </a:defRPr>
            </a:pPr>
            <a:endParaRPr/>
          </a:p>
        </p:txBody>
      </p:sp>
      <p:sp>
        <p:nvSpPr>
          <p:cNvPr id="257" name="AKD īstenošana un atbalsta saņemšana"/>
          <p:cNvSpPr txBox="1"/>
          <p:nvPr/>
        </p:nvSpPr>
        <p:spPr>
          <a:xfrm>
            <a:off x="982088" y="989636"/>
            <a:ext cx="15469077" cy="3096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ct val="80000"/>
              </a:lnSpc>
              <a:defRPr sz="8800">
                <a:solidFill>
                  <a:srgbClr val="A7A7A7"/>
                </a:solidFill>
                <a:latin typeface="Armin Grotesk UltraBold"/>
                <a:ea typeface="Armin Grotesk UltraBold"/>
                <a:cs typeface="Armin Grotesk UltraBold"/>
                <a:sym typeface="Armin Grotesk UltraBold"/>
              </a:defRPr>
            </a:lvl1pPr>
          </a:lstStyle>
          <a:p>
            <a:r>
              <a:t>Īstenošana un atbalsta saņemšana</a:t>
            </a:r>
          </a:p>
        </p:txBody>
      </p:sp>
      <p:sp>
        <p:nvSpPr>
          <p:cNvPr id="258" name="Line"/>
          <p:cNvSpPr/>
          <p:nvPr/>
        </p:nvSpPr>
        <p:spPr>
          <a:xfrm flipV="1">
            <a:off x="4474379" y="8679294"/>
            <a:ext cx="1" cy="2737215"/>
          </a:xfrm>
          <a:prstGeom prst="line">
            <a:avLst/>
          </a:prstGeom>
          <a:ln w="38100">
            <a:solidFill>
              <a:srgbClr val="942235"/>
            </a:solidFill>
          </a:ln>
        </p:spPr>
        <p:txBody>
          <a:bodyPr lIns="45718" tIns="45718" rIns="45718" bIns="45718"/>
          <a:lstStyle/>
          <a:p>
            <a:endParaRPr/>
          </a:p>
        </p:txBody>
      </p:sp>
      <p:sp>
        <p:nvSpPr>
          <p:cNvPr id="259" name="Line"/>
          <p:cNvSpPr/>
          <p:nvPr/>
        </p:nvSpPr>
        <p:spPr>
          <a:xfrm flipV="1">
            <a:off x="12958872" y="8679294"/>
            <a:ext cx="1" cy="2737215"/>
          </a:xfrm>
          <a:prstGeom prst="line">
            <a:avLst/>
          </a:prstGeom>
          <a:ln w="38100">
            <a:solidFill>
              <a:srgbClr val="942235"/>
            </a:solidFill>
          </a:ln>
        </p:spPr>
        <p:txBody>
          <a:bodyPr lIns="45718" tIns="45718" rIns="45718" bIns="45718"/>
          <a:lstStyle/>
          <a:p>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shutterstock_12951298.jpg" descr="shutterstock_12951298.jpg"/>
          <p:cNvPicPr>
            <a:picLocks noChangeAspect="1"/>
          </p:cNvPicPr>
          <p:nvPr/>
        </p:nvPicPr>
        <p:blipFill>
          <a:blip r:embed="rId2"/>
          <a:srcRect b="1"/>
          <a:stretch>
            <a:fillRect/>
          </a:stretch>
        </p:blipFill>
        <p:spPr>
          <a:xfrm>
            <a:off x="15750561" y="4996278"/>
            <a:ext cx="7058404" cy="7058026"/>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8036" y="0"/>
                  <a:pt x="5272" y="1055"/>
                  <a:pt x="3163" y="3163"/>
                </a:cubicBezTo>
                <a:cubicBezTo>
                  <a:pt x="1054" y="5272"/>
                  <a:pt x="0" y="8036"/>
                  <a:pt x="0" y="10800"/>
                </a:cubicBezTo>
                <a:cubicBezTo>
                  <a:pt x="0" y="13564"/>
                  <a:pt x="1054" y="16328"/>
                  <a:pt x="3163" y="18437"/>
                </a:cubicBezTo>
                <a:cubicBezTo>
                  <a:pt x="5272" y="20546"/>
                  <a:pt x="8035" y="21600"/>
                  <a:pt x="10799" y="21600"/>
                </a:cubicBezTo>
                <a:cubicBezTo>
                  <a:pt x="13563" y="21600"/>
                  <a:pt x="16328" y="20546"/>
                  <a:pt x="18437" y="18437"/>
                </a:cubicBezTo>
                <a:cubicBezTo>
                  <a:pt x="20546" y="16328"/>
                  <a:pt x="21600" y="13564"/>
                  <a:pt x="21600" y="10800"/>
                </a:cubicBezTo>
                <a:cubicBezTo>
                  <a:pt x="21600" y="8036"/>
                  <a:pt x="20546" y="5272"/>
                  <a:pt x="18437" y="3163"/>
                </a:cubicBezTo>
                <a:cubicBezTo>
                  <a:pt x="16328" y="1055"/>
                  <a:pt x="13563" y="0"/>
                  <a:pt x="10799" y="0"/>
                </a:cubicBezTo>
                <a:close/>
              </a:path>
            </a:pathLst>
          </a:custGeom>
          <a:ln w="12700">
            <a:miter lim="400000"/>
          </a:ln>
        </p:spPr>
      </p:pic>
      <p:sp>
        <p:nvSpPr>
          <p:cNvPr id="262" name="Atkārtota pieteikšanās"/>
          <p:cNvSpPr txBox="1">
            <a:spLocks noGrp="1"/>
          </p:cNvSpPr>
          <p:nvPr>
            <p:ph type="title" idx="4294967295"/>
          </p:nvPr>
        </p:nvSpPr>
        <p:spPr>
          <a:xfrm>
            <a:off x="987702" y="1002976"/>
            <a:ext cx="10477568" cy="3466641"/>
          </a:xfrm>
          <a:prstGeom prst="rect">
            <a:avLst/>
          </a:prstGeom>
        </p:spPr>
        <p:txBody>
          <a:bodyPr>
            <a:normAutofit/>
          </a:bodyPr>
          <a:lstStyle>
            <a:lvl1pPr defTabSz="1109609">
              <a:lnSpc>
                <a:spcPct val="80000"/>
              </a:lnSpc>
              <a:defRPr sz="8800">
                <a:solidFill>
                  <a:srgbClr val="A7A7A7"/>
                </a:solidFill>
                <a:latin typeface="Armin Grotesk UltraBold"/>
                <a:ea typeface="Armin Grotesk UltraBold"/>
                <a:cs typeface="Armin Grotesk UltraBold"/>
                <a:sym typeface="Armin Grotesk UltraBold"/>
              </a:defRPr>
            </a:lvl1pPr>
          </a:lstStyle>
          <a:p>
            <a:r>
              <a:rPr dirty="0" err="1"/>
              <a:t>Atkārtota</a:t>
            </a:r>
            <a:r>
              <a:rPr dirty="0"/>
              <a:t> </a:t>
            </a:r>
            <a:r>
              <a:rPr dirty="0" err="1"/>
              <a:t>pieteikšanās</a:t>
            </a:r>
            <a:endParaRPr dirty="0"/>
          </a:p>
        </p:txBody>
      </p:sp>
      <p:sp>
        <p:nvSpPr>
          <p:cNvPr id="263" name="Atbalsta saņēmējs uz inovāciju vaučera projekta finansējumu var pretendēt atkārtoti, ja:…"/>
          <p:cNvSpPr txBox="1">
            <a:spLocks noGrp="1"/>
          </p:cNvSpPr>
          <p:nvPr>
            <p:ph type="body" sz="half" idx="4294967295"/>
          </p:nvPr>
        </p:nvSpPr>
        <p:spPr>
          <a:xfrm>
            <a:off x="1540168" y="4743536"/>
            <a:ext cx="12284772" cy="9697160"/>
          </a:xfrm>
          <a:prstGeom prst="rect">
            <a:avLst/>
          </a:prstGeom>
        </p:spPr>
        <p:txBody>
          <a:bodyPr>
            <a:normAutofit/>
          </a:bodyPr>
          <a:lstStyle/>
          <a:p>
            <a:pPr marL="0" indent="0" algn="just" defTabSz="1109609">
              <a:lnSpc>
                <a:spcPct val="80000"/>
              </a:lnSpc>
              <a:spcBef>
                <a:spcPts val="0"/>
              </a:spcBef>
              <a:buSzTx/>
              <a:buNone/>
              <a:defRPr sz="3400">
                <a:solidFill>
                  <a:srgbClr val="A7A7A7"/>
                </a:solidFill>
                <a:latin typeface="Armin Grotesk UltraBold"/>
                <a:ea typeface="Armin Grotesk UltraBold"/>
                <a:cs typeface="Armin Grotesk UltraBold"/>
                <a:sym typeface="Armin Grotesk UltraBold"/>
              </a:defRPr>
            </a:pPr>
            <a:r>
              <a:rPr dirty="0" err="1"/>
              <a:t>Atbalsta</a:t>
            </a:r>
            <a:r>
              <a:rPr dirty="0"/>
              <a:t> </a:t>
            </a:r>
            <a:r>
              <a:rPr dirty="0" err="1"/>
              <a:t>saņēmējs</a:t>
            </a:r>
            <a:r>
              <a:rPr dirty="0"/>
              <a:t> </a:t>
            </a:r>
            <a:r>
              <a:rPr dirty="0" err="1"/>
              <a:t>uz</a:t>
            </a:r>
            <a:r>
              <a:rPr dirty="0"/>
              <a:t> </a:t>
            </a:r>
            <a:r>
              <a:rPr dirty="0" err="1"/>
              <a:t>inovāciju</a:t>
            </a:r>
            <a:r>
              <a:rPr dirty="0"/>
              <a:t> </a:t>
            </a:r>
            <a:r>
              <a:rPr dirty="0" err="1"/>
              <a:t>vaučera</a:t>
            </a:r>
            <a:r>
              <a:rPr dirty="0"/>
              <a:t> </a:t>
            </a:r>
            <a:r>
              <a:rPr dirty="0" err="1"/>
              <a:t>projekta</a:t>
            </a:r>
            <a:r>
              <a:rPr dirty="0"/>
              <a:t> </a:t>
            </a:r>
            <a:r>
              <a:rPr dirty="0" err="1"/>
              <a:t>finansējumu</a:t>
            </a:r>
            <a:r>
              <a:rPr dirty="0"/>
              <a:t> var </a:t>
            </a:r>
            <a:r>
              <a:rPr dirty="0" err="1"/>
              <a:t>pretendēt</a:t>
            </a:r>
            <a:r>
              <a:rPr dirty="0"/>
              <a:t> </a:t>
            </a:r>
            <a:r>
              <a:rPr dirty="0" err="1"/>
              <a:t>atkārtoti</a:t>
            </a:r>
            <a:r>
              <a:rPr dirty="0"/>
              <a:t>, ja: </a:t>
            </a:r>
          </a:p>
          <a:p>
            <a:pPr marL="0" indent="0" algn="just" defTabSz="1109609">
              <a:lnSpc>
                <a:spcPct val="80000"/>
              </a:lnSpc>
              <a:spcBef>
                <a:spcPts val="0"/>
              </a:spcBef>
              <a:buSzTx/>
              <a:buNone/>
              <a:defRPr sz="3000"/>
            </a:pPr>
            <a:endParaRPr dirty="0"/>
          </a:p>
          <a:p>
            <a:pPr algn="just" defTabSz="1109609">
              <a:lnSpc>
                <a:spcPct val="80000"/>
              </a:lnSpc>
              <a:spcBef>
                <a:spcPts val="0"/>
              </a:spcBef>
              <a:buClr>
                <a:srgbClr val="942235"/>
              </a:buClr>
              <a:buFontTx/>
              <a:defRPr sz="3000"/>
            </a:pPr>
            <a:r>
              <a:rPr dirty="0" err="1"/>
              <a:t>vienam</a:t>
            </a:r>
            <a:r>
              <a:rPr dirty="0"/>
              <a:t> </a:t>
            </a:r>
            <a:r>
              <a:rPr dirty="0" err="1"/>
              <a:t>Atbalsta</a:t>
            </a:r>
            <a:r>
              <a:rPr dirty="0"/>
              <a:t> </a:t>
            </a:r>
            <a:r>
              <a:rPr dirty="0" err="1"/>
              <a:t>saņēmējam</a:t>
            </a:r>
            <a:r>
              <a:rPr dirty="0"/>
              <a:t> </a:t>
            </a:r>
            <a:r>
              <a:rPr dirty="0" err="1"/>
              <a:t>piešķirtais</a:t>
            </a:r>
            <a:r>
              <a:rPr dirty="0"/>
              <a:t> </a:t>
            </a:r>
            <a:r>
              <a:rPr dirty="0" err="1"/>
              <a:t>finansējums</a:t>
            </a:r>
            <a:r>
              <a:rPr dirty="0"/>
              <a:t> </a:t>
            </a:r>
            <a:r>
              <a:rPr dirty="0" err="1"/>
              <a:t>viena</a:t>
            </a:r>
            <a:r>
              <a:rPr dirty="0"/>
              <a:t> </a:t>
            </a:r>
            <a:r>
              <a:rPr dirty="0" err="1"/>
              <a:t>jauna</a:t>
            </a:r>
            <a:r>
              <a:rPr dirty="0"/>
              <a:t> </a:t>
            </a:r>
            <a:r>
              <a:rPr dirty="0" err="1"/>
              <a:t>produkta</a:t>
            </a:r>
            <a:r>
              <a:rPr dirty="0"/>
              <a:t> </a:t>
            </a:r>
            <a:r>
              <a:rPr dirty="0" err="1"/>
              <a:t>vai</a:t>
            </a:r>
            <a:r>
              <a:rPr dirty="0"/>
              <a:t> </a:t>
            </a:r>
            <a:r>
              <a:rPr dirty="0" err="1"/>
              <a:t>tehnoloģijas</a:t>
            </a:r>
            <a:r>
              <a:rPr dirty="0"/>
              <a:t> </a:t>
            </a:r>
            <a:r>
              <a:rPr dirty="0" err="1"/>
              <a:t>izstrādei</a:t>
            </a:r>
            <a:r>
              <a:rPr dirty="0"/>
              <a:t> </a:t>
            </a:r>
            <a:r>
              <a:rPr dirty="0" err="1"/>
              <a:t>nepārsniedz</a:t>
            </a:r>
            <a:r>
              <a:rPr dirty="0"/>
              <a:t> 25 000 EUR</a:t>
            </a:r>
          </a:p>
          <a:p>
            <a:pPr defTabSz="1109609">
              <a:lnSpc>
                <a:spcPct val="80000"/>
              </a:lnSpc>
              <a:spcBef>
                <a:spcPts val="0"/>
              </a:spcBef>
              <a:buClr>
                <a:srgbClr val="942235"/>
              </a:buClr>
              <a:buFontTx/>
              <a:defRPr sz="3000"/>
            </a:pPr>
            <a:endParaRPr dirty="0"/>
          </a:p>
          <a:p>
            <a:pPr defTabSz="1109609">
              <a:lnSpc>
                <a:spcPct val="80000"/>
              </a:lnSpc>
              <a:spcBef>
                <a:spcPts val="0"/>
              </a:spcBef>
              <a:buClr>
                <a:srgbClr val="942235"/>
              </a:buClr>
              <a:buFontTx/>
              <a:defRPr sz="3000"/>
            </a:pPr>
            <a:r>
              <a:rPr dirty="0" err="1"/>
              <a:t>ir</a:t>
            </a:r>
            <a:r>
              <a:rPr dirty="0"/>
              <a:t> </a:t>
            </a:r>
            <a:r>
              <a:rPr dirty="0" err="1"/>
              <a:t>īstenots</a:t>
            </a:r>
            <a:r>
              <a:rPr dirty="0"/>
              <a:t> </a:t>
            </a:r>
            <a:r>
              <a:rPr dirty="0" err="1"/>
              <a:t>iepriekšējais</a:t>
            </a:r>
            <a:r>
              <a:rPr dirty="0"/>
              <a:t> </a:t>
            </a:r>
            <a:r>
              <a:rPr dirty="0" err="1"/>
              <a:t>apstiprinātais</a:t>
            </a:r>
            <a:r>
              <a:rPr dirty="0"/>
              <a:t> </a:t>
            </a:r>
            <a:r>
              <a:rPr dirty="0" err="1"/>
              <a:t>inovāciju</a:t>
            </a:r>
            <a:r>
              <a:rPr dirty="0"/>
              <a:t> </a:t>
            </a:r>
            <a:r>
              <a:rPr dirty="0" err="1"/>
              <a:t>vaučera</a:t>
            </a:r>
            <a:r>
              <a:rPr dirty="0"/>
              <a:t> </a:t>
            </a:r>
            <a:r>
              <a:rPr dirty="0" err="1"/>
              <a:t>projekts</a:t>
            </a:r>
            <a:endParaRPr dirty="0"/>
          </a:p>
          <a:p>
            <a:pPr marL="0" indent="0" defTabSz="1109609">
              <a:lnSpc>
                <a:spcPct val="80000"/>
              </a:lnSpc>
              <a:spcBef>
                <a:spcPts val="0"/>
              </a:spcBef>
              <a:buSzTx/>
              <a:buNone/>
              <a:defRPr sz="3000"/>
            </a:pPr>
            <a:endParaRPr dirty="0"/>
          </a:p>
          <a:p>
            <a:pPr marL="0" indent="0" algn="just" defTabSz="1109609">
              <a:lnSpc>
                <a:spcPct val="80000"/>
              </a:lnSpc>
              <a:spcBef>
                <a:spcPts val="0"/>
              </a:spcBef>
              <a:buSzTx/>
              <a:buNone/>
              <a:defRPr sz="3000"/>
            </a:pPr>
            <a:r>
              <a:rPr dirty="0"/>
              <a:t>!!! </a:t>
            </a:r>
            <a:r>
              <a:rPr dirty="0" err="1"/>
              <a:t>Vienlaicīgi</a:t>
            </a:r>
            <a:r>
              <a:rPr dirty="0"/>
              <a:t> var </a:t>
            </a:r>
            <a:r>
              <a:rPr dirty="0" err="1"/>
              <a:t>īstenot</a:t>
            </a:r>
            <a:r>
              <a:rPr dirty="0"/>
              <a:t> </a:t>
            </a:r>
            <a:r>
              <a:rPr dirty="0" err="1"/>
              <a:t>projektu</a:t>
            </a:r>
            <a:r>
              <a:rPr dirty="0"/>
              <a:t>, kas </a:t>
            </a:r>
            <a:r>
              <a:rPr dirty="0" err="1"/>
              <a:t>saistīts</a:t>
            </a:r>
            <a:r>
              <a:rPr dirty="0"/>
              <a:t> </a:t>
            </a:r>
            <a:r>
              <a:rPr dirty="0" err="1"/>
              <a:t>ar</a:t>
            </a:r>
            <a:r>
              <a:rPr dirty="0"/>
              <a:t> </a:t>
            </a:r>
            <a:r>
              <a:rPr dirty="0" err="1"/>
              <a:t>vienu</a:t>
            </a:r>
            <a:r>
              <a:rPr dirty="0"/>
              <a:t> no </a:t>
            </a:r>
            <a:r>
              <a:rPr dirty="0" err="1"/>
              <a:t>vaučeru</a:t>
            </a:r>
            <a:r>
              <a:rPr dirty="0"/>
              <a:t> </a:t>
            </a:r>
            <a:r>
              <a:rPr dirty="0" err="1"/>
              <a:t>veidiem</a:t>
            </a:r>
            <a:r>
              <a:rPr dirty="0"/>
              <a:t> (</a:t>
            </a:r>
            <a:r>
              <a:rPr dirty="0" err="1"/>
              <a:t>iepazīšanās</a:t>
            </a:r>
            <a:r>
              <a:rPr dirty="0"/>
              <a:t>, </a:t>
            </a:r>
            <a:r>
              <a:rPr dirty="0" err="1"/>
              <a:t>klasiskais</a:t>
            </a:r>
            <a:r>
              <a:rPr dirty="0"/>
              <a:t>, </a:t>
            </a:r>
            <a:r>
              <a:rPr dirty="0" err="1"/>
              <a:t>dizaina</a:t>
            </a:r>
            <a:r>
              <a:rPr dirty="0"/>
              <a:t> </a:t>
            </a:r>
            <a:r>
              <a:rPr dirty="0" err="1"/>
              <a:t>vaučeris</a:t>
            </a:r>
            <a:r>
              <a:rPr dirty="0"/>
              <a:t>) un </a:t>
            </a:r>
            <a:r>
              <a:rPr dirty="0" err="1"/>
              <a:t>projektu</a:t>
            </a:r>
            <a:r>
              <a:rPr dirty="0"/>
              <a:t> </a:t>
            </a:r>
            <a:r>
              <a:rPr dirty="0" err="1"/>
              <a:t>augsti</a:t>
            </a:r>
            <a:r>
              <a:rPr dirty="0"/>
              <a:t> </a:t>
            </a:r>
            <a:r>
              <a:rPr dirty="0" err="1"/>
              <a:t>kvalificētu</a:t>
            </a:r>
            <a:r>
              <a:rPr dirty="0"/>
              <a:t> </a:t>
            </a:r>
            <a:r>
              <a:rPr dirty="0" err="1"/>
              <a:t>darbinieku</a:t>
            </a:r>
            <a:r>
              <a:rPr dirty="0"/>
              <a:t> </a:t>
            </a:r>
            <a:r>
              <a:rPr dirty="0" err="1"/>
              <a:t>piesaistei</a:t>
            </a:r>
            <a:endParaRPr dirty="0"/>
          </a:p>
        </p:txBody>
      </p:sp>
      <p:pic>
        <p:nvPicPr>
          <p:cNvPr id="264" name="LIAA Atbalsts-03.png" descr="LIAA Atbalsts-03.png"/>
          <p:cNvPicPr>
            <a:picLocks noChangeAspect="1"/>
          </p:cNvPicPr>
          <p:nvPr/>
        </p:nvPicPr>
        <p:blipFill>
          <a:blip r:embed="rId3"/>
          <a:stretch>
            <a:fillRect/>
          </a:stretch>
        </p:blipFill>
        <p:spPr>
          <a:xfrm>
            <a:off x="15330072" y="4521522"/>
            <a:ext cx="7899401" cy="81915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Jaunuzņēmumu atbalsts"/>
          <p:cNvSpPr txBox="1">
            <a:spLocks noGrp="1"/>
          </p:cNvSpPr>
          <p:nvPr>
            <p:ph type="title" idx="4294967295"/>
          </p:nvPr>
        </p:nvSpPr>
        <p:spPr>
          <a:xfrm>
            <a:off x="1006754" y="966107"/>
            <a:ext cx="21827836" cy="4880961"/>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dirty="0" err="1"/>
              <a:t>Inovāciju</a:t>
            </a:r>
            <a:r>
              <a:rPr dirty="0"/>
              <a:t> </a:t>
            </a:r>
            <a:r>
              <a:rPr dirty="0" err="1"/>
              <a:t>vaučer</a:t>
            </a:r>
            <a:r>
              <a:rPr lang="lv-LV" dirty="0"/>
              <a:t>u </a:t>
            </a:r>
            <a:br>
              <a:rPr lang="lv-LV" dirty="0"/>
            </a:br>
            <a:r>
              <a:rPr lang="lv-LV" dirty="0"/>
              <a:t>atbalsts</a:t>
            </a:r>
            <a:endParaRPr dirty="0"/>
          </a:p>
          <a:p>
            <a:pPr defTabSz="1109609">
              <a:lnSpc>
                <a:spcPct val="80000"/>
              </a:lnSpc>
              <a:defRPr sz="8800">
                <a:solidFill>
                  <a:srgbClr val="A7A7A7"/>
                </a:solidFill>
                <a:latin typeface="Armin Grotesk UltraBold"/>
                <a:ea typeface="Armin Grotesk UltraBold"/>
                <a:cs typeface="Armin Grotesk UltraBold"/>
                <a:sym typeface="Armin Grotesk UltraBold"/>
              </a:defRPr>
            </a:pPr>
            <a:endParaRPr dirty="0"/>
          </a:p>
        </p:txBody>
      </p:sp>
      <p:sp>
        <p:nvSpPr>
          <p:cNvPr id="46" name="Atbalsta mērķis ir veicināt  jaunuzņēmumu veidošanos Latvijā, lai sekmētu pētniecību, kā arī inovatīvu ideju, produktu vai procesu izstrādi un komercializāciju.…"/>
          <p:cNvSpPr txBox="1">
            <a:spLocks noGrp="1"/>
          </p:cNvSpPr>
          <p:nvPr>
            <p:ph type="body" idx="4294967295"/>
          </p:nvPr>
        </p:nvSpPr>
        <p:spPr>
          <a:xfrm>
            <a:off x="1561255" y="4064001"/>
            <a:ext cx="14325090" cy="6844270"/>
          </a:xfrm>
          <a:prstGeom prst="rect">
            <a:avLst/>
          </a:prstGeom>
        </p:spPr>
        <p:txBody>
          <a:bodyPr>
            <a:normAutofit/>
          </a:bodyPr>
          <a:lstStyle/>
          <a:p>
            <a:pPr marL="317500" indent="-317500" algn="just" defTabSz="1109609">
              <a:lnSpc>
                <a:spcPct val="100000"/>
              </a:lnSpc>
              <a:spcBef>
                <a:spcPts val="0"/>
              </a:spcBef>
              <a:buClr>
                <a:srgbClr val="942235"/>
              </a:buClr>
              <a:defRPr sz="3000"/>
            </a:pPr>
            <a:r>
              <a:rPr dirty="0" err="1"/>
              <a:t>Jaunu</a:t>
            </a:r>
            <a:r>
              <a:rPr dirty="0"/>
              <a:t> </a:t>
            </a:r>
            <a:r>
              <a:rPr dirty="0" err="1"/>
              <a:t>produktu</a:t>
            </a:r>
            <a:r>
              <a:rPr dirty="0"/>
              <a:t> </a:t>
            </a:r>
            <a:r>
              <a:rPr dirty="0" err="1"/>
              <a:t>vai</a:t>
            </a:r>
            <a:r>
              <a:rPr dirty="0"/>
              <a:t> </a:t>
            </a:r>
            <a:r>
              <a:rPr dirty="0" err="1"/>
              <a:t>tehnoloģiju</a:t>
            </a:r>
            <a:r>
              <a:rPr dirty="0"/>
              <a:t> </a:t>
            </a:r>
            <a:r>
              <a:rPr dirty="0" err="1"/>
              <a:t>izstrādei</a:t>
            </a:r>
            <a:endParaRPr dirty="0">
              <a:solidFill>
                <a:srgbClr val="A7A7A7"/>
              </a:solidFill>
            </a:endParaRPr>
          </a:p>
          <a:p>
            <a:pPr marL="317500" indent="-317500" algn="just" defTabSz="1109609">
              <a:lnSpc>
                <a:spcPct val="100000"/>
              </a:lnSpc>
              <a:spcBef>
                <a:spcPts val="0"/>
              </a:spcBef>
              <a:buClr>
                <a:srgbClr val="942235"/>
              </a:buClr>
              <a:defRPr sz="3000"/>
            </a:pPr>
            <a:r>
              <a:rPr dirty="0" err="1"/>
              <a:t>Vairāki</a:t>
            </a:r>
            <a:r>
              <a:rPr dirty="0"/>
              <a:t> </a:t>
            </a:r>
            <a:r>
              <a:rPr dirty="0" err="1"/>
              <a:t>inovāciju</a:t>
            </a:r>
            <a:r>
              <a:rPr dirty="0"/>
              <a:t> </a:t>
            </a:r>
            <a:r>
              <a:rPr dirty="0" err="1"/>
              <a:t>vaučeru</a:t>
            </a:r>
            <a:r>
              <a:rPr dirty="0"/>
              <a:t> </a:t>
            </a:r>
            <a:r>
              <a:rPr dirty="0" err="1"/>
              <a:t>atbalsta</a:t>
            </a:r>
            <a:r>
              <a:rPr dirty="0"/>
              <a:t> </a:t>
            </a:r>
            <a:r>
              <a:rPr dirty="0" err="1"/>
              <a:t>veidi</a:t>
            </a:r>
            <a:r>
              <a:rPr dirty="0"/>
              <a:t> (</a:t>
            </a:r>
            <a:r>
              <a:rPr dirty="0" err="1"/>
              <a:t>iepazīšanās</a:t>
            </a:r>
            <a:r>
              <a:rPr dirty="0"/>
              <a:t>, </a:t>
            </a:r>
            <a:r>
              <a:rPr dirty="0" err="1"/>
              <a:t>klasiskais</a:t>
            </a:r>
            <a:r>
              <a:rPr dirty="0"/>
              <a:t>, </a:t>
            </a:r>
            <a:r>
              <a:rPr dirty="0" err="1"/>
              <a:t>dizaina</a:t>
            </a:r>
            <a:r>
              <a:rPr dirty="0"/>
              <a:t>, </a:t>
            </a:r>
            <a:r>
              <a:rPr dirty="0" err="1"/>
              <a:t>augsti</a:t>
            </a:r>
            <a:r>
              <a:rPr dirty="0"/>
              <a:t> </a:t>
            </a:r>
            <a:r>
              <a:rPr dirty="0" err="1"/>
              <a:t>kvalificēts</a:t>
            </a:r>
            <a:r>
              <a:rPr dirty="0"/>
              <a:t> </a:t>
            </a:r>
            <a:r>
              <a:rPr dirty="0" err="1"/>
              <a:t>darbinieks</a:t>
            </a:r>
            <a:r>
              <a:rPr dirty="0"/>
              <a:t>) </a:t>
            </a:r>
            <a:endParaRPr dirty="0">
              <a:solidFill>
                <a:srgbClr val="A7A7A7"/>
              </a:solidFill>
            </a:endParaRPr>
          </a:p>
          <a:p>
            <a:pPr marL="317500" indent="-317500" algn="just" defTabSz="1109609">
              <a:lnSpc>
                <a:spcPct val="100000"/>
              </a:lnSpc>
              <a:spcBef>
                <a:spcPts val="0"/>
              </a:spcBef>
              <a:buClr>
                <a:srgbClr val="942235"/>
              </a:buClr>
              <a:defRPr sz="3000"/>
            </a:pPr>
            <a:r>
              <a:rPr dirty="0" err="1"/>
              <a:t>Vairākas</a:t>
            </a:r>
            <a:r>
              <a:rPr dirty="0"/>
              <a:t> </a:t>
            </a:r>
            <a:r>
              <a:rPr dirty="0" err="1"/>
              <a:t>atbalstāmās</a:t>
            </a:r>
            <a:r>
              <a:rPr dirty="0"/>
              <a:t> </a:t>
            </a:r>
            <a:r>
              <a:rPr dirty="0" err="1"/>
              <a:t>darbības</a:t>
            </a:r>
            <a:r>
              <a:rPr dirty="0"/>
              <a:t> (</a:t>
            </a:r>
            <a:r>
              <a:rPr dirty="0" err="1"/>
              <a:t>pētniecība</a:t>
            </a:r>
            <a:r>
              <a:rPr dirty="0"/>
              <a:t>, </a:t>
            </a:r>
            <a:r>
              <a:rPr dirty="0" err="1"/>
              <a:t>testēšana</a:t>
            </a:r>
            <a:r>
              <a:rPr dirty="0"/>
              <a:t>, </a:t>
            </a:r>
            <a:r>
              <a:rPr dirty="0" err="1"/>
              <a:t>sertificēšana</a:t>
            </a:r>
            <a:r>
              <a:rPr dirty="0"/>
              <a:t>, </a:t>
            </a:r>
            <a:r>
              <a:rPr dirty="0" err="1"/>
              <a:t>patentēšana</a:t>
            </a:r>
            <a:r>
              <a:rPr dirty="0"/>
              <a:t>, </a:t>
            </a:r>
            <a:r>
              <a:rPr dirty="0" err="1"/>
              <a:t>dizainera</a:t>
            </a:r>
            <a:r>
              <a:rPr dirty="0"/>
              <a:t> </a:t>
            </a:r>
            <a:r>
              <a:rPr dirty="0" err="1"/>
              <a:t>pakalpojums</a:t>
            </a:r>
            <a:r>
              <a:rPr dirty="0"/>
              <a:t>, </a:t>
            </a:r>
            <a:r>
              <a:rPr dirty="0" err="1"/>
              <a:t>augsti</a:t>
            </a:r>
            <a:r>
              <a:rPr dirty="0"/>
              <a:t> </a:t>
            </a:r>
            <a:r>
              <a:rPr dirty="0" err="1"/>
              <a:t>kvalificētu</a:t>
            </a:r>
            <a:r>
              <a:rPr dirty="0"/>
              <a:t> </a:t>
            </a:r>
            <a:r>
              <a:rPr dirty="0" err="1"/>
              <a:t>darbinieku</a:t>
            </a:r>
            <a:r>
              <a:rPr dirty="0"/>
              <a:t> </a:t>
            </a:r>
            <a:r>
              <a:rPr dirty="0" err="1"/>
              <a:t>piesaiste</a:t>
            </a:r>
            <a:r>
              <a:rPr dirty="0"/>
              <a:t>) </a:t>
            </a:r>
            <a:endParaRPr dirty="0">
              <a:solidFill>
                <a:srgbClr val="A7A7A7"/>
              </a:solidFill>
            </a:endParaRPr>
          </a:p>
          <a:p>
            <a:pPr marL="317500" indent="-317500" algn="just" defTabSz="1109609">
              <a:lnSpc>
                <a:spcPct val="100000"/>
              </a:lnSpc>
              <a:spcBef>
                <a:spcPts val="0"/>
              </a:spcBef>
              <a:buClr>
                <a:srgbClr val="942235"/>
              </a:buClr>
              <a:defRPr sz="3000"/>
            </a:pPr>
            <a:r>
              <a:rPr dirty="0" err="1"/>
              <a:t>Sīkajiem</a:t>
            </a:r>
            <a:r>
              <a:rPr dirty="0"/>
              <a:t> (</a:t>
            </a:r>
            <a:r>
              <a:rPr dirty="0" err="1"/>
              <a:t>mikro</a:t>
            </a:r>
            <a:r>
              <a:rPr dirty="0"/>
              <a:t>), </a:t>
            </a:r>
            <a:r>
              <a:rPr dirty="0" err="1"/>
              <a:t>mazajiem</a:t>
            </a:r>
            <a:r>
              <a:rPr dirty="0"/>
              <a:t> un </a:t>
            </a:r>
            <a:r>
              <a:rPr dirty="0" err="1"/>
              <a:t>vidējiem</a:t>
            </a:r>
            <a:r>
              <a:rPr dirty="0"/>
              <a:t> </a:t>
            </a:r>
            <a:r>
              <a:rPr dirty="0" err="1"/>
              <a:t>komersantiem</a:t>
            </a:r>
            <a:endParaRPr dirty="0">
              <a:solidFill>
                <a:srgbClr val="A7A7A7"/>
              </a:solidFill>
            </a:endParaRPr>
          </a:p>
          <a:p>
            <a:pPr marL="317500" indent="-317500" algn="just" defTabSz="1109609">
              <a:lnSpc>
                <a:spcPct val="100000"/>
              </a:lnSpc>
              <a:spcBef>
                <a:spcPts val="0"/>
              </a:spcBef>
              <a:buClr>
                <a:srgbClr val="942235"/>
              </a:buClr>
              <a:defRPr sz="3000"/>
            </a:pPr>
            <a:r>
              <a:rPr dirty="0" err="1"/>
              <a:t>Atbalsta</a:t>
            </a:r>
            <a:r>
              <a:rPr dirty="0"/>
              <a:t> </a:t>
            </a:r>
            <a:r>
              <a:rPr dirty="0" err="1"/>
              <a:t>intensitāte</a:t>
            </a:r>
            <a:r>
              <a:rPr dirty="0"/>
              <a:t> </a:t>
            </a:r>
            <a:r>
              <a:rPr dirty="0" err="1"/>
              <a:t>līdz</a:t>
            </a:r>
            <a:r>
              <a:rPr dirty="0"/>
              <a:t> 100%</a:t>
            </a:r>
            <a:endParaRPr dirty="0">
              <a:solidFill>
                <a:srgbClr val="A7A7A7"/>
              </a:solidFill>
            </a:endParaRPr>
          </a:p>
          <a:p>
            <a:pPr marL="317500" indent="-317500" algn="just" defTabSz="1109609">
              <a:lnSpc>
                <a:spcPct val="100000"/>
              </a:lnSpc>
              <a:spcBef>
                <a:spcPts val="0"/>
              </a:spcBef>
              <a:buClr>
                <a:srgbClr val="942235"/>
              </a:buClr>
              <a:defRPr sz="3000"/>
            </a:pPr>
            <a:r>
              <a:rPr lang="lv-LV" dirty="0"/>
              <a:t>Atbalsta </a:t>
            </a:r>
            <a:r>
              <a:rPr dirty="0" err="1"/>
              <a:t>finansējums</a:t>
            </a:r>
            <a:r>
              <a:rPr dirty="0"/>
              <a:t> </a:t>
            </a:r>
            <a:r>
              <a:rPr dirty="0" err="1"/>
              <a:t>līdz</a:t>
            </a:r>
            <a:r>
              <a:rPr dirty="0"/>
              <a:t> 25 000 EUR</a:t>
            </a:r>
            <a:endParaRPr dirty="0">
              <a:solidFill>
                <a:srgbClr val="A7A7A7"/>
              </a:solidFill>
            </a:endParaRPr>
          </a:p>
          <a:p>
            <a:pPr marL="317500" indent="-317500" algn="just" defTabSz="1109609">
              <a:lnSpc>
                <a:spcPct val="100000"/>
              </a:lnSpc>
              <a:spcBef>
                <a:spcPts val="0"/>
              </a:spcBef>
              <a:buClr>
                <a:srgbClr val="942235"/>
              </a:buClr>
              <a:defRPr sz="3000"/>
            </a:pPr>
            <a:r>
              <a:rPr dirty="0" err="1"/>
              <a:t>Īstenošanas</a:t>
            </a:r>
            <a:r>
              <a:rPr dirty="0"/>
              <a:t> </a:t>
            </a:r>
            <a:r>
              <a:rPr dirty="0" err="1"/>
              <a:t>termiņš</a:t>
            </a:r>
            <a:r>
              <a:rPr dirty="0"/>
              <a:t> 12 </a:t>
            </a:r>
            <a:r>
              <a:rPr dirty="0" err="1"/>
              <a:t>mēneši</a:t>
            </a:r>
            <a:endParaRPr dirty="0">
              <a:solidFill>
                <a:srgbClr val="A7A7A7"/>
              </a:solidFill>
            </a:endParaRPr>
          </a:p>
          <a:p>
            <a:pPr marL="317500" indent="-317500" algn="just" defTabSz="1109609">
              <a:lnSpc>
                <a:spcPct val="100000"/>
              </a:lnSpc>
              <a:spcBef>
                <a:spcPts val="0"/>
              </a:spcBef>
              <a:buClr>
                <a:srgbClr val="942235"/>
              </a:buClr>
              <a:defRPr sz="3000"/>
            </a:pPr>
            <a:r>
              <a:rPr lang="lv-LV" dirty="0"/>
              <a:t>Tiek īstenots ārpakalpojuma veidā vai piesaistot augsti kvalificētus darbiniekus</a:t>
            </a:r>
          </a:p>
          <a:p>
            <a:pPr marL="317500" indent="-317500" algn="just" defTabSz="1109609">
              <a:lnSpc>
                <a:spcPct val="100000"/>
              </a:lnSpc>
              <a:spcBef>
                <a:spcPts val="0"/>
              </a:spcBef>
              <a:buClr>
                <a:srgbClr val="942235"/>
              </a:buClr>
              <a:defRPr sz="3000"/>
            </a:pPr>
            <a:r>
              <a:rPr dirty="0"/>
              <a:t>Atbalsts </a:t>
            </a:r>
            <a:r>
              <a:rPr lang="lv-LV" dirty="0"/>
              <a:t>paredzēts</a:t>
            </a:r>
            <a:r>
              <a:rPr dirty="0"/>
              <a:t> </a:t>
            </a:r>
            <a:r>
              <a:rPr dirty="0" err="1"/>
              <a:t>pēc</a:t>
            </a:r>
            <a:r>
              <a:rPr dirty="0"/>
              <a:t> </a:t>
            </a:r>
            <a:r>
              <a:rPr dirty="0" err="1"/>
              <a:t>Eiropas</a:t>
            </a:r>
            <a:r>
              <a:rPr dirty="0"/>
              <a:t> </a:t>
            </a:r>
            <a:r>
              <a:rPr dirty="0" err="1"/>
              <a:t>Komisijas</a:t>
            </a:r>
            <a:r>
              <a:rPr dirty="0"/>
              <a:t> </a:t>
            </a:r>
            <a:r>
              <a:rPr dirty="0" err="1"/>
              <a:t>regulas</a:t>
            </a:r>
            <a:r>
              <a:rPr dirty="0"/>
              <a:t> Nr. 2023/2831</a:t>
            </a:r>
            <a:r>
              <a:rPr lang="lv-LV" dirty="0"/>
              <a:t> nosacījumiem</a:t>
            </a:r>
            <a:endParaRPr dirty="0">
              <a:solidFill>
                <a:srgbClr val="A7A7A7"/>
              </a:solidFill>
            </a:endParaRPr>
          </a:p>
        </p:txBody>
      </p:sp>
      <p:pic>
        <p:nvPicPr>
          <p:cNvPr id="47" name="shutterstock_534796828.jpg" descr="shutterstock_534796828.jpg"/>
          <p:cNvPicPr>
            <a:picLocks noChangeAspect="1"/>
          </p:cNvPicPr>
          <p:nvPr/>
        </p:nvPicPr>
        <p:blipFill>
          <a:blip r:embed="rId2"/>
          <a:srcRect l="43427" r="26761"/>
          <a:stretch>
            <a:fillRect/>
          </a:stretch>
        </p:blipFill>
        <p:spPr>
          <a:xfrm>
            <a:off x="17130064" y="-2"/>
            <a:ext cx="7269489" cy="13716003"/>
          </a:xfrm>
          <a:prstGeom prst="rect">
            <a:avLst/>
          </a:prstGeom>
          <a:ln w="12700">
            <a:miter lim="400000"/>
          </a:ln>
        </p:spPr>
      </p:pic>
      <p:sp>
        <p:nvSpPr>
          <p:cNvPr id="48"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Jaunuzņēmumu atbalsts"/>
          <p:cNvSpPr txBox="1">
            <a:spLocks noGrp="1"/>
          </p:cNvSpPr>
          <p:nvPr>
            <p:ph type="title" idx="4294967295"/>
          </p:nvPr>
        </p:nvSpPr>
        <p:spPr>
          <a:xfrm>
            <a:off x="792343" y="345606"/>
            <a:ext cx="20397383" cy="3378881"/>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rPr lang="lv-LV" dirty="0"/>
              <a:t>Jautājumi un atbildes</a:t>
            </a:r>
            <a:endParaRPr dirty="0"/>
          </a:p>
        </p:txBody>
      </p:sp>
      <p:sp>
        <p:nvSpPr>
          <p:cNvPr id="194" name="Atbalsta mērķis ir veicināt  jaunuzņēmumu veidošanos Latvijā, lai sekmētu pētniecību, kā arī inovatīvu ideju, produktu vai procesu izstrādi un komercializāciju.…"/>
          <p:cNvSpPr txBox="1">
            <a:spLocks noGrp="1"/>
          </p:cNvSpPr>
          <p:nvPr>
            <p:ph type="body" idx="4294967295"/>
          </p:nvPr>
        </p:nvSpPr>
        <p:spPr>
          <a:xfrm>
            <a:off x="1463628" y="2035046"/>
            <a:ext cx="20130135" cy="10894143"/>
          </a:xfrm>
          <a:prstGeom prst="rect">
            <a:avLst/>
          </a:prstGeom>
        </p:spPr>
        <p:txBody>
          <a:bodyPr>
            <a:noAutofit/>
          </a:bodyPr>
          <a:lstStyle/>
          <a:p>
            <a:pPr marL="0" algn="just" defTabSz="914400">
              <a:lnSpc>
                <a:spcPct val="120000"/>
              </a:lnSpc>
              <a:spcBef>
                <a:spcPts val="0"/>
              </a:spcBef>
              <a:buClr>
                <a:srgbClr val="942235"/>
              </a:buClr>
              <a:defRPr sz="3400">
                <a:solidFill>
                  <a:srgbClr val="A7A7A7"/>
                </a:solidFill>
                <a:latin typeface="Armin Grotesk UltraBold"/>
                <a:ea typeface="Armin Grotesk UltraBold"/>
                <a:cs typeface="Armin Grotesk UltraBold"/>
                <a:sym typeface="Armin Grotesk UltraBold"/>
              </a:defRPr>
            </a:pPr>
            <a:r>
              <a:rPr lang="lv-LV" sz="2800" b="1" dirty="0">
                <a:solidFill>
                  <a:srgbClr val="A7A7A7"/>
                </a:solidFill>
                <a:latin typeface="Armin Grotesk UltraBold"/>
              </a:rPr>
              <a:t>Vai piesakoties uz Iepazīšanās </a:t>
            </a:r>
            <a:r>
              <a:rPr lang="lv-LV" sz="2800" b="1" dirty="0" err="1">
                <a:solidFill>
                  <a:srgbClr val="A7A7A7"/>
                </a:solidFill>
                <a:latin typeface="Armin Grotesk UltraBold"/>
              </a:rPr>
              <a:t>vaučeri</a:t>
            </a:r>
            <a:r>
              <a:rPr lang="lv-LV" sz="2800" b="1" dirty="0">
                <a:solidFill>
                  <a:srgbClr val="A7A7A7"/>
                </a:solidFill>
                <a:latin typeface="Armin Grotesk UltraBold"/>
              </a:rPr>
              <a:t> var būt situācija, ka līgums ar pakalpojuma sniedzēju ir 6 000 EUR bez PVN?</a:t>
            </a:r>
          </a:p>
          <a:p>
            <a:pPr marL="0" indent="0" algn="just" defTabSz="914400">
              <a:lnSpc>
                <a:spcPct val="120000"/>
              </a:lnSpc>
              <a:spcBef>
                <a:spcPts val="0"/>
              </a:spcBef>
              <a:buClr>
                <a:srgbClr val="942235"/>
              </a:buClr>
              <a:buNone/>
              <a:defRPr sz="3400">
                <a:solidFill>
                  <a:srgbClr val="A7A7A7"/>
                </a:solidFill>
                <a:latin typeface="Armin Grotesk UltraBold"/>
                <a:ea typeface="Armin Grotesk UltraBold"/>
                <a:cs typeface="Armin Grotesk UltraBold"/>
                <a:sym typeface="Armin Grotesk UltraBold"/>
              </a:defRPr>
            </a:pPr>
            <a:r>
              <a:rPr lang="lv-LV" sz="2800" b="1" dirty="0">
                <a:solidFill>
                  <a:srgbClr val="A7A7A7"/>
                </a:solidFill>
                <a:latin typeface="Armin Grotesk UltraBold"/>
              </a:rPr>
              <a:t>	Jā, var būt. Taču atbalsta apjoms būs 5 000 EUR.</a:t>
            </a:r>
          </a:p>
          <a:p>
            <a:pPr marL="0" algn="just" defTabSz="914400">
              <a:lnSpc>
                <a:spcPct val="120000"/>
              </a:lnSpc>
              <a:spcBef>
                <a:spcPts val="0"/>
              </a:spcBef>
              <a:buClr>
                <a:srgbClr val="942235"/>
              </a:buClr>
              <a:defRPr sz="3400">
                <a:solidFill>
                  <a:srgbClr val="A7A7A7"/>
                </a:solidFill>
                <a:latin typeface="Armin Grotesk UltraBold"/>
                <a:ea typeface="Armin Grotesk UltraBold"/>
                <a:cs typeface="Armin Grotesk UltraBold"/>
                <a:sym typeface="Armin Grotesk UltraBold"/>
              </a:defRPr>
            </a:pPr>
            <a:endParaRPr lang="lv-LV" sz="2800" b="1" dirty="0">
              <a:solidFill>
                <a:srgbClr val="A7A7A7"/>
              </a:solidFill>
              <a:latin typeface="Armin Grotesk UltraBold"/>
            </a:endParaRPr>
          </a:p>
          <a:p>
            <a:pPr marL="0" algn="just" defTabSz="914400">
              <a:lnSpc>
                <a:spcPct val="120000"/>
              </a:lnSpc>
              <a:spcBef>
                <a:spcPts val="0"/>
              </a:spcBef>
              <a:buClr>
                <a:srgbClr val="942235"/>
              </a:buClr>
              <a:defRPr sz="3400">
                <a:solidFill>
                  <a:srgbClr val="A7A7A7"/>
                </a:solidFill>
                <a:latin typeface="Armin Grotesk UltraBold"/>
                <a:ea typeface="Armin Grotesk UltraBold"/>
                <a:cs typeface="Armin Grotesk UltraBold"/>
                <a:sym typeface="Armin Grotesk UltraBold"/>
              </a:defRPr>
            </a:pPr>
            <a:r>
              <a:rPr lang="lv-LV" sz="2800" b="1" dirty="0">
                <a:solidFill>
                  <a:srgbClr val="A7A7A7"/>
                </a:solidFill>
                <a:latin typeface="Armin Grotesk UltraBold"/>
              </a:rPr>
              <a:t>Vai paralēli var īstenot divus </a:t>
            </a:r>
            <a:r>
              <a:rPr lang="lv-LV" sz="2800" b="1" dirty="0" err="1">
                <a:solidFill>
                  <a:srgbClr val="A7A7A7"/>
                </a:solidFill>
                <a:latin typeface="Armin Grotesk UltraBold"/>
              </a:rPr>
              <a:t>vaučeru</a:t>
            </a:r>
            <a:r>
              <a:rPr lang="lv-LV" sz="2800" b="1" dirty="0">
                <a:solidFill>
                  <a:srgbClr val="A7A7A7"/>
                </a:solidFill>
                <a:latin typeface="Armin Grotesk UltraBold"/>
              </a:rPr>
              <a:t>  projektus.</a:t>
            </a:r>
          </a:p>
          <a:p>
            <a:pPr marL="0" indent="0" algn="just" defTabSz="914400">
              <a:lnSpc>
                <a:spcPct val="120000"/>
              </a:lnSpc>
              <a:spcBef>
                <a:spcPts val="0"/>
              </a:spcBef>
              <a:buClr>
                <a:srgbClr val="942235"/>
              </a:buClr>
              <a:buNone/>
              <a:defRPr sz="3400">
                <a:solidFill>
                  <a:srgbClr val="A7A7A7"/>
                </a:solidFill>
                <a:latin typeface="Armin Grotesk UltraBold"/>
                <a:ea typeface="Armin Grotesk UltraBold"/>
                <a:cs typeface="Armin Grotesk UltraBold"/>
                <a:sym typeface="Armin Grotesk UltraBold"/>
              </a:defRPr>
            </a:pPr>
            <a:r>
              <a:rPr lang="lv-LV" sz="2800" b="1" dirty="0">
                <a:solidFill>
                  <a:srgbClr val="A7A7A7"/>
                </a:solidFill>
                <a:latin typeface="Armin Grotesk UltraBold"/>
              </a:rPr>
              <a:t>Nē, nākamo var īstenot pēc pirmā pabeigšanas. Paralēli </a:t>
            </a:r>
            <a:r>
              <a:rPr lang="lv-LV" sz="2800" b="1" dirty="0" err="1">
                <a:solidFill>
                  <a:srgbClr val="A7A7A7"/>
                </a:solidFill>
                <a:latin typeface="Armin Grotesk UltraBold"/>
              </a:rPr>
              <a:t>vaučeru</a:t>
            </a:r>
            <a:r>
              <a:rPr lang="lv-LV" sz="2800" b="1" dirty="0">
                <a:solidFill>
                  <a:srgbClr val="A7A7A7"/>
                </a:solidFill>
                <a:latin typeface="Armin Grotesk UltraBold"/>
              </a:rPr>
              <a:t> projektam var īstenot  augstas kvalifikācijas darbinieka piesaistes projektu</a:t>
            </a:r>
          </a:p>
          <a:p>
            <a:pPr marL="0" algn="just" defTabSz="914400">
              <a:lnSpc>
                <a:spcPct val="120000"/>
              </a:lnSpc>
              <a:spcBef>
                <a:spcPts val="0"/>
              </a:spcBef>
              <a:buClr>
                <a:srgbClr val="942235"/>
              </a:buClr>
              <a:defRPr sz="3400">
                <a:solidFill>
                  <a:srgbClr val="A7A7A7"/>
                </a:solidFill>
                <a:latin typeface="Armin Grotesk UltraBold"/>
                <a:ea typeface="Armin Grotesk UltraBold"/>
                <a:cs typeface="Armin Grotesk UltraBold"/>
                <a:sym typeface="Armin Grotesk UltraBold"/>
              </a:defRPr>
            </a:pPr>
            <a:endParaRPr lang="lv-LV" sz="2800" b="1" dirty="0">
              <a:solidFill>
                <a:srgbClr val="A7A7A7"/>
              </a:solidFill>
              <a:latin typeface="Armin Grotesk UltraBold"/>
            </a:endParaRPr>
          </a:p>
          <a:p>
            <a:pPr marL="0" algn="just" defTabSz="914400">
              <a:lnSpc>
                <a:spcPct val="120000"/>
              </a:lnSpc>
              <a:spcBef>
                <a:spcPts val="0"/>
              </a:spcBef>
              <a:buClr>
                <a:srgbClr val="942235"/>
              </a:buClr>
              <a:defRPr sz="3400">
                <a:solidFill>
                  <a:srgbClr val="A7A7A7"/>
                </a:solidFill>
                <a:latin typeface="Armin Grotesk UltraBold"/>
                <a:ea typeface="Armin Grotesk UltraBold"/>
                <a:cs typeface="Armin Grotesk UltraBold"/>
                <a:sym typeface="Armin Grotesk UltraBold"/>
              </a:defRPr>
            </a:pPr>
            <a:r>
              <a:rPr lang="lv-LV" sz="2800" b="1" dirty="0">
                <a:solidFill>
                  <a:srgbClr val="A7A7A7"/>
                </a:solidFill>
                <a:latin typeface="Armin Grotesk UltraBold"/>
              </a:rPr>
              <a:t>Vai esošo darbinieku un  uzņēmuma valdes locekli var piesaistīt kā augsti kvalificētu darbinieku?</a:t>
            </a:r>
          </a:p>
          <a:p>
            <a:pPr marL="0" indent="0" algn="just" defTabSz="914400">
              <a:lnSpc>
                <a:spcPct val="120000"/>
              </a:lnSpc>
              <a:spcBef>
                <a:spcPts val="0"/>
              </a:spcBef>
              <a:buClr>
                <a:srgbClr val="942235"/>
              </a:buClr>
              <a:buNone/>
              <a:defRPr sz="3400">
                <a:solidFill>
                  <a:srgbClr val="A7A7A7"/>
                </a:solidFill>
                <a:latin typeface="Armin Grotesk UltraBold"/>
                <a:ea typeface="Armin Grotesk UltraBold"/>
                <a:cs typeface="Armin Grotesk UltraBold"/>
                <a:sym typeface="Armin Grotesk UltraBold"/>
              </a:defRPr>
            </a:pPr>
            <a:r>
              <a:rPr lang="lv-LV" sz="2800" b="1" dirty="0">
                <a:solidFill>
                  <a:srgbClr val="A7A7A7"/>
                </a:solidFill>
                <a:latin typeface="Armin Grotesk UltraBold"/>
              </a:rPr>
              <a:t>Nē, nevar.</a:t>
            </a:r>
          </a:p>
          <a:p>
            <a:pPr marL="0" indent="0" algn="just" defTabSz="914400">
              <a:lnSpc>
                <a:spcPct val="120000"/>
              </a:lnSpc>
              <a:spcBef>
                <a:spcPts val="0"/>
              </a:spcBef>
              <a:buClr>
                <a:srgbClr val="942235"/>
              </a:buClr>
              <a:buNone/>
              <a:defRPr sz="3400">
                <a:solidFill>
                  <a:srgbClr val="A7A7A7"/>
                </a:solidFill>
                <a:latin typeface="Armin Grotesk UltraBold"/>
                <a:ea typeface="Armin Grotesk UltraBold"/>
                <a:cs typeface="Armin Grotesk UltraBold"/>
                <a:sym typeface="Armin Grotesk UltraBold"/>
              </a:defRPr>
            </a:pPr>
            <a:endParaRPr lang="lv-LV" sz="2800" b="1" dirty="0">
              <a:solidFill>
                <a:srgbClr val="A7A7A7"/>
              </a:solidFill>
              <a:highlight>
                <a:srgbClr val="FFFF00"/>
              </a:highlight>
              <a:latin typeface="Armin Grotesk UltraBold"/>
            </a:endParaRPr>
          </a:p>
          <a:p>
            <a:pPr marL="0" algn="just" defTabSz="914400">
              <a:lnSpc>
                <a:spcPct val="120000"/>
              </a:lnSpc>
              <a:spcBef>
                <a:spcPts val="0"/>
              </a:spcBef>
              <a:buClr>
                <a:srgbClr val="942235"/>
              </a:buClr>
              <a:defRPr sz="3400">
                <a:solidFill>
                  <a:srgbClr val="A7A7A7"/>
                </a:solidFill>
                <a:latin typeface="Armin Grotesk UltraBold"/>
                <a:ea typeface="Armin Grotesk UltraBold"/>
                <a:cs typeface="Armin Grotesk UltraBold"/>
                <a:sym typeface="Armin Grotesk UltraBold"/>
              </a:defRPr>
            </a:pPr>
            <a:r>
              <a:rPr lang="lv-LV" sz="2800" b="1" dirty="0">
                <a:solidFill>
                  <a:srgbClr val="A7A7A7"/>
                </a:solidFill>
                <a:latin typeface="Armin Grotesk UltraBold"/>
              </a:rPr>
              <a:t>Miniet projektu piemērus. Kur var iepazīties ar iepriekšējās programmas projektiem?</a:t>
            </a:r>
          </a:p>
          <a:p>
            <a:pPr lvl="1" algn="just" defTabSz="914400">
              <a:lnSpc>
                <a:spcPct val="120000"/>
              </a:lnSpc>
              <a:spcBef>
                <a:spcPts val="0"/>
              </a:spcBef>
              <a:buClr>
                <a:srgbClr val="942235"/>
              </a:buClr>
              <a:buFont typeface="Wingdings" panose="05000000000000000000" pitchFamily="2" charset="2"/>
              <a:buChar char="v"/>
              <a:defRPr sz="3400">
                <a:solidFill>
                  <a:srgbClr val="A7A7A7"/>
                </a:solidFill>
                <a:latin typeface="Armin Grotesk UltraBold"/>
                <a:ea typeface="Armin Grotesk UltraBold"/>
                <a:cs typeface="Armin Grotesk UltraBold"/>
                <a:sym typeface="Armin Grotesk UltraBold"/>
              </a:defRPr>
            </a:pPr>
            <a:r>
              <a:rPr lang="lv-LV" sz="2800" b="1" i="1" dirty="0">
                <a:solidFill>
                  <a:srgbClr val="A7A7A7"/>
                </a:solidFill>
                <a:latin typeface="Armin Grotesk UltraBold"/>
              </a:rPr>
              <a:t>Tiks izgatavots pilnas baterijas šūnas prototips un veikti ONC elektroda testi (elektroķīmisko parametru noteikšana). </a:t>
            </a:r>
          </a:p>
          <a:p>
            <a:pPr lvl="1" algn="just" defTabSz="914400">
              <a:lnSpc>
                <a:spcPct val="120000"/>
              </a:lnSpc>
              <a:spcBef>
                <a:spcPts val="0"/>
              </a:spcBef>
              <a:buClr>
                <a:srgbClr val="942235"/>
              </a:buClr>
              <a:buFont typeface="Wingdings" panose="05000000000000000000" pitchFamily="2" charset="2"/>
              <a:buChar char="v"/>
              <a:defRPr sz="3400">
                <a:solidFill>
                  <a:srgbClr val="A7A7A7"/>
                </a:solidFill>
                <a:latin typeface="Armin Grotesk UltraBold"/>
                <a:ea typeface="Armin Grotesk UltraBold"/>
                <a:cs typeface="Armin Grotesk UltraBold"/>
                <a:sym typeface="Armin Grotesk UltraBold"/>
              </a:defRPr>
            </a:pPr>
            <a:r>
              <a:rPr lang="lv-LV" sz="2800" b="1" i="1" dirty="0">
                <a:solidFill>
                  <a:srgbClr val="A7A7A7"/>
                </a:solidFill>
                <a:latin typeface="Armin Grotesk UltraBold"/>
              </a:rPr>
              <a:t>Atbalsts rūpnieciskā pētījuma veikšanai, kura ietvaros tiks izpētīts / izstrādāts ģenēriskā preparāta ražošanas sintēzes ceļš.</a:t>
            </a:r>
          </a:p>
          <a:p>
            <a:pPr lvl="1" algn="just" defTabSz="914400">
              <a:lnSpc>
                <a:spcPct val="120000"/>
              </a:lnSpc>
              <a:spcBef>
                <a:spcPts val="0"/>
              </a:spcBef>
              <a:buClr>
                <a:srgbClr val="942235"/>
              </a:buClr>
              <a:buFont typeface="Wingdings" panose="05000000000000000000" pitchFamily="2" charset="2"/>
              <a:buChar char="v"/>
              <a:defRPr sz="3400">
                <a:solidFill>
                  <a:srgbClr val="A7A7A7"/>
                </a:solidFill>
                <a:latin typeface="Armin Grotesk UltraBold"/>
                <a:ea typeface="Armin Grotesk UltraBold"/>
                <a:cs typeface="Armin Grotesk UltraBold"/>
                <a:sym typeface="Armin Grotesk UltraBold"/>
              </a:defRPr>
            </a:pPr>
            <a:r>
              <a:rPr lang="lv-LV" sz="2800" b="1" i="1" dirty="0">
                <a:solidFill>
                  <a:srgbClr val="A7A7A7"/>
                </a:solidFill>
                <a:latin typeface="Armin Grotesk UltraBold"/>
              </a:rPr>
              <a:t>Iegūt sertifikātus 5 jauniem inovatīviem produktiem pārtikas iepakojuma ražošanai.</a:t>
            </a:r>
          </a:p>
          <a:p>
            <a:pPr lvl="1" algn="just" defTabSz="914400">
              <a:lnSpc>
                <a:spcPct val="120000"/>
              </a:lnSpc>
              <a:spcBef>
                <a:spcPts val="0"/>
              </a:spcBef>
              <a:buClr>
                <a:srgbClr val="942235"/>
              </a:buClr>
              <a:buFont typeface="Wingdings" panose="05000000000000000000" pitchFamily="2" charset="2"/>
              <a:buChar char="v"/>
              <a:defRPr sz="3400">
                <a:solidFill>
                  <a:srgbClr val="A7A7A7"/>
                </a:solidFill>
                <a:latin typeface="Armin Grotesk UltraBold"/>
                <a:ea typeface="Armin Grotesk UltraBold"/>
                <a:cs typeface="Armin Grotesk UltraBold"/>
                <a:sym typeface="Armin Grotesk UltraBold"/>
              </a:defRPr>
            </a:pPr>
            <a:r>
              <a:rPr lang="lv-LV" sz="2800" b="1" i="1" dirty="0">
                <a:solidFill>
                  <a:srgbClr val="A7A7A7"/>
                </a:solidFill>
                <a:latin typeface="Armin Grotesk UltraBold"/>
              </a:rPr>
              <a:t>Galešu un </a:t>
            </a:r>
            <a:r>
              <a:rPr lang="lv-LV" sz="2800" b="1" i="1" dirty="0" err="1">
                <a:solidFill>
                  <a:srgbClr val="A7A7A7"/>
                </a:solidFill>
                <a:latin typeface="Armin Grotesk UltraBold"/>
              </a:rPr>
              <a:t>čipšu</a:t>
            </a:r>
            <a:r>
              <a:rPr lang="lv-LV" sz="2800" b="1" i="1" dirty="0">
                <a:solidFill>
                  <a:srgbClr val="A7A7A7"/>
                </a:solidFill>
                <a:latin typeface="Armin Grotesk UltraBold"/>
              </a:rPr>
              <a:t> receptūras, ražošanas tehnoloģijas izstrāde</a:t>
            </a:r>
          </a:p>
          <a:p>
            <a:pPr lvl="1" algn="just" defTabSz="914400">
              <a:lnSpc>
                <a:spcPct val="120000"/>
              </a:lnSpc>
              <a:spcBef>
                <a:spcPts val="0"/>
              </a:spcBef>
              <a:buClr>
                <a:srgbClr val="942235"/>
              </a:buClr>
              <a:buFont typeface="Wingdings" panose="05000000000000000000" pitchFamily="2" charset="2"/>
              <a:buChar char="v"/>
              <a:defRPr sz="3400">
                <a:solidFill>
                  <a:srgbClr val="A7A7A7"/>
                </a:solidFill>
                <a:latin typeface="Armin Grotesk UltraBold"/>
                <a:ea typeface="Armin Grotesk UltraBold"/>
                <a:cs typeface="Armin Grotesk UltraBold"/>
                <a:sym typeface="Armin Grotesk UltraBold"/>
              </a:defRPr>
            </a:pPr>
            <a:r>
              <a:rPr lang="lv-LV" sz="2800" b="1" i="1" dirty="0">
                <a:solidFill>
                  <a:srgbClr val="A7A7A7"/>
                </a:solidFill>
                <a:latin typeface="Armin Grotesk UltraBold"/>
              </a:rPr>
              <a:t>Izstrādāt </a:t>
            </a:r>
            <a:r>
              <a:rPr lang="lv-LV" sz="2800" b="1" i="1" dirty="0" err="1">
                <a:solidFill>
                  <a:srgbClr val="A7A7A7"/>
                </a:solidFill>
                <a:latin typeface="Armin Grotesk UltraBold"/>
              </a:rPr>
              <a:t>humātu</a:t>
            </a:r>
            <a:r>
              <a:rPr lang="lv-LV" sz="2800" b="1" i="1" dirty="0">
                <a:solidFill>
                  <a:srgbClr val="A7A7A7"/>
                </a:solidFill>
                <a:latin typeface="Armin Grotesk UltraBold"/>
              </a:rPr>
              <a:t> ieguves tehnoloģiju no kūdras un organiskās izcelsmes atkritumiem.</a:t>
            </a:r>
          </a:p>
          <a:p>
            <a:pPr marL="0" indent="0" algn="just" defTabSz="914400">
              <a:lnSpc>
                <a:spcPct val="120000"/>
              </a:lnSpc>
              <a:spcBef>
                <a:spcPts val="0"/>
              </a:spcBef>
              <a:buClr>
                <a:srgbClr val="942235"/>
              </a:buClr>
              <a:buNone/>
              <a:defRPr sz="3400">
                <a:solidFill>
                  <a:srgbClr val="A7A7A7"/>
                </a:solidFill>
                <a:latin typeface="Armin Grotesk UltraBold"/>
                <a:ea typeface="Armin Grotesk UltraBold"/>
                <a:cs typeface="Armin Grotesk UltraBold"/>
                <a:sym typeface="Armin Grotesk UltraBold"/>
              </a:defRPr>
            </a:pPr>
            <a:r>
              <a:rPr lang="lv-LV" sz="2800" b="1" dirty="0">
                <a:solidFill>
                  <a:srgbClr val="A7A7A7"/>
                </a:solidFill>
                <a:latin typeface="Armin Grotesk UltraBold"/>
              </a:rPr>
              <a:t>LIAA mājaslapā pieejami noslēgtie līgumi:</a:t>
            </a:r>
          </a:p>
          <a:p>
            <a:pPr marL="0" indent="0" algn="just" defTabSz="914400">
              <a:lnSpc>
                <a:spcPct val="120000"/>
              </a:lnSpc>
              <a:spcBef>
                <a:spcPts val="0"/>
              </a:spcBef>
              <a:buClr>
                <a:srgbClr val="942235"/>
              </a:buClr>
              <a:buNone/>
              <a:defRPr sz="3400">
                <a:solidFill>
                  <a:srgbClr val="A7A7A7"/>
                </a:solidFill>
                <a:latin typeface="Armin Grotesk UltraBold"/>
                <a:ea typeface="Armin Grotesk UltraBold"/>
                <a:cs typeface="Armin Grotesk UltraBold"/>
                <a:sym typeface="Armin Grotesk UltraBold"/>
              </a:defRPr>
            </a:pPr>
            <a:r>
              <a:rPr lang="lv-LV" sz="2800" b="1" dirty="0">
                <a:solidFill>
                  <a:srgbClr val="A7A7A7"/>
                </a:solidFill>
                <a:latin typeface="Armin Grotesk UltraBold"/>
                <a:hlinkClick r:id="rId2"/>
              </a:rPr>
              <a:t>https://www.liaa.gov.lv/lv/programmas/inovaciju-vauceri/noslegtie-ligumi</a:t>
            </a:r>
            <a:r>
              <a:rPr lang="lv-LV" sz="2800" b="1" dirty="0">
                <a:solidFill>
                  <a:srgbClr val="A7A7A7"/>
                </a:solidFill>
                <a:latin typeface="Armin Grotesk UltraBold"/>
              </a:rPr>
              <a:t> </a:t>
            </a:r>
          </a:p>
          <a:p>
            <a:pPr marL="0" indent="0" algn="just" defTabSz="914400">
              <a:lnSpc>
                <a:spcPct val="120000"/>
              </a:lnSpc>
              <a:spcBef>
                <a:spcPts val="0"/>
              </a:spcBef>
              <a:buClr>
                <a:srgbClr val="942235"/>
              </a:buClr>
              <a:buNone/>
              <a:defRPr sz="3400">
                <a:solidFill>
                  <a:srgbClr val="A7A7A7"/>
                </a:solidFill>
                <a:latin typeface="Armin Grotesk UltraBold"/>
                <a:ea typeface="Armin Grotesk UltraBold"/>
                <a:cs typeface="Armin Grotesk UltraBold"/>
                <a:sym typeface="Armin Grotesk UltraBold"/>
              </a:defRPr>
            </a:pPr>
            <a:endParaRPr lang="lv-LV" sz="2800" b="1" dirty="0">
              <a:solidFill>
                <a:srgbClr val="A7A7A7"/>
              </a:solidFill>
              <a:latin typeface="Armin Grotesk UltraBold"/>
            </a:endParaRPr>
          </a:p>
          <a:p>
            <a:pPr marL="0" indent="0" algn="just" defTabSz="914400">
              <a:lnSpc>
                <a:spcPct val="80000"/>
              </a:lnSpc>
              <a:spcBef>
                <a:spcPts val="0"/>
              </a:spcBef>
              <a:buClr>
                <a:srgbClr val="942235"/>
              </a:buClr>
              <a:buNone/>
              <a:defRPr sz="3400">
                <a:solidFill>
                  <a:srgbClr val="A7A7A7"/>
                </a:solidFill>
                <a:latin typeface="Armin Grotesk UltraBold"/>
                <a:ea typeface="Armin Grotesk UltraBold"/>
                <a:cs typeface="Armin Grotesk UltraBold"/>
                <a:sym typeface="Armin Grotesk UltraBold"/>
              </a:defRPr>
            </a:pPr>
            <a:endParaRPr lang="lv-LV" sz="2800" b="1" dirty="0">
              <a:solidFill>
                <a:srgbClr val="A7A7A7"/>
              </a:solidFill>
              <a:latin typeface="Armin Grotesk UltraBold"/>
            </a:endParaRPr>
          </a:p>
          <a:p>
            <a:pPr marL="0" indent="0" algn="just" defTabSz="914400">
              <a:lnSpc>
                <a:spcPct val="80000"/>
              </a:lnSpc>
              <a:spcBef>
                <a:spcPts val="0"/>
              </a:spcBef>
              <a:buClr>
                <a:srgbClr val="942235"/>
              </a:buClr>
              <a:buNone/>
              <a:defRPr sz="3400">
                <a:solidFill>
                  <a:srgbClr val="A7A7A7"/>
                </a:solidFill>
                <a:latin typeface="Armin Grotesk UltraBold"/>
                <a:ea typeface="Armin Grotesk UltraBold"/>
                <a:cs typeface="Armin Grotesk UltraBold"/>
                <a:sym typeface="Armin Grotesk UltraBold"/>
              </a:defRPr>
            </a:pPr>
            <a:endParaRPr lang="lv-LV" sz="2800" dirty="0"/>
          </a:p>
          <a:p>
            <a:pPr marL="457200" indent="-457200" algn="just" defTabSz="914400">
              <a:lnSpc>
                <a:spcPct val="80000"/>
              </a:lnSpc>
              <a:spcBef>
                <a:spcPts val="0"/>
              </a:spcBef>
              <a:buClr>
                <a:srgbClr val="942235"/>
              </a:buClr>
              <a:buFontTx/>
              <a:defRPr sz="3400">
                <a:solidFill>
                  <a:srgbClr val="A7A7A7"/>
                </a:solidFill>
                <a:latin typeface="Armin Grotesk UltraBold"/>
                <a:ea typeface="Armin Grotesk UltraBold"/>
                <a:cs typeface="Armin Grotesk UltraBold"/>
                <a:sym typeface="Armin Grotesk UltraBold"/>
              </a:defRPr>
            </a:pPr>
            <a:endParaRPr sz="2800" dirty="0"/>
          </a:p>
          <a:p>
            <a:pPr marL="1257300" algn="just" defTabSz="914400">
              <a:lnSpc>
                <a:spcPct val="80000"/>
              </a:lnSpc>
              <a:spcBef>
                <a:spcPts val="0"/>
              </a:spcBef>
              <a:buClr>
                <a:srgbClr val="942235"/>
              </a:buClr>
              <a:defRPr sz="3000"/>
            </a:pPr>
            <a:endParaRPr lang="lv-LV" sz="2800" dirty="0" err="1"/>
          </a:p>
        </p:txBody>
      </p:sp>
    </p:spTree>
    <p:extLst>
      <p:ext uri="{BB962C8B-B14F-4D97-AF65-F5344CB8AC3E}">
        <p14:creationId xmlns:p14="http://schemas.microsoft.com/office/powerpoint/2010/main" val="210125860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LIAA logo balts RGB_Lat pilnais.png" descr="LIAA logo balts RGB_Lat pilnais.png"/>
          <p:cNvPicPr>
            <a:picLocks noChangeAspect="1"/>
          </p:cNvPicPr>
          <p:nvPr/>
        </p:nvPicPr>
        <p:blipFill>
          <a:blip r:embed="rId2"/>
          <a:stretch>
            <a:fillRect/>
          </a:stretch>
        </p:blipFill>
        <p:spPr>
          <a:xfrm>
            <a:off x="17396592" y="10670295"/>
            <a:ext cx="6782072" cy="2398669"/>
          </a:xfrm>
          <a:prstGeom prst="rect">
            <a:avLst/>
          </a:prstGeom>
          <a:ln w="12700">
            <a:miter lim="400000"/>
          </a:ln>
        </p:spPr>
      </p:pic>
      <p:pic>
        <p:nvPicPr>
          <p:cNvPr id="267" name="Picture 2" descr="Picture 2"/>
          <p:cNvPicPr>
            <a:picLocks noChangeAspect="1"/>
          </p:cNvPicPr>
          <p:nvPr/>
        </p:nvPicPr>
        <p:blipFill>
          <a:blip r:embed="rId3"/>
          <a:stretch>
            <a:fillRect/>
          </a:stretch>
        </p:blipFill>
        <p:spPr>
          <a:xfrm>
            <a:off x="12320897" y="11042809"/>
            <a:ext cx="3824211" cy="1653642"/>
          </a:xfrm>
          <a:prstGeom prst="rect">
            <a:avLst/>
          </a:prstGeom>
          <a:ln w="12700">
            <a:miter lim="400000"/>
          </a:ln>
        </p:spPr>
      </p:pic>
      <p:pic>
        <p:nvPicPr>
          <p:cNvPr id="268" name="Picture 3" descr="Picture 3"/>
          <p:cNvPicPr>
            <a:picLocks noChangeAspect="1"/>
          </p:cNvPicPr>
          <p:nvPr/>
        </p:nvPicPr>
        <p:blipFill>
          <a:blip r:embed="rId4"/>
          <a:stretch>
            <a:fillRect/>
          </a:stretch>
        </p:blipFill>
        <p:spPr>
          <a:xfrm>
            <a:off x="17105016" y="4034383"/>
            <a:ext cx="4171005" cy="4171006"/>
          </a:xfrm>
          <a:prstGeom prst="rect">
            <a:avLst/>
          </a:prstGeom>
          <a:ln w="12700">
            <a:miter lim="400000"/>
          </a:ln>
        </p:spPr>
      </p:pic>
      <p:sp>
        <p:nvSpPr>
          <p:cNvPr id="269" name="Paldies!"/>
          <p:cNvSpPr txBox="1"/>
          <p:nvPr/>
        </p:nvSpPr>
        <p:spPr>
          <a:xfrm>
            <a:off x="987702" y="1002976"/>
            <a:ext cx="10242823" cy="2055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ct val="80000"/>
              </a:lnSpc>
              <a:defRPr sz="8800">
                <a:solidFill>
                  <a:srgbClr val="A7A7A7"/>
                </a:solidFill>
                <a:latin typeface="Armin Grotesk UltraBold"/>
                <a:ea typeface="Armin Grotesk UltraBold"/>
                <a:cs typeface="Armin Grotesk UltraBold"/>
                <a:sym typeface="Armin Grotesk UltraBold"/>
              </a:defRPr>
            </a:lvl1pPr>
          </a:lstStyle>
          <a:p>
            <a:r>
              <a:t>Paldies!</a:t>
            </a:r>
          </a:p>
        </p:txBody>
      </p:sp>
      <p:sp>
        <p:nvSpPr>
          <p:cNvPr id="270" name="Vairāk info:…"/>
          <p:cNvSpPr txBox="1">
            <a:spLocks noGrp="1"/>
          </p:cNvSpPr>
          <p:nvPr>
            <p:ph type="body" sz="quarter" idx="4294967295"/>
          </p:nvPr>
        </p:nvSpPr>
        <p:spPr>
          <a:xfrm>
            <a:off x="1540168" y="4743536"/>
            <a:ext cx="12358119" cy="3455733"/>
          </a:xfrm>
          <a:prstGeom prst="rect">
            <a:avLst/>
          </a:prstGeom>
        </p:spPr>
        <p:txBody>
          <a:bodyPr>
            <a:normAutofit/>
          </a:bodyPr>
          <a:lstStyle/>
          <a:p>
            <a:pPr marL="0" indent="0" defTabSz="876590">
              <a:lnSpc>
                <a:spcPct val="80000"/>
              </a:lnSpc>
              <a:spcBef>
                <a:spcPts val="0"/>
              </a:spcBef>
              <a:buSzTx/>
              <a:buFontTx/>
              <a:buNone/>
              <a:defRPr sz="3400">
                <a:solidFill>
                  <a:srgbClr val="A7A7A7"/>
                </a:solidFill>
                <a:latin typeface="Armin Grotesk UltraBold"/>
                <a:ea typeface="Armin Grotesk UltraBold"/>
                <a:cs typeface="Armin Grotesk UltraBold"/>
                <a:sym typeface="Armin Grotesk UltraBold"/>
              </a:defRPr>
            </a:pPr>
            <a:r>
              <a:rPr dirty="0" err="1"/>
              <a:t>Vairāk</a:t>
            </a:r>
            <a:r>
              <a:rPr dirty="0"/>
              <a:t> info:</a:t>
            </a:r>
          </a:p>
          <a:p>
            <a:pPr marL="571500" indent="-571500" defTabSz="876590">
              <a:lnSpc>
                <a:spcPct val="80000"/>
              </a:lnSpc>
              <a:spcBef>
                <a:spcPts val="0"/>
              </a:spcBef>
              <a:buClr>
                <a:srgbClr val="942235"/>
              </a:buClr>
              <a:buSzPct val="200000"/>
              <a:buChar char="‣"/>
              <a:defRPr sz="3000">
                <a:latin typeface="Armin Grotesk SemiBold"/>
                <a:ea typeface="Armin Grotesk SemiBold"/>
                <a:cs typeface="Armin Grotesk SemiBold"/>
                <a:sym typeface="Armin Grotesk SemiBold"/>
              </a:defRPr>
            </a:pPr>
            <a:r>
              <a:rPr dirty="0" err="1">
                <a:latin typeface="+mn-lt"/>
                <a:ea typeface="+mn-ea"/>
                <a:cs typeface="+mn-cs"/>
                <a:sym typeface="Armin Grotesk Regular"/>
              </a:rPr>
              <a:t>Valsts</a:t>
            </a:r>
            <a:r>
              <a:rPr dirty="0">
                <a:latin typeface="+mn-lt"/>
                <a:ea typeface="+mn-ea"/>
                <a:cs typeface="+mn-cs"/>
                <a:sym typeface="Armin Grotesk Regular"/>
              </a:rPr>
              <a:t> </a:t>
            </a:r>
            <a:r>
              <a:rPr dirty="0" err="1">
                <a:latin typeface="+mn-lt"/>
                <a:ea typeface="+mn-ea"/>
                <a:cs typeface="+mn-cs"/>
                <a:sym typeface="Armin Grotesk Regular"/>
              </a:rPr>
              <a:t>platformā</a:t>
            </a:r>
            <a:r>
              <a:rPr dirty="0">
                <a:latin typeface="+mn-lt"/>
                <a:ea typeface="+mn-ea"/>
                <a:cs typeface="+mn-cs"/>
                <a:sym typeface="Armin Grotesk Regular"/>
              </a:rPr>
              <a:t> </a:t>
            </a:r>
            <a:r>
              <a:rPr dirty="0" err="1">
                <a:latin typeface="+mn-lt"/>
                <a:ea typeface="+mn-ea"/>
                <a:cs typeface="+mn-cs"/>
                <a:sym typeface="Armin Grotesk Regular"/>
              </a:rPr>
              <a:t>biznesa</a:t>
            </a:r>
            <a:r>
              <a:rPr dirty="0">
                <a:latin typeface="+mn-lt"/>
                <a:ea typeface="+mn-ea"/>
                <a:cs typeface="+mn-cs"/>
                <a:sym typeface="Armin Grotesk Regular"/>
              </a:rPr>
              <a:t> </a:t>
            </a:r>
            <a:r>
              <a:rPr dirty="0" err="1">
                <a:latin typeface="+mn-lt"/>
                <a:ea typeface="+mn-ea"/>
                <a:cs typeface="+mn-cs"/>
                <a:sym typeface="Armin Grotesk Regular"/>
              </a:rPr>
              <a:t>attīstība</a:t>
            </a:r>
            <a:r>
              <a:rPr dirty="0"/>
              <a:t> </a:t>
            </a:r>
            <a:r>
              <a:rPr u="sng" dirty="0">
                <a:solidFill>
                  <a:schemeClr val="accent1"/>
                </a:solidFill>
                <a:uFill>
                  <a:solidFill>
                    <a:srgbClr val="0000FF"/>
                  </a:solidFill>
                </a:uFill>
                <a:latin typeface="Armin Grotesk UltraBold"/>
                <a:ea typeface="Armin Grotesk UltraBold"/>
                <a:cs typeface="Armin Grotesk UltraBold"/>
                <a:sym typeface="Armin Grotesk UltraBold"/>
                <a:hlinkClick r:id="rId5"/>
              </a:rPr>
              <a:t>WWW.BUSINESS.GOV.LV</a:t>
            </a:r>
            <a:endParaRPr dirty="0">
              <a:solidFill>
                <a:srgbClr val="00B0F0"/>
              </a:solidFill>
            </a:endParaRPr>
          </a:p>
          <a:p>
            <a:pPr marL="0" indent="0" defTabSz="876590">
              <a:lnSpc>
                <a:spcPct val="80000"/>
              </a:lnSpc>
              <a:spcBef>
                <a:spcPts val="0"/>
              </a:spcBef>
              <a:buSzTx/>
              <a:buFontTx/>
              <a:buNone/>
              <a:defRPr sz="3000">
                <a:latin typeface="Armin Grotesk SemiBold"/>
                <a:ea typeface="Armin Grotesk SemiBold"/>
                <a:cs typeface="Armin Grotesk SemiBold"/>
                <a:sym typeface="Armin Grotesk SemiBold"/>
              </a:defRPr>
            </a:pPr>
            <a:endParaRPr dirty="0">
              <a:solidFill>
                <a:srgbClr val="00B0F0"/>
              </a:solidFill>
            </a:endParaRPr>
          </a:p>
          <a:p>
            <a:pPr marL="571500" indent="-571500" defTabSz="876590">
              <a:lnSpc>
                <a:spcPct val="80000"/>
              </a:lnSpc>
              <a:spcBef>
                <a:spcPts val="0"/>
              </a:spcBef>
              <a:buClr>
                <a:srgbClr val="942235"/>
              </a:buClr>
              <a:buSzPct val="200000"/>
              <a:buChar char="‣"/>
              <a:defRPr sz="3000">
                <a:latin typeface="Armin Grotesk SemiBold"/>
                <a:ea typeface="Armin Grotesk SemiBold"/>
                <a:cs typeface="Armin Grotesk SemiBold"/>
                <a:sym typeface="Armin Grotesk SemiBold"/>
              </a:defRPr>
            </a:pPr>
            <a:r>
              <a:rPr dirty="0">
                <a:latin typeface="+mn-lt"/>
                <a:ea typeface="+mn-ea"/>
                <a:cs typeface="+mn-cs"/>
                <a:sym typeface="Armin Grotesk Regular"/>
              </a:rPr>
              <a:t>MK </a:t>
            </a:r>
            <a:r>
              <a:rPr dirty="0" err="1">
                <a:latin typeface="+mn-lt"/>
                <a:ea typeface="+mn-ea"/>
                <a:cs typeface="+mn-cs"/>
                <a:sym typeface="Armin Grotesk Regular"/>
              </a:rPr>
              <a:t>noteikumi</a:t>
            </a:r>
            <a:r>
              <a:rPr dirty="0"/>
              <a:t> </a:t>
            </a:r>
            <a:r>
              <a:rPr u="sng" dirty="0">
                <a:solidFill>
                  <a:schemeClr val="accent1"/>
                </a:solidFill>
                <a:uFill>
                  <a:solidFill>
                    <a:srgbClr val="0000FF"/>
                  </a:solidFill>
                </a:uFill>
                <a:latin typeface="Armin Grotesk UltraBold"/>
                <a:ea typeface="Armin Grotesk UltraBold"/>
                <a:cs typeface="Armin Grotesk UltraBold"/>
                <a:sym typeface="Armin Grotesk UltraBold"/>
                <a:hlinkClick r:id="rId6"/>
              </a:rPr>
              <a:t>Nr. 644</a:t>
            </a:r>
          </a:p>
        </p:txBody>
      </p:sp>
      <p:sp>
        <p:nvSpPr>
          <p:cNvPr id="271" name="Line"/>
          <p:cNvSpPr/>
          <p:nvPr/>
        </p:nvSpPr>
        <p:spPr>
          <a:xfrm flipV="1">
            <a:off x="17091482" y="10995535"/>
            <a:ext cx="1" cy="2055693"/>
          </a:xfrm>
          <a:prstGeom prst="line">
            <a:avLst/>
          </a:prstGeom>
          <a:ln w="38100">
            <a:solidFill>
              <a:srgbClr val="942235"/>
            </a:solidFill>
          </a:ln>
        </p:spPr>
        <p:txBody>
          <a:bodyPr lIns="45718" tIns="45718" rIns="45718" bIns="45718"/>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Kvalifikācijas pazīmes…"/>
          <p:cNvSpPr txBox="1">
            <a:spLocks noGrp="1"/>
          </p:cNvSpPr>
          <p:nvPr>
            <p:ph type="title" idx="4294967295"/>
          </p:nvPr>
        </p:nvSpPr>
        <p:spPr>
          <a:xfrm>
            <a:off x="975091" y="978068"/>
            <a:ext cx="17511550" cy="4477292"/>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Produkta</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definīcija</a:t>
            </a:r>
          </a:p>
        </p:txBody>
      </p:sp>
      <p:sp>
        <p:nvSpPr>
          <p:cNvPr id="51" name="Rectangle 7"/>
          <p:cNvSpPr txBox="1"/>
          <p:nvPr/>
        </p:nvSpPr>
        <p:spPr>
          <a:xfrm>
            <a:off x="1535655" y="4134837"/>
            <a:ext cx="14310576" cy="8251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5452" tIns="55452" rIns="55452" bIns="55452">
            <a:spAutoFit/>
          </a:bodyPr>
          <a:lstStyle/>
          <a:p>
            <a:pPr defTabSz="1828800">
              <a:defRPr sz="3400">
                <a:solidFill>
                  <a:srgbClr val="A7A7A7"/>
                </a:solidFill>
                <a:latin typeface="Armin Grotesk UltraBold"/>
                <a:ea typeface="Armin Grotesk UltraBold"/>
                <a:cs typeface="Armin Grotesk UltraBold"/>
                <a:sym typeface="Armin Grotesk UltraBold"/>
              </a:defRPr>
            </a:pPr>
            <a:r>
              <a:rPr dirty="0"/>
              <a:t>Jauns </a:t>
            </a:r>
            <a:r>
              <a:rPr dirty="0" err="1"/>
              <a:t>produkts</a:t>
            </a:r>
            <a:r>
              <a:rPr dirty="0"/>
              <a:t>:</a:t>
            </a:r>
          </a:p>
          <a:p>
            <a:pPr marL="457200" lvl="8" indent="-457200">
              <a:buClr>
                <a:srgbClr val="942235"/>
              </a:buClr>
              <a:buSzPct val="100000"/>
              <a:buFont typeface="Armin Grotesk Regular"/>
              <a:buChar char="•"/>
              <a:defRPr sz="3000">
                <a:solidFill>
                  <a:srgbClr val="FFFFFF"/>
                </a:solidFill>
              </a:defRPr>
            </a:pPr>
            <a:r>
              <a:rPr dirty="0" err="1"/>
              <a:t>komersanta</a:t>
            </a:r>
            <a:r>
              <a:rPr dirty="0"/>
              <a:t> </a:t>
            </a:r>
            <a:r>
              <a:rPr dirty="0" err="1"/>
              <a:t>līmenī</a:t>
            </a:r>
            <a:r>
              <a:rPr dirty="0"/>
              <a:t> </a:t>
            </a:r>
            <a:r>
              <a:rPr dirty="0" err="1"/>
              <a:t>pilnīgi</a:t>
            </a:r>
            <a:r>
              <a:rPr dirty="0"/>
              <a:t> </a:t>
            </a:r>
            <a:r>
              <a:rPr dirty="0" err="1"/>
              <a:t>jaunas</a:t>
            </a:r>
            <a:r>
              <a:rPr dirty="0"/>
              <a:t> </a:t>
            </a:r>
            <a:r>
              <a:rPr dirty="0" err="1"/>
              <a:t>vai</a:t>
            </a:r>
            <a:r>
              <a:rPr dirty="0"/>
              <a:t> </a:t>
            </a:r>
            <a:r>
              <a:rPr dirty="0" err="1"/>
              <a:t>būtiski</a:t>
            </a:r>
            <a:r>
              <a:rPr dirty="0"/>
              <a:t> </a:t>
            </a:r>
            <a:r>
              <a:rPr dirty="0" err="1"/>
              <a:t>uzlabotas</a:t>
            </a:r>
            <a:r>
              <a:rPr dirty="0"/>
              <a:t> preces </a:t>
            </a:r>
            <a:r>
              <a:rPr dirty="0" err="1"/>
              <a:t>vai</a:t>
            </a:r>
            <a:r>
              <a:rPr dirty="0"/>
              <a:t> </a:t>
            </a:r>
            <a:r>
              <a:rPr dirty="0" err="1"/>
              <a:t>pakalpojumi</a:t>
            </a:r>
            <a:r>
              <a:rPr dirty="0"/>
              <a:t>, kurus </a:t>
            </a:r>
            <a:r>
              <a:rPr dirty="0" err="1"/>
              <a:t>komersants</a:t>
            </a:r>
            <a:r>
              <a:rPr dirty="0"/>
              <a:t> </a:t>
            </a:r>
            <a:r>
              <a:rPr dirty="0" err="1"/>
              <a:t>plāno</a:t>
            </a:r>
            <a:r>
              <a:rPr dirty="0"/>
              <a:t> </a:t>
            </a:r>
            <a:r>
              <a:rPr dirty="0" err="1"/>
              <a:t>ieviest</a:t>
            </a:r>
            <a:r>
              <a:rPr dirty="0"/>
              <a:t> </a:t>
            </a:r>
            <a:r>
              <a:rPr dirty="0" err="1"/>
              <a:t>tirgū</a:t>
            </a:r>
            <a:r>
              <a:rPr dirty="0"/>
              <a:t>. </a:t>
            </a:r>
            <a:r>
              <a:rPr dirty="0" err="1"/>
              <a:t>Būtiski</a:t>
            </a:r>
            <a:r>
              <a:rPr dirty="0"/>
              <a:t> </a:t>
            </a:r>
            <a:r>
              <a:rPr dirty="0" err="1"/>
              <a:t>uzlabojumi</a:t>
            </a:r>
            <a:r>
              <a:rPr dirty="0"/>
              <a:t> </a:t>
            </a:r>
            <a:r>
              <a:rPr dirty="0" err="1"/>
              <a:t>ir</a:t>
            </a:r>
            <a:r>
              <a:rPr dirty="0"/>
              <a:t>, </a:t>
            </a:r>
            <a:r>
              <a:rPr dirty="0" err="1"/>
              <a:t>piemēram</a:t>
            </a:r>
            <a:r>
              <a:rPr dirty="0"/>
              <a:t>, </a:t>
            </a:r>
            <a:r>
              <a:rPr dirty="0" err="1"/>
              <a:t>jaunu</a:t>
            </a:r>
            <a:r>
              <a:rPr dirty="0"/>
              <a:t> </a:t>
            </a:r>
            <a:r>
              <a:rPr dirty="0" err="1"/>
              <a:t>funkciju</a:t>
            </a:r>
            <a:r>
              <a:rPr dirty="0"/>
              <a:t> </a:t>
            </a:r>
            <a:r>
              <a:rPr dirty="0" err="1"/>
              <a:t>pievienošana</a:t>
            </a:r>
            <a:r>
              <a:rPr dirty="0"/>
              <a:t>, </a:t>
            </a:r>
            <a:r>
              <a:rPr dirty="0" err="1"/>
              <a:t>funkcionālo</a:t>
            </a:r>
            <a:r>
              <a:rPr dirty="0"/>
              <a:t> </a:t>
            </a:r>
            <a:r>
              <a:rPr dirty="0" err="1"/>
              <a:t>īpašību</a:t>
            </a:r>
            <a:r>
              <a:rPr dirty="0"/>
              <a:t> un </a:t>
            </a:r>
            <a:r>
              <a:rPr dirty="0" err="1"/>
              <a:t>lietojuma</a:t>
            </a:r>
            <a:r>
              <a:rPr dirty="0"/>
              <a:t> </a:t>
            </a:r>
            <a:r>
              <a:rPr dirty="0" err="1"/>
              <a:t>uzlabošana</a:t>
            </a:r>
            <a:r>
              <a:rPr dirty="0"/>
              <a:t>, tai </a:t>
            </a:r>
            <a:r>
              <a:rPr dirty="0" err="1"/>
              <a:t>skaitā</a:t>
            </a:r>
            <a:r>
              <a:rPr dirty="0"/>
              <a:t> </a:t>
            </a:r>
            <a:r>
              <a:rPr dirty="0" err="1"/>
              <a:t>kvalitātes</a:t>
            </a:r>
            <a:r>
              <a:rPr dirty="0"/>
              <a:t> </a:t>
            </a:r>
            <a:r>
              <a:rPr dirty="0" err="1"/>
              <a:t>paaugstināšana</a:t>
            </a:r>
            <a:r>
              <a:rPr dirty="0"/>
              <a:t>, </a:t>
            </a:r>
            <a:r>
              <a:rPr dirty="0" err="1"/>
              <a:t>finansiālā</a:t>
            </a:r>
            <a:r>
              <a:rPr dirty="0"/>
              <a:t> </a:t>
            </a:r>
            <a:r>
              <a:rPr dirty="0" err="1"/>
              <a:t>pieejamība</a:t>
            </a:r>
            <a:r>
              <a:rPr dirty="0"/>
              <a:t>, </a:t>
            </a:r>
            <a:r>
              <a:rPr dirty="0" err="1"/>
              <a:t>lietojamības</a:t>
            </a:r>
            <a:r>
              <a:rPr dirty="0"/>
              <a:t> un </a:t>
            </a:r>
            <a:r>
              <a:rPr dirty="0" err="1"/>
              <a:t>ērtuma</a:t>
            </a:r>
            <a:r>
              <a:rPr dirty="0"/>
              <a:t> </a:t>
            </a:r>
            <a:r>
              <a:rPr dirty="0" err="1"/>
              <a:t>uzlabošana</a:t>
            </a:r>
            <a:r>
              <a:rPr dirty="0"/>
              <a:t>, </a:t>
            </a:r>
            <a:r>
              <a:rPr dirty="0" err="1"/>
              <a:t>ekonomiskāka</a:t>
            </a:r>
            <a:r>
              <a:rPr dirty="0"/>
              <a:t> </a:t>
            </a:r>
            <a:r>
              <a:rPr dirty="0" err="1"/>
              <a:t>izmantošana</a:t>
            </a:r>
            <a:r>
              <a:rPr dirty="0"/>
              <a:t>, </a:t>
            </a:r>
            <a:r>
              <a:rPr dirty="0" err="1"/>
              <a:t>izturības</a:t>
            </a:r>
            <a:r>
              <a:rPr dirty="0"/>
              <a:t> </a:t>
            </a:r>
            <a:r>
              <a:rPr dirty="0" err="1"/>
              <a:t>palielināšana</a:t>
            </a:r>
            <a:r>
              <a:rPr dirty="0"/>
              <a:t>, </a:t>
            </a:r>
            <a:r>
              <a:rPr dirty="0" err="1"/>
              <a:t>produkta</a:t>
            </a:r>
            <a:r>
              <a:rPr dirty="0"/>
              <a:t> </a:t>
            </a:r>
            <a:r>
              <a:rPr dirty="0" err="1"/>
              <a:t>dzīves</a:t>
            </a:r>
            <a:r>
              <a:rPr dirty="0"/>
              <a:t> </a:t>
            </a:r>
            <a:r>
              <a:rPr dirty="0" err="1"/>
              <a:t>ilguma</a:t>
            </a:r>
            <a:r>
              <a:rPr dirty="0"/>
              <a:t> </a:t>
            </a:r>
            <a:r>
              <a:rPr dirty="0" err="1"/>
              <a:t>pagarināšana</a:t>
            </a:r>
            <a:r>
              <a:rPr dirty="0"/>
              <a:t>. Nav </a:t>
            </a:r>
            <a:r>
              <a:rPr dirty="0" err="1"/>
              <a:t>nepieciešami</a:t>
            </a:r>
            <a:r>
              <a:rPr dirty="0"/>
              <a:t> </a:t>
            </a:r>
            <a:r>
              <a:rPr dirty="0" err="1"/>
              <a:t>visu</a:t>
            </a:r>
            <a:r>
              <a:rPr dirty="0"/>
              <a:t> </a:t>
            </a:r>
            <a:r>
              <a:rPr dirty="0" err="1"/>
              <a:t>produkta</a:t>
            </a:r>
            <a:r>
              <a:rPr dirty="0"/>
              <a:t> </a:t>
            </a:r>
            <a:r>
              <a:rPr dirty="0" err="1"/>
              <a:t>funkciju</a:t>
            </a:r>
            <a:r>
              <a:rPr dirty="0"/>
              <a:t> </a:t>
            </a:r>
            <a:r>
              <a:rPr dirty="0" err="1"/>
              <a:t>vai</a:t>
            </a:r>
            <a:r>
              <a:rPr dirty="0"/>
              <a:t> </a:t>
            </a:r>
            <a:r>
              <a:rPr dirty="0" err="1"/>
              <a:t>darbības</a:t>
            </a:r>
            <a:r>
              <a:rPr dirty="0"/>
              <a:t> </a:t>
            </a:r>
            <a:r>
              <a:rPr dirty="0" err="1"/>
              <a:t>specifikāciju</a:t>
            </a:r>
            <a:r>
              <a:rPr dirty="0"/>
              <a:t> </a:t>
            </a:r>
            <a:r>
              <a:rPr dirty="0" err="1"/>
              <a:t>būtiski</a:t>
            </a:r>
            <a:r>
              <a:rPr dirty="0"/>
              <a:t> </a:t>
            </a:r>
            <a:r>
              <a:rPr dirty="0" err="1"/>
              <a:t>uzlabojumi</a:t>
            </a:r>
            <a:r>
              <a:rPr dirty="0"/>
              <a:t>. </a:t>
            </a:r>
            <a:r>
              <a:rPr dirty="0" err="1"/>
              <a:t>Būtisks</a:t>
            </a:r>
            <a:r>
              <a:rPr dirty="0"/>
              <a:t> </a:t>
            </a:r>
            <a:r>
              <a:rPr dirty="0" err="1"/>
              <a:t>uzlabojums</a:t>
            </a:r>
            <a:r>
              <a:rPr dirty="0"/>
              <a:t> var </a:t>
            </a:r>
            <a:r>
              <a:rPr dirty="0" err="1"/>
              <a:t>pastāvēt</a:t>
            </a:r>
            <a:r>
              <a:rPr dirty="0"/>
              <a:t> </a:t>
            </a:r>
            <a:r>
              <a:rPr dirty="0" err="1"/>
              <a:t>vienlaikus</a:t>
            </a:r>
            <a:r>
              <a:rPr dirty="0"/>
              <a:t> </a:t>
            </a:r>
            <a:r>
              <a:rPr dirty="0" err="1"/>
              <a:t>ar</a:t>
            </a:r>
            <a:r>
              <a:rPr dirty="0"/>
              <a:t> preces </a:t>
            </a:r>
            <a:r>
              <a:rPr dirty="0" err="1"/>
              <a:t>vai</a:t>
            </a:r>
            <a:r>
              <a:rPr dirty="0"/>
              <a:t> </a:t>
            </a:r>
            <a:r>
              <a:rPr dirty="0" err="1"/>
              <a:t>pakalpojuma</a:t>
            </a:r>
            <a:r>
              <a:rPr dirty="0"/>
              <a:t> </a:t>
            </a:r>
            <a:r>
              <a:rPr dirty="0" err="1"/>
              <a:t>citas</a:t>
            </a:r>
            <a:r>
              <a:rPr dirty="0"/>
              <a:t> </a:t>
            </a:r>
            <a:r>
              <a:rPr dirty="0" err="1"/>
              <a:t>īpašības</a:t>
            </a:r>
            <a:r>
              <a:rPr dirty="0"/>
              <a:t> </a:t>
            </a:r>
            <a:r>
              <a:rPr dirty="0" err="1"/>
              <a:t>pasliktinājumu</a:t>
            </a:r>
            <a:r>
              <a:rPr dirty="0"/>
              <a:t> </a:t>
            </a:r>
            <a:r>
              <a:rPr dirty="0" err="1"/>
              <a:t>vai</a:t>
            </a:r>
            <a:r>
              <a:rPr dirty="0"/>
              <a:t> </a:t>
            </a:r>
            <a:r>
              <a:rPr dirty="0" err="1"/>
              <a:t>pilnīgu</a:t>
            </a:r>
            <a:r>
              <a:rPr dirty="0"/>
              <a:t> </a:t>
            </a:r>
            <a:r>
              <a:rPr dirty="0" err="1"/>
              <a:t>izslēgšanu</a:t>
            </a:r>
            <a:endParaRPr dirty="0">
              <a:solidFill>
                <a:srgbClr val="A7A7A7"/>
              </a:solidFill>
            </a:endParaRPr>
          </a:p>
          <a:p>
            <a:pPr marL="457200" lvl="8" indent="-457200">
              <a:buClr>
                <a:srgbClr val="C00000"/>
              </a:buClr>
              <a:buSzPct val="100000"/>
              <a:buFont typeface="Armin Grotesk Regular"/>
              <a:buChar char="•"/>
              <a:defRPr sz="3000">
                <a:solidFill>
                  <a:srgbClr val="FFFFFF"/>
                </a:solidFill>
                <a:latin typeface="Armin Grotesk SemiBold"/>
                <a:ea typeface="Armin Grotesk SemiBold"/>
                <a:cs typeface="Armin Grotesk SemiBold"/>
                <a:sym typeface="Armin Grotesk SemiBold"/>
              </a:defRPr>
            </a:pPr>
            <a:endParaRPr dirty="0">
              <a:solidFill>
                <a:srgbClr val="A7A7A7"/>
              </a:solidFill>
            </a:endParaRPr>
          </a:p>
          <a:p>
            <a:pPr defTabSz="1828800">
              <a:defRPr sz="3400">
                <a:solidFill>
                  <a:srgbClr val="A7A7A7"/>
                </a:solidFill>
                <a:latin typeface="Armin Grotesk UltraBold"/>
                <a:ea typeface="Armin Grotesk UltraBold"/>
                <a:cs typeface="Armin Grotesk UltraBold"/>
                <a:sym typeface="Armin Grotesk UltraBold"/>
              </a:defRPr>
            </a:pPr>
            <a:r>
              <a:rPr dirty="0" err="1"/>
              <a:t>Jauna</a:t>
            </a:r>
            <a:r>
              <a:rPr dirty="0"/>
              <a:t> </a:t>
            </a:r>
            <a:r>
              <a:rPr dirty="0" err="1"/>
              <a:t>tehnoloģija</a:t>
            </a:r>
            <a:r>
              <a:rPr dirty="0"/>
              <a:t>:</a:t>
            </a:r>
          </a:p>
          <a:p>
            <a:pPr marL="571500" lvl="8" indent="-571500">
              <a:buClr>
                <a:srgbClr val="942235"/>
              </a:buClr>
              <a:buSzPct val="100000"/>
              <a:buFont typeface="Armin Grotesk Regular"/>
              <a:buChar char="•"/>
              <a:defRPr sz="3000">
                <a:solidFill>
                  <a:srgbClr val="FFFFFF"/>
                </a:solidFill>
              </a:defRPr>
            </a:pPr>
            <a:r>
              <a:rPr dirty="0" err="1"/>
              <a:t>izmaiņas</a:t>
            </a:r>
            <a:r>
              <a:rPr dirty="0"/>
              <a:t> </a:t>
            </a:r>
            <a:r>
              <a:rPr dirty="0" err="1"/>
              <a:t>tehnoloģijā</a:t>
            </a:r>
            <a:r>
              <a:rPr dirty="0"/>
              <a:t>, </a:t>
            </a:r>
            <a:r>
              <a:rPr dirty="0" err="1"/>
              <a:t>iekārtās</a:t>
            </a:r>
            <a:r>
              <a:rPr dirty="0"/>
              <a:t> un </a:t>
            </a:r>
            <a:r>
              <a:rPr dirty="0" err="1"/>
              <a:t>programmatūrā</a:t>
            </a:r>
            <a:r>
              <a:rPr dirty="0"/>
              <a:t>, kas </a:t>
            </a:r>
            <a:r>
              <a:rPr dirty="0" err="1"/>
              <a:t>uzlabo</a:t>
            </a:r>
            <a:r>
              <a:rPr dirty="0"/>
              <a:t> </a:t>
            </a:r>
            <a:r>
              <a:rPr dirty="0" err="1"/>
              <a:t>ražošanas</a:t>
            </a:r>
            <a:r>
              <a:rPr dirty="0"/>
              <a:t> </a:t>
            </a:r>
            <a:r>
              <a:rPr dirty="0" err="1"/>
              <a:t>vai</a:t>
            </a:r>
            <a:r>
              <a:rPr dirty="0"/>
              <a:t> </a:t>
            </a:r>
            <a:r>
              <a:rPr dirty="0" err="1"/>
              <a:t>pakalpojumu</a:t>
            </a:r>
            <a:r>
              <a:rPr dirty="0"/>
              <a:t> </a:t>
            </a:r>
            <a:r>
              <a:rPr dirty="0" err="1"/>
              <a:t>sniegšanas</a:t>
            </a:r>
            <a:r>
              <a:rPr dirty="0"/>
              <a:t> </a:t>
            </a:r>
            <a:r>
              <a:rPr dirty="0" err="1"/>
              <a:t>procesu</a:t>
            </a:r>
            <a:r>
              <a:rPr dirty="0"/>
              <a:t> </a:t>
            </a:r>
            <a:r>
              <a:rPr dirty="0" err="1"/>
              <a:t>vai</a:t>
            </a:r>
            <a:r>
              <a:rPr dirty="0"/>
              <a:t> </a:t>
            </a:r>
            <a:r>
              <a:rPr dirty="0" err="1"/>
              <a:t>metodes</a:t>
            </a:r>
            <a:r>
              <a:rPr dirty="0"/>
              <a:t>, kas </a:t>
            </a:r>
            <a:r>
              <a:rPr dirty="0" err="1"/>
              <a:t>ir</a:t>
            </a:r>
            <a:r>
              <a:rPr dirty="0"/>
              <a:t> </a:t>
            </a:r>
            <a:r>
              <a:rPr dirty="0" err="1"/>
              <a:t>jaunas</a:t>
            </a:r>
            <a:r>
              <a:rPr dirty="0"/>
              <a:t> </a:t>
            </a:r>
            <a:r>
              <a:rPr dirty="0" err="1"/>
              <a:t>vai</a:t>
            </a:r>
            <a:r>
              <a:rPr dirty="0"/>
              <a:t> </a:t>
            </a:r>
            <a:r>
              <a:rPr dirty="0" err="1"/>
              <a:t>uzlabotas</a:t>
            </a:r>
            <a:r>
              <a:rPr dirty="0"/>
              <a:t> </a:t>
            </a:r>
            <a:r>
              <a:rPr dirty="0" err="1"/>
              <a:t>komersanta</a:t>
            </a:r>
            <a:r>
              <a:rPr dirty="0"/>
              <a:t> </a:t>
            </a:r>
            <a:r>
              <a:rPr dirty="0" err="1"/>
              <a:t>līmenī</a:t>
            </a:r>
            <a:endParaRPr dirty="0"/>
          </a:p>
        </p:txBody>
      </p:sp>
      <p:pic>
        <p:nvPicPr>
          <p:cNvPr id="52" name="shutterstock_534796828.jpg" descr="shutterstock_534796828.jpg"/>
          <p:cNvPicPr>
            <a:picLocks noChangeAspect="1"/>
          </p:cNvPicPr>
          <p:nvPr/>
        </p:nvPicPr>
        <p:blipFill>
          <a:blip r:embed="rId2"/>
          <a:srcRect l="60945" t="10165" r="15305" b="10165"/>
          <a:stretch>
            <a:fillRect/>
          </a:stretch>
        </p:blipFill>
        <p:spPr>
          <a:xfrm>
            <a:off x="17114511" y="-2"/>
            <a:ext cx="7269489" cy="13716003"/>
          </a:xfrm>
          <a:prstGeom prst="rect">
            <a:avLst/>
          </a:prstGeom>
          <a:ln w="12700">
            <a:miter lim="400000"/>
          </a:ln>
        </p:spPr>
      </p:pic>
      <p:sp>
        <p:nvSpPr>
          <p:cNvPr id="53"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Kvalifikācijas pazīmes…"/>
          <p:cNvSpPr txBox="1">
            <a:spLocks noGrp="1"/>
          </p:cNvSpPr>
          <p:nvPr>
            <p:ph type="title" idx="4294967295"/>
          </p:nvPr>
        </p:nvSpPr>
        <p:spPr>
          <a:xfrm>
            <a:off x="975438" y="951629"/>
            <a:ext cx="15684680" cy="3517205"/>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Kas nav jauns produkts/</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jauna tehnoloģija</a:t>
            </a:r>
          </a:p>
        </p:txBody>
      </p:sp>
      <p:sp>
        <p:nvSpPr>
          <p:cNvPr id="56" name="Rectangle 7"/>
          <p:cNvSpPr txBox="1"/>
          <p:nvPr/>
        </p:nvSpPr>
        <p:spPr>
          <a:xfrm>
            <a:off x="1538110" y="4086362"/>
            <a:ext cx="14056123" cy="7502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5452" tIns="55452" rIns="55452" bIns="55452">
            <a:spAutoFit/>
          </a:bodyPr>
          <a:lstStyle/>
          <a:p>
            <a:pPr marL="457199" lvl="8" indent="-457199" algn="just">
              <a:buClr>
                <a:srgbClr val="942235"/>
              </a:buClr>
              <a:buSzPct val="100000"/>
              <a:buFont typeface="Armin Grotesk Regular"/>
              <a:buChar char="•"/>
              <a:defRPr sz="3000">
                <a:solidFill>
                  <a:srgbClr val="FFFFFF"/>
                </a:solidFill>
              </a:defRPr>
            </a:pPr>
            <a:r>
              <a:t>kādas procesa daļas izmantošanas pārtraukšanu</a:t>
            </a:r>
            <a:endParaRPr>
              <a:solidFill>
                <a:srgbClr val="A7A7A7"/>
              </a:solidFill>
            </a:endParaRPr>
          </a:p>
          <a:p>
            <a:pPr marL="457199" lvl="8" indent="-457199" algn="just">
              <a:buClr>
                <a:srgbClr val="942235"/>
              </a:buClr>
              <a:buSzPct val="100000"/>
              <a:buFont typeface="Armin Grotesk Regular"/>
              <a:buChar char="•"/>
              <a:defRPr sz="3000">
                <a:solidFill>
                  <a:srgbClr val="FFFFFF"/>
                </a:solidFill>
              </a:defRPr>
            </a:pPr>
            <a:r>
              <a:t>kapitāla aizvietošanu (izmantotajiem moduļiem identisku moduļu iegāde, paplašinājumi, kas nerada specifikācijas uzlabojumus, iekārtu un programmatūras atjauninājumi)</a:t>
            </a:r>
            <a:endParaRPr>
              <a:solidFill>
                <a:srgbClr val="A7A7A7"/>
              </a:solidFill>
            </a:endParaRPr>
          </a:p>
          <a:p>
            <a:pPr marL="457199" lvl="8" indent="-457199" algn="just">
              <a:buClr>
                <a:srgbClr val="942235"/>
              </a:buClr>
              <a:buSzPct val="100000"/>
              <a:buFont typeface="Armin Grotesk Regular"/>
              <a:buChar char="•"/>
              <a:defRPr sz="3000">
                <a:solidFill>
                  <a:srgbClr val="FFFFFF"/>
                </a:solidFill>
              </a:defRPr>
            </a:pPr>
            <a:r>
              <a:t>komponentu cenu maiņas dēļ radušās izmaiņas (produkta cenas vai ražošanas procesa produktivitātes izmaiņas nav produktu inovācija)</a:t>
            </a:r>
            <a:endParaRPr>
              <a:solidFill>
                <a:srgbClr val="A7A7A7"/>
              </a:solidFill>
            </a:endParaRPr>
          </a:p>
          <a:p>
            <a:pPr marL="457199" lvl="8" indent="-457199" algn="just">
              <a:buClr>
                <a:srgbClr val="942235"/>
              </a:buClr>
              <a:buSzPct val="100000"/>
              <a:buFont typeface="Armin Grotesk Regular"/>
              <a:buChar char="•"/>
              <a:defRPr sz="3000">
                <a:solidFill>
                  <a:srgbClr val="FFFFFF"/>
                </a:solidFill>
              </a:defRPr>
            </a:pPr>
            <a:r>
              <a:t>produktu pielāgojumus konkrētām vajadzībām</a:t>
            </a:r>
            <a:endParaRPr>
              <a:solidFill>
                <a:srgbClr val="A7A7A7"/>
              </a:solidFill>
            </a:endParaRPr>
          </a:p>
          <a:p>
            <a:pPr marL="457199" lvl="8" indent="-457199" algn="just">
              <a:buClr>
                <a:srgbClr val="942235"/>
              </a:buClr>
              <a:buSzPct val="100000"/>
              <a:buFont typeface="Armin Grotesk Regular"/>
              <a:buChar char="•"/>
              <a:defRPr sz="3000">
                <a:solidFill>
                  <a:srgbClr val="FFFFFF"/>
                </a:solidFill>
              </a:defRPr>
            </a:pPr>
            <a:r>
              <a:t>ikdienas, sezonas un cikliskas izmaiņas un uzlabojumus</a:t>
            </a:r>
            <a:endParaRPr>
              <a:solidFill>
                <a:srgbClr val="A7A7A7"/>
              </a:solidFill>
            </a:endParaRPr>
          </a:p>
          <a:p>
            <a:pPr marL="457199" lvl="8" indent="-457199" algn="just">
              <a:buClr>
                <a:srgbClr val="942235"/>
              </a:buClr>
              <a:buSzPct val="100000"/>
              <a:buFont typeface="Armin Grotesk Regular"/>
              <a:buChar char="•"/>
              <a:defRPr sz="3000">
                <a:solidFill>
                  <a:srgbClr val="FFFFFF"/>
                </a:solidFill>
              </a:defRPr>
            </a:pPr>
            <a:r>
              <a:t>citu ražotāju preču vai procesu tālākpārdošanu</a:t>
            </a:r>
            <a:endParaRPr>
              <a:solidFill>
                <a:srgbClr val="A7A7A7"/>
              </a:solidFill>
            </a:endParaRPr>
          </a:p>
          <a:p>
            <a:pPr marL="457199" lvl="8" indent="-457199" algn="just">
              <a:buClr>
                <a:srgbClr val="942235"/>
              </a:buClr>
              <a:buSzPct val="100000"/>
              <a:buFont typeface="Armin Grotesk Regular"/>
              <a:buChar char="•"/>
              <a:defRPr sz="3000">
                <a:solidFill>
                  <a:srgbClr val="FFFFFF"/>
                </a:solidFill>
              </a:defRPr>
            </a:pPr>
            <a:r>
              <a:t>estētiskas izmaiņas, garšas un smaržas izmaiņas un citus uzlabojumus mārketinga nolūkā, kas nemaina funkcijas, lietojumu vai tehniskās īpašības</a:t>
            </a:r>
            <a:endParaRPr>
              <a:solidFill>
                <a:srgbClr val="A7A7A7"/>
              </a:solidFill>
            </a:endParaRPr>
          </a:p>
          <a:p>
            <a:pPr marL="457199" lvl="8" indent="-457199" algn="just">
              <a:buClr>
                <a:srgbClr val="942235"/>
              </a:buClr>
              <a:buSzPct val="100000"/>
              <a:buFont typeface="Armin Grotesk Regular"/>
              <a:buChar char="•"/>
              <a:defRPr sz="3000">
                <a:solidFill>
                  <a:srgbClr val="FFFFFF"/>
                </a:solidFill>
              </a:defRPr>
            </a:pPr>
            <a:r>
              <a:t>organizatorisko procesu uzlabošanu komersanta darbībā, tai skaitā komersanta līmenī izmantojamas programmatūras un informācijas sistēmas izstrādi komersanta darbības nodrošināšanai</a:t>
            </a:r>
          </a:p>
        </p:txBody>
      </p:sp>
      <p:pic>
        <p:nvPicPr>
          <p:cNvPr id="57" name="shutterstock_534796828.jpg" descr="shutterstock_534796828.jpg"/>
          <p:cNvPicPr>
            <a:picLocks noChangeAspect="1"/>
          </p:cNvPicPr>
          <p:nvPr/>
        </p:nvPicPr>
        <p:blipFill>
          <a:blip r:embed="rId2"/>
          <a:srcRect l="47224" t="17583" r="33448" b="17583"/>
          <a:stretch>
            <a:fillRect/>
          </a:stretch>
        </p:blipFill>
        <p:spPr>
          <a:xfrm>
            <a:off x="17114511" y="-2"/>
            <a:ext cx="7269489" cy="13716003"/>
          </a:xfrm>
          <a:prstGeom prst="rect">
            <a:avLst/>
          </a:prstGeom>
          <a:ln w="12700">
            <a:miter lim="400000"/>
          </a:ln>
        </p:spPr>
      </p:pic>
      <p:sp>
        <p:nvSpPr>
          <p:cNvPr id="58"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tbalsta saņēmējs"/>
          <p:cNvSpPr txBox="1">
            <a:spLocks noGrp="1"/>
          </p:cNvSpPr>
          <p:nvPr>
            <p:ph type="title" idx="4294967295"/>
          </p:nvPr>
        </p:nvSpPr>
        <p:spPr>
          <a:xfrm>
            <a:off x="1030036" y="985157"/>
            <a:ext cx="16925804" cy="1953192"/>
          </a:xfrm>
          <a:prstGeom prst="rect">
            <a:avLst/>
          </a:prstGeom>
        </p:spPr>
        <p:txBody>
          <a:bodyPr>
            <a:normAutofit/>
          </a:bodyPr>
          <a:lstStyle>
            <a:lvl1pPr defTabSz="1109609">
              <a:defRPr sz="8800">
                <a:solidFill>
                  <a:srgbClr val="A7A7A7"/>
                </a:solidFill>
                <a:latin typeface="Armin Grotesk UltraBold"/>
                <a:ea typeface="Armin Grotesk UltraBold"/>
                <a:cs typeface="Armin Grotesk UltraBold"/>
                <a:sym typeface="Armin Grotesk UltraBold"/>
              </a:defRPr>
            </a:lvl1pPr>
          </a:lstStyle>
          <a:p>
            <a:r>
              <a:t>Atbalsta saņēmējs</a:t>
            </a:r>
          </a:p>
        </p:txBody>
      </p:sp>
      <p:sp>
        <p:nvSpPr>
          <p:cNvPr id="61" name="Latvijā reģistrēta kapitālsabiedrība ar augstas izaugsmes potenciālu, kuras pamatdarbība ir saistīta ar mērogojamu biznesa modeļu un inovatīvu produktu izstrādi, ražošanu vai attīstību…"/>
          <p:cNvSpPr txBox="1">
            <a:spLocks noGrp="1"/>
          </p:cNvSpPr>
          <p:nvPr>
            <p:ph type="body" idx="4294967295"/>
          </p:nvPr>
        </p:nvSpPr>
        <p:spPr>
          <a:xfrm>
            <a:off x="1538037" y="4051300"/>
            <a:ext cx="14038964" cy="10136125"/>
          </a:xfrm>
          <a:prstGeom prst="rect">
            <a:avLst/>
          </a:prstGeom>
        </p:spPr>
        <p:txBody>
          <a:bodyPr>
            <a:normAutofit/>
          </a:bodyPr>
          <a:lstStyle/>
          <a:p>
            <a:pPr marL="0" indent="0">
              <a:lnSpc>
                <a:spcPct val="100000"/>
              </a:lnSpc>
              <a:spcBef>
                <a:spcPts val="0"/>
              </a:spcBef>
              <a:buSzTx/>
              <a:buNone/>
              <a:defRPr sz="3400">
                <a:solidFill>
                  <a:srgbClr val="A7A7A7"/>
                </a:solidFill>
                <a:latin typeface="Armin Grotesk UltraBold"/>
                <a:ea typeface="Armin Grotesk UltraBold"/>
                <a:cs typeface="Armin Grotesk UltraBold"/>
                <a:sym typeface="Armin Grotesk UltraBold"/>
              </a:defRPr>
            </a:pPr>
            <a:r>
              <a:rPr dirty="0" err="1"/>
              <a:t>Latvijas</a:t>
            </a:r>
            <a:r>
              <a:rPr dirty="0"/>
              <a:t> </a:t>
            </a:r>
            <a:r>
              <a:rPr dirty="0" err="1"/>
              <a:t>Republikas</a:t>
            </a:r>
            <a:r>
              <a:rPr dirty="0"/>
              <a:t> </a:t>
            </a:r>
            <a:r>
              <a:rPr dirty="0" err="1"/>
              <a:t>Uzņēmumu</a:t>
            </a:r>
            <a:r>
              <a:rPr dirty="0"/>
              <a:t> </a:t>
            </a:r>
            <a:r>
              <a:rPr dirty="0" err="1"/>
              <a:t>reģistra</a:t>
            </a:r>
            <a:r>
              <a:rPr dirty="0"/>
              <a:t> </a:t>
            </a:r>
            <a:r>
              <a:rPr dirty="0" err="1"/>
              <a:t>Komercreģistrā</a:t>
            </a:r>
            <a:r>
              <a:rPr dirty="0"/>
              <a:t> </a:t>
            </a:r>
            <a:r>
              <a:rPr dirty="0" err="1"/>
              <a:t>reģistrēts</a:t>
            </a:r>
            <a:r>
              <a:rPr dirty="0"/>
              <a:t> </a:t>
            </a:r>
            <a:r>
              <a:rPr dirty="0" err="1"/>
              <a:t>komersants</a:t>
            </a:r>
            <a:r>
              <a:rPr dirty="0"/>
              <a:t>, kas </a:t>
            </a:r>
            <a:r>
              <a:rPr dirty="0" err="1"/>
              <a:t>atbilst</a:t>
            </a:r>
            <a:r>
              <a:rPr dirty="0"/>
              <a:t> </a:t>
            </a:r>
            <a:r>
              <a:rPr dirty="0" err="1"/>
              <a:t>šādām</a:t>
            </a:r>
            <a:r>
              <a:rPr dirty="0"/>
              <a:t> </a:t>
            </a:r>
            <a:r>
              <a:rPr dirty="0" err="1"/>
              <a:t>prasībām</a:t>
            </a:r>
            <a:r>
              <a:rPr dirty="0"/>
              <a:t>:</a:t>
            </a:r>
          </a:p>
          <a:p>
            <a:pPr marL="457200" lvl="1" indent="-457200" algn="just">
              <a:lnSpc>
                <a:spcPct val="100000"/>
              </a:lnSpc>
              <a:spcBef>
                <a:spcPts val="0"/>
              </a:spcBef>
              <a:buClr>
                <a:srgbClr val="942235"/>
              </a:buClr>
              <a:defRPr sz="3000"/>
            </a:pPr>
            <a:r>
              <a:rPr dirty="0" err="1"/>
              <a:t>ir</a:t>
            </a:r>
            <a:r>
              <a:rPr dirty="0"/>
              <a:t> </a:t>
            </a:r>
            <a:r>
              <a:rPr dirty="0" err="1"/>
              <a:t>sīkā</a:t>
            </a:r>
            <a:r>
              <a:rPr dirty="0"/>
              <a:t>, </a:t>
            </a:r>
            <a:r>
              <a:rPr dirty="0" err="1"/>
              <a:t>mazā</a:t>
            </a:r>
            <a:r>
              <a:rPr dirty="0"/>
              <a:t> </a:t>
            </a:r>
            <a:r>
              <a:rPr dirty="0" err="1"/>
              <a:t>vai</a:t>
            </a:r>
            <a:r>
              <a:rPr dirty="0"/>
              <a:t> </a:t>
            </a:r>
            <a:r>
              <a:rPr dirty="0" err="1"/>
              <a:t>vidējā</a:t>
            </a:r>
            <a:r>
              <a:rPr dirty="0"/>
              <a:t> </a:t>
            </a:r>
            <a:r>
              <a:rPr dirty="0" err="1"/>
              <a:t>uzņēmuma</a:t>
            </a:r>
            <a:r>
              <a:rPr dirty="0"/>
              <a:t> (MVU) </a:t>
            </a:r>
            <a:r>
              <a:rPr dirty="0" err="1"/>
              <a:t>statuss</a:t>
            </a:r>
            <a:endParaRPr dirty="0"/>
          </a:p>
          <a:p>
            <a:pPr marL="457200" lvl="1" indent="-457200" algn="just">
              <a:lnSpc>
                <a:spcPct val="100000"/>
              </a:lnSpc>
              <a:spcBef>
                <a:spcPts val="0"/>
              </a:spcBef>
              <a:buClr>
                <a:srgbClr val="942235"/>
              </a:buClr>
              <a:defRPr sz="3000"/>
            </a:pPr>
            <a:r>
              <a:rPr dirty="0"/>
              <a:t>nav par 150 </a:t>
            </a:r>
            <a:r>
              <a:rPr i="1" dirty="0"/>
              <a:t>euro </a:t>
            </a:r>
            <a:r>
              <a:rPr dirty="0" err="1"/>
              <a:t>lielāku</a:t>
            </a:r>
            <a:r>
              <a:rPr dirty="0"/>
              <a:t> </a:t>
            </a:r>
            <a:r>
              <a:rPr dirty="0" err="1"/>
              <a:t>nodokļu</a:t>
            </a:r>
            <a:r>
              <a:rPr dirty="0"/>
              <a:t> </a:t>
            </a:r>
            <a:r>
              <a:rPr dirty="0" err="1"/>
              <a:t>parādu</a:t>
            </a:r>
            <a:endParaRPr dirty="0"/>
          </a:p>
          <a:p>
            <a:pPr marL="457200" lvl="1" indent="-457200" algn="just">
              <a:lnSpc>
                <a:spcPct val="100000"/>
              </a:lnSpc>
              <a:spcBef>
                <a:spcPts val="0"/>
              </a:spcBef>
              <a:buClr>
                <a:srgbClr val="942235"/>
              </a:buClr>
              <a:defRPr sz="3000"/>
            </a:pPr>
            <a:r>
              <a:rPr dirty="0"/>
              <a:t>nav </a:t>
            </a:r>
            <a:r>
              <a:rPr dirty="0" err="1"/>
              <a:t>pasludināts</a:t>
            </a:r>
            <a:r>
              <a:rPr dirty="0"/>
              <a:t> </a:t>
            </a:r>
            <a:r>
              <a:rPr dirty="0" err="1"/>
              <a:t>maksātnespējas</a:t>
            </a:r>
            <a:r>
              <a:rPr dirty="0"/>
              <a:t> process</a:t>
            </a:r>
          </a:p>
          <a:p>
            <a:pPr marL="457200" lvl="1" indent="-457200" algn="just">
              <a:lnSpc>
                <a:spcPct val="100000"/>
              </a:lnSpc>
              <a:spcBef>
                <a:spcPts val="0"/>
              </a:spcBef>
              <a:buClr>
                <a:srgbClr val="942235"/>
              </a:buClr>
              <a:defRPr sz="3000"/>
            </a:pPr>
            <a:r>
              <a:rPr dirty="0"/>
              <a:t>nav </a:t>
            </a:r>
            <a:r>
              <a:rPr dirty="0" err="1"/>
              <a:t>noteiktas</a:t>
            </a:r>
            <a:r>
              <a:rPr dirty="0"/>
              <a:t> </a:t>
            </a:r>
            <a:r>
              <a:rPr dirty="0" err="1"/>
              <a:t>sankcijas</a:t>
            </a:r>
            <a:endParaRPr dirty="0"/>
          </a:p>
          <a:p>
            <a:pPr marL="457200" lvl="1" indent="-457200" algn="just">
              <a:lnSpc>
                <a:spcPct val="100000"/>
              </a:lnSpc>
              <a:spcBef>
                <a:spcPts val="0"/>
              </a:spcBef>
              <a:buClr>
                <a:srgbClr val="942235"/>
              </a:buClr>
              <a:defRPr sz="3000"/>
            </a:pPr>
            <a:r>
              <a:rPr dirty="0"/>
              <a:t>nav </a:t>
            </a:r>
            <a:r>
              <a:rPr dirty="0" err="1"/>
              <a:t>sniedzis</a:t>
            </a:r>
            <a:r>
              <a:rPr dirty="0"/>
              <a:t> </a:t>
            </a:r>
            <a:r>
              <a:rPr dirty="0" err="1"/>
              <a:t>atbalsta</a:t>
            </a:r>
            <a:r>
              <a:rPr dirty="0"/>
              <a:t> </a:t>
            </a:r>
            <a:r>
              <a:rPr dirty="0" err="1"/>
              <a:t>programmas</a:t>
            </a:r>
            <a:r>
              <a:rPr dirty="0"/>
              <a:t> </a:t>
            </a:r>
            <a:r>
              <a:rPr dirty="0" err="1"/>
              <a:t>ietvaros</a:t>
            </a:r>
            <a:r>
              <a:rPr dirty="0"/>
              <a:t> </a:t>
            </a:r>
            <a:r>
              <a:rPr dirty="0" err="1"/>
              <a:t>nepatiesu</a:t>
            </a:r>
            <a:r>
              <a:rPr dirty="0"/>
              <a:t> </a:t>
            </a:r>
            <a:r>
              <a:rPr dirty="0" err="1"/>
              <a:t>informāciju</a:t>
            </a:r>
            <a:r>
              <a:rPr dirty="0"/>
              <a:t> </a:t>
            </a:r>
            <a:r>
              <a:rPr dirty="0" err="1"/>
              <a:t>vai</a:t>
            </a:r>
            <a:r>
              <a:rPr dirty="0"/>
              <a:t> </a:t>
            </a:r>
            <a:r>
              <a:rPr dirty="0" err="1"/>
              <a:t>tīši</a:t>
            </a:r>
            <a:r>
              <a:rPr dirty="0"/>
              <a:t> </a:t>
            </a:r>
            <a:r>
              <a:rPr dirty="0" err="1"/>
              <a:t>maldinājis</a:t>
            </a:r>
            <a:endParaRPr dirty="0"/>
          </a:p>
          <a:p>
            <a:pPr marL="457200" lvl="1" indent="-457200" algn="just">
              <a:lnSpc>
                <a:spcPct val="100000"/>
              </a:lnSpc>
              <a:spcBef>
                <a:spcPts val="0"/>
              </a:spcBef>
              <a:buClr>
                <a:srgbClr val="942235"/>
              </a:buClr>
              <a:defRPr sz="3000"/>
            </a:pPr>
            <a:r>
              <a:rPr dirty="0" err="1"/>
              <a:t>uz</a:t>
            </a:r>
            <a:r>
              <a:rPr dirty="0"/>
              <a:t> kuru </a:t>
            </a:r>
            <a:r>
              <a:rPr dirty="0" err="1"/>
              <a:t>neattiecas</a:t>
            </a:r>
            <a:r>
              <a:rPr dirty="0"/>
              <a:t> ES fondu </a:t>
            </a:r>
            <a:r>
              <a:rPr dirty="0" err="1"/>
              <a:t>vadības</a:t>
            </a:r>
            <a:r>
              <a:rPr dirty="0"/>
              <a:t> </a:t>
            </a:r>
            <a:r>
              <a:rPr dirty="0" err="1"/>
              <a:t>likuma</a:t>
            </a:r>
            <a:r>
              <a:rPr dirty="0"/>
              <a:t> </a:t>
            </a:r>
            <a:r>
              <a:rPr dirty="0" err="1"/>
              <a:t>projekta</a:t>
            </a:r>
            <a:r>
              <a:rPr dirty="0"/>
              <a:t> </a:t>
            </a:r>
            <a:r>
              <a:rPr dirty="0" err="1"/>
              <a:t>iesniedzēja</a:t>
            </a:r>
            <a:r>
              <a:rPr dirty="0"/>
              <a:t> </a:t>
            </a:r>
            <a:r>
              <a:rPr dirty="0" err="1"/>
              <a:t>izslēgšanas</a:t>
            </a:r>
            <a:r>
              <a:rPr dirty="0"/>
              <a:t>  </a:t>
            </a:r>
            <a:r>
              <a:rPr dirty="0" err="1"/>
              <a:t>noteikumi</a:t>
            </a:r>
            <a:r>
              <a:rPr dirty="0"/>
              <a:t> - </a:t>
            </a:r>
            <a:r>
              <a:rPr u="sng" dirty="0">
                <a:solidFill>
                  <a:srgbClr val="0000FF"/>
                </a:solidFill>
                <a:uFill>
                  <a:solidFill>
                    <a:srgbClr val="0000FF"/>
                  </a:solidFill>
                </a:uFill>
                <a:hlinkClick r:id="rId2"/>
              </a:rPr>
              <a:t>likumi.lv</a:t>
            </a:r>
            <a:endParaRPr lang="lv-LV" u="sng" dirty="0">
              <a:solidFill>
                <a:srgbClr val="0000FF"/>
              </a:solidFill>
              <a:uFill>
                <a:solidFill>
                  <a:srgbClr val="0000FF"/>
                </a:solidFill>
              </a:uFill>
              <a:hlinkClick r:id="rId2"/>
            </a:endParaRPr>
          </a:p>
          <a:p>
            <a:pPr marL="457200" lvl="1" indent="-457200" algn="just">
              <a:lnSpc>
                <a:spcPct val="100000"/>
              </a:lnSpc>
              <a:spcBef>
                <a:spcPts val="0"/>
              </a:spcBef>
              <a:buClr>
                <a:srgbClr val="942235"/>
              </a:buClr>
              <a:defRPr sz="3000"/>
            </a:pPr>
            <a:r>
              <a:rPr lang="lv-LV" dirty="0"/>
              <a:t>ir pieejams </a:t>
            </a:r>
            <a:r>
              <a:rPr lang="lv-LV" i="1" dirty="0" err="1"/>
              <a:t>de</a:t>
            </a:r>
            <a:r>
              <a:rPr lang="lv-LV" i="1" dirty="0"/>
              <a:t> </a:t>
            </a:r>
            <a:r>
              <a:rPr lang="lv-LV" i="1" dirty="0" err="1"/>
              <a:t>minimis</a:t>
            </a:r>
            <a:r>
              <a:rPr lang="lv-LV" i="1" dirty="0"/>
              <a:t> </a:t>
            </a:r>
            <a:endParaRPr u="sng" dirty="0">
              <a:solidFill>
                <a:srgbClr val="0000FF"/>
              </a:solidFill>
              <a:uFill>
                <a:solidFill>
                  <a:srgbClr val="0000FF"/>
                </a:solidFill>
              </a:uFill>
              <a:hlinkClick r:id="rId2"/>
            </a:endParaRPr>
          </a:p>
        </p:txBody>
      </p:sp>
      <p:pic>
        <p:nvPicPr>
          <p:cNvPr id="62" name="shutterstock_534796828.jpg" descr="shutterstock_534796828.jpg"/>
          <p:cNvPicPr>
            <a:picLocks noChangeAspect="1"/>
          </p:cNvPicPr>
          <p:nvPr/>
        </p:nvPicPr>
        <p:blipFill>
          <a:blip r:embed="rId3"/>
          <a:srcRect l="63113" r="7075"/>
          <a:stretch>
            <a:fillRect/>
          </a:stretch>
        </p:blipFill>
        <p:spPr>
          <a:xfrm>
            <a:off x="17114511" y="-2"/>
            <a:ext cx="7269489" cy="13716003"/>
          </a:xfrm>
          <a:prstGeom prst="rect">
            <a:avLst/>
          </a:prstGeom>
          <a:ln w="12700">
            <a:miter lim="400000"/>
          </a:ln>
        </p:spPr>
      </p:pic>
      <p:sp>
        <p:nvSpPr>
          <p:cNvPr id="63"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Kvalifikācijas pazīmes…"/>
          <p:cNvSpPr txBox="1">
            <a:spLocks noGrp="1"/>
          </p:cNvSpPr>
          <p:nvPr>
            <p:ph type="title" idx="4294967295"/>
          </p:nvPr>
        </p:nvSpPr>
        <p:spPr>
          <a:xfrm>
            <a:off x="1051290" y="956563"/>
            <a:ext cx="18327599" cy="2778312"/>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Atbalsta piešķiršanas</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kritēriji </a:t>
            </a:r>
          </a:p>
        </p:txBody>
      </p:sp>
      <p:sp>
        <p:nvSpPr>
          <p:cNvPr id="66" name="Rectangle 7"/>
          <p:cNvSpPr txBox="1"/>
          <p:nvPr/>
        </p:nvSpPr>
        <p:spPr>
          <a:xfrm>
            <a:off x="1508490" y="4066458"/>
            <a:ext cx="14361246" cy="48763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5452" tIns="55452" rIns="55452" bIns="55452">
            <a:spAutoFit/>
          </a:bodyPr>
          <a:lstStyle/>
          <a:p>
            <a:pPr defTabSz="1828800">
              <a:defRPr sz="3400">
                <a:solidFill>
                  <a:srgbClr val="A7A7A7"/>
                </a:solidFill>
                <a:latin typeface="Armin Grotesk UltraBold"/>
                <a:ea typeface="Armin Grotesk UltraBold"/>
                <a:cs typeface="Armin Grotesk UltraBold"/>
                <a:sym typeface="Armin Grotesk UltraBold"/>
              </a:defRPr>
            </a:pPr>
            <a:r>
              <a:rPr lang="lv-LV" dirty="0"/>
              <a:t>Komersants</a:t>
            </a:r>
            <a:r>
              <a:rPr dirty="0"/>
              <a:t> var </a:t>
            </a:r>
            <a:r>
              <a:rPr dirty="0" err="1"/>
              <a:t>pretendēt</a:t>
            </a:r>
            <a:r>
              <a:rPr dirty="0"/>
              <a:t> </a:t>
            </a:r>
            <a:r>
              <a:rPr dirty="0" err="1"/>
              <a:t>uz</a:t>
            </a:r>
            <a:r>
              <a:rPr dirty="0"/>
              <a:t> </a:t>
            </a:r>
            <a:r>
              <a:rPr dirty="0" err="1"/>
              <a:t>atbalsta</a:t>
            </a:r>
            <a:r>
              <a:rPr dirty="0"/>
              <a:t> </a:t>
            </a:r>
            <a:r>
              <a:rPr dirty="0" err="1"/>
              <a:t>saņemšanu</a:t>
            </a:r>
            <a:r>
              <a:rPr dirty="0"/>
              <a:t>, ja:</a:t>
            </a:r>
          </a:p>
          <a:p>
            <a:pPr marL="457199" lvl="8" indent="-457199">
              <a:lnSpc>
                <a:spcPct val="80000"/>
              </a:lnSpc>
              <a:spcBef>
                <a:spcPts val="600"/>
              </a:spcBef>
              <a:buClr>
                <a:srgbClr val="942235"/>
              </a:buClr>
              <a:buSzPct val="100000"/>
              <a:buFont typeface="Armin Grotesk Regular"/>
              <a:buChar char="•"/>
              <a:defRPr sz="3000">
                <a:solidFill>
                  <a:srgbClr val="FFFFFF"/>
                </a:solidFill>
              </a:defRPr>
            </a:pPr>
            <a:r>
              <a:rPr dirty="0" err="1"/>
              <a:t>tas</a:t>
            </a:r>
            <a:r>
              <a:rPr dirty="0"/>
              <a:t> </a:t>
            </a:r>
            <a:r>
              <a:rPr dirty="0" err="1"/>
              <a:t>izstrādā</a:t>
            </a:r>
            <a:r>
              <a:rPr dirty="0"/>
              <a:t> </a:t>
            </a:r>
            <a:r>
              <a:rPr dirty="0" err="1"/>
              <a:t>jaunu</a:t>
            </a:r>
            <a:r>
              <a:rPr dirty="0"/>
              <a:t> </a:t>
            </a:r>
            <a:r>
              <a:rPr dirty="0" err="1"/>
              <a:t>produktu</a:t>
            </a:r>
            <a:r>
              <a:rPr dirty="0"/>
              <a:t>/</a:t>
            </a:r>
            <a:r>
              <a:rPr dirty="0" err="1"/>
              <a:t>tehnoloģiju</a:t>
            </a:r>
            <a:r>
              <a:rPr dirty="0"/>
              <a:t>, </a:t>
            </a:r>
            <a:r>
              <a:rPr dirty="0" err="1"/>
              <a:t>kuram</a:t>
            </a:r>
            <a:r>
              <a:rPr dirty="0"/>
              <a:t> </a:t>
            </a:r>
            <a:r>
              <a:rPr dirty="0" err="1"/>
              <a:t>ir</a:t>
            </a:r>
            <a:r>
              <a:rPr dirty="0"/>
              <a:t> </a:t>
            </a:r>
            <a:r>
              <a:rPr dirty="0" err="1"/>
              <a:t>pieprasījums</a:t>
            </a:r>
            <a:r>
              <a:rPr dirty="0"/>
              <a:t> un </a:t>
            </a:r>
            <a:r>
              <a:rPr dirty="0" err="1"/>
              <a:t>identificētas</a:t>
            </a:r>
            <a:r>
              <a:rPr dirty="0"/>
              <a:t> </a:t>
            </a:r>
            <a:r>
              <a:rPr dirty="0" err="1"/>
              <a:t>priekšrocības</a:t>
            </a:r>
            <a:r>
              <a:rPr dirty="0"/>
              <a:t>, un kas </a:t>
            </a:r>
            <a:r>
              <a:rPr dirty="0" err="1"/>
              <a:t>spēj</a:t>
            </a:r>
            <a:r>
              <a:rPr dirty="0"/>
              <a:t> </a:t>
            </a:r>
            <a:r>
              <a:rPr dirty="0" err="1"/>
              <a:t>paaugstināt</a:t>
            </a:r>
            <a:r>
              <a:rPr dirty="0"/>
              <a:t> </a:t>
            </a:r>
            <a:r>
              <a:rPr dirty="0" err="1"/>
              <a:t>komersanta</a:t>
            </a:r>
            <a:r>
              <a:rPr dirty="0"/>
              <a:t> </a:t>
            </a:r>
            <a:r>
              <a:rPr dirty="0" err="1"/>
              <a:t>konkurētspēju</a:t>
            </a:r>
            <a:r>
              <a:rPr dirty="0"/>
              <a:t> un </a:t>
            </a:r>
            <a:r>
              <a:rPr dirty="0" err="1"/>
              <a:t>produktivitāti</a:t>
            </a:r>
            <a:endParaRPr dirty="0">
              <a:solidFill>
                <a:srgbClr val="A7A7A7"/>
              </a:solidFill>
            </a:endParaRPr>
          </a:p>
          <a:p>
            <a:pPr marL="457199" lvl="8" indent="-457199">
              <a:lnSpc>
                <a:spcPct val="80000"/>
              </a:lnSpc>
              <a:spcBef>
                <a:spcPts val="600"/>
              </a:spcBef>
              <a:buClr>
                <a:srgbClr val="942235"/>
              </a:buClr>
              <a:buSzPct val="100000"/>
              <a:buFont typeface="Armin Grotesk Regular"/>
              <a:buChar char="•"/>
              <a:defRPr sz="3000">
                <a:solidFill>
                  <a:srgbClr val="FFFFFF"/>
                </a:solidFill>
              </a:defRPr>
            </a:pPr>
            <a:r>
              <a:rPr dirty="0" err="1"/>
              <a:t>ir</a:t>
            </a:r>
            <a:r>
              <a:rPr dirty="0"/>
              <a:t> </a:t>
            </a:r>
            <a:r>
              <a:rPr dirty="0" err="1"/>
              <a:t>izstrādāts</a:t>
            </a:r>
            <a:r>
              <a:rPr dirty="0"/>
              <a:t> </a:t>
            </a:r>
            <a:r>
              <a:rPr dirty="0" err="1"/>
              <a:t>jaunu</a:t>
            </a:r>
            <a:r>
              <a:rPr dirty="0"/>
              <a:t> </a:t>
            </a:r>
            <a:r>
              <a:rPr dirty="0" err="1"/>
              <a:t>produktu</a:t>
            </a:r>
            <a:r>
              <a:rPr dirty="0"/>
              <a:t>/tehnoloģijas </a:t>
            </a:r>
            <a:r>
              <a:rPr dirty="0" err="1"/>
              <a:t>biznesa</a:t>
            </a:r>
            <a:r>
              <a:rPr dirty="0"/>
              <a:t> un </a:t>
            </a:r>
            <a:r>
              <a:rPr dirty="0" err="1"/>
              <a:t>attīstības</a:t>
            </a:r>
            <a:r>
              <a:rPr dirty="0"/>
              <a:t> </a:t>
            </a:r>
            <a:r>
              <a:rPr dirty="0" err="1"/>
              <a:t>plāns</a:t>
            </a:r>
            <a:r>
              <a:rPr dirty="0"/>
              <a:t> no </a:t>
            </a:r>
            <a:r>
              <a:rPr dirty="0" err="1"/>
              <a:t>izstrādes</a:t>
            </a:r>
            <a:r>
              <a:rPr dirty="0"/>
              <a:t> </a:t>
            </a:r>
            <a:r>
              <a:rPr dirty="0" err="1"/>
              <a:t>līdz</a:t>
            </a:r>
            <a:r>
              <a:rPr dirty="0"/>
              <a:t> </a:t>
            </a:r>
            <a:r>
              <a:rPr dirty="0" err="1"/>
              <a:t>ieviešanai</a:t>
            </a:r>
            <a:r>
              <a:rPr dirty="0"/>
              <a:t> </a:t>
            </a:r>
            <a:r>
              <a:rPr dirty="0" err="1"/>
              <a:t>ražošanā</a:t>
            </a:r>
            <a:endParaRPr dirty="0">
              <a:solidFill>
                <a:srgbClr val="A7A7A7"/>
              </a:solidFill>
            </a:endParaRPr>
          </a:p>
          <a:p>
            <a:pPr marL="457199" lvl="8" indent="-457199">
              <a:lnSpc>
                <a:spcPct val="80000"/>
              </a:lnSpc>
              <a:spcBef>
                <a:spcPts val="600"/>
              </a:spcBef>
              <a:buClr>
                <a:srgbClr val="942235"/>
              </a:buClr>
              <a:buSzPct val="100000"/>
              <a:buFont typeface="Armin Grotesk Regular"/>
              <a:buChar char="•"/>
              <a:defRPr sz="3000">
                <a:solidFill>
                  <a:srgbClr val="FFFFFF"/>
                </a:solidFill>
              </a:defRPr>
            </a:pPr>
            <a:r>
              <a:rPr dirty="0" err="1"/>
              <a:t>atbalstāmās</a:t>
            </a:r>
            <a:r>
              <a:rPr dirty="0"/>
              <a:t> </a:t>
            </a:r>
            <a:r>
              <a:rPr dirty="0" err="1"/>
              <a:t>darbības</a:t>
            </a:r>
            <a:r>
              <a:rPr dirty="0"/>
              <a:t> </a:t>
            </a:r>
            <a:r>
              <a:rPr dirty="0" err="1"/>
              <a:t>tiek</a:t>
            </a:r>
            <a:r>
              <a:rPr dirty="0"/>
              <a:t> </a:t>
            </a:r>
            <a:r>
              <a:rPr dirty="0" err="1"/>
              <a:t>īstenotas</a:t>
            </a:r>
            <a:r>
              <a:rPr dirty="0"/>
              <a:t> </a:t>
            </a:r>
            <a:r>
              <a:rPr dirty="0" err="1"/>
              <a:t>kādā</a:t>
            </a:r>
            <a:r>
              <a:rPr dirty="0"/>
              <a:t> no RIS3 </a:t>
            </a:r>
            <a:r>
              <a:rPr dirty="0" err="1"/>
              <a:t>jomām</a:t>
            </a:r>
            <a:endParaRPr dirty="0">
              <a:solidFill>
                <a:srgbClr val="A7A7A7"/>
              </a:solidFill>
            </a:endParaRPr>
          </a:p>
          <a:p>
            <a:pPr marL="457199" lvl="8" indent="-457199">
              <a:lnSpc>
                <a:spcPct val="80000"/>
              </a:lnSpc>
              <a:spcBef>
                <a:spcPts val="600"/>
              </a:spcBef>
              <a:buClr>
                <a:srgbClr val="942235"/>
              </a:buClr>
              <a:buSzPct val="100000"/>
              <a:buFont typeface="Armin Grotesk Regular"/>
              <a:buChar char="•"/>
              <a:defRPr sz="3000">
                <a:solidFill>
                  <a:srgbClr val="FFFFFF"/>
                </a:solidFill>
              </a:defRPr>
            </a:pPr>
            <a:r>
              <a:rPr dirty="0" err="1"/>
              <a:t>atbalstāmo</a:t>
            </a:r>
            <a:r>
              <a:rPr dirty="0"/>
              <a:t> </a:t>
            </a:r>
            <a:r>
              <a:rPr dirty="0" err="1"/>
              <a:t>darbību</a:t>
            </a:r>
            <a:r>
              <a:rPr dirty="0"/>
              <a:t> </a:t>
            </a:r>
            <a:r>
              <a:rPr dirty="0" err="1"/>
              <a:t>rezultāti</a:t>
            </a:r>
            <a:r>
              <a:rPr dirty="0"/>
              <a:t> </a:t>
            </a:r>
            <a:r>
              <a:rPr dirty="0" err="1"/>
              <a:t>pēc</a:t>
            </a:r>
            <a:r>
              <a:rPr dirty="0"/>
              <a:t> </a:t>
            </a:r>
            <a:r>
              <a:rPr dirty="0" err="1"/>
              <a:t>projekta</a:t>
            </a:r>
            <a:r>
              <a:rPr dirty="0"/>
              <a:t> </a:t>
            </a:r>
            <a:r>
              <a:rPr dirty="0" err="1"/>
              <a:t>pabeigšanas</a:t>
            </a:r>
            <a:r>
              <a:rPr dirty="0"/>
              <a:t> </a:t>
            </a:r>
            <a:r>
              <a:rPr dirty="0" err="1"/>
              <a:t>ir</a:t>
            </a:r>
            <a:r>
              <a:rPr dirty="0"/>
              <a:t> </a:t>
            </a:r>
            <a:r>
              <a:rPr dirty="0" err="1"/>
              <a:t>atbalsta</a:t>
            </a:r>
            <a:r>
              <a:rPr dirty="0"/>
              <a:t> </a:t>
            </a:r>
            <a:r>
              <a:rPr dirty="0" err="1"/>
              <a:t>saņēmēja</a:t>
            </a:r>
            <a:r>
              <a:rPr dirty="0"/>
              <a:t> </a:t>
            </a:r>
            <a:r>
              <a:rPr dirty="0" err="1"/>
              <a:t>īpašumā</a:t>
            </a:r>
            <a:endParaRPr dirty="0">
              <a:solidFill>
                <a:srgbClr val="A7A7A7"/>
              </a:solidFill>
            </a:endParaRPr>
          </a:p>
          <a:p>
            <a:pPr marL="457199" lvl="8" indent="-457199">
              <a:lnSpc>
                <a:spcPct val="80000"/>
              </a:lnSpc>
              <a:spcBef>
                <a:spcPts val="600"/>
              </a:spcBef>
              <a:buClr>
                <a:srgbClr val="942235"/>
              </a:buClr>
              <a:buSzPct val="100000"/>
              <a:buFont typeface="Armin Grotesk Regular"/>
              <a:buChar char="•"/>
              <a:defRPr sz="3000">
                <a:solidFill>
                  <a:srgbClr val="FFFFFF"/>
                </a:solidFill>
              </a:defRPr>
            </a:pPr>
            <a:r>
              <a:rPr dirty="0"/>
              <a:t>atbalsts </a:t>
            </a:r>
            <a:r>
              <a:rPr dirty="0" err="1"/>
              <a:t>tiks</a:t>
            </a:r>
            <a:r>
              <a:rPr dirty="0"/>
              <a:t> </a:t>
            </a:r>
            <a:r>
              <a:rPr dirty="0" err="1"/>
              <a:t>vērsts</a:t>
            </a:r>
            <a:r>
              <a:rPr dirty="0"/>
              <a:t> </a:t>
            </a:r>
            <a:r>
              <a:rPr dirty="0" err="1"/>
              <a:t>uz</a:t>
            </a:r>
            <a:r>
              <a:rPr dirty="0"/>
              <a:t> </a:t>
            </a:r>
            <a:r>
              <a:rPr dirty="0" err="1"/>
              <a:t>eksporta</a:t>
            </a:r>
            <a:r>
              <a:rPr dirty="0"/>
              <a:t> </a:t>
            </a:r>
            <a:r>
              <a:rPr dirty="0" err="1"/>
              <a:t>apjoma</a:t>
            </a:r>
            <a:r>
              <a:rPr dirty="0"/>
              <a:t> un </a:t>
            </a:r>
            <a:r>
              <a:rPr dirty="0" err="1"/>
              <a:t>produktivitātes</a:t>
            </a:r>
            <a:r>
              <a:rPr dirty="0"/>
              <a:t> </a:t>
            </a:r>
            <a:r>
              <a:rPr dirty="0" err="1"/>
              <a:t>kāpināšanu</a:t>
            </a:r>
            <a:r>
              <a:rPr dirty="0"/>
              <a:t> </a:t>
            </a:r>
            <a:r>
              <a:rPr dirty="0" err="1"/>
              <a:t>komersanta</a:t>
            </a:r>
            <a:r>
              <a:rPr dirty="0"/>
              <a:t> </a:t>
            </a:r>
            <a:r>
              <a:rPr dirty="0" err="1"/>
              <a:t>līmenī</a:t>
            </a:r>
            <a:r>
              <a:rPr dirty="0"/>
              <a:t> </a:t>
            </a:r>
            <a:r>
              <a:rPr dirty="0" err="1"/>
              <a:t>piecu</a:t>
            </a:r>
            <a:r>
              <a:rPr dirty="0"/>
              <a:t> </a:t>
            </a:r>
            <a:r>
              <a:rPr dirty="0" err="1"/>
              <a:t>gadu</a:t>
            </a:r>
            <a:r>
              <a:rPr dirty="0"/>
              <a:t> </a:t>
            </a:r>
            <a:r>
              <a:rPr dirty="0" err="1"/>
              <a:t>laikā</a:t>
            </a:r>
            <a:r>
              <a:rPr dirty="0"/>
              <a:t> </a:t>
            </a:r>
            <a:r>
              <a:rPr dirty="0" err="1"/>
              <a:t>pēc</a:t>
            </a:r>
            <a:r>
              <a:rPr dirty="0"/>
              <a:t> </a:t>
            </a:r>
            <a:r>
              <a:rPr dirty="0" err="1"/>
              <a:t>projekta</a:t>
            </a:r>
            <a:r>
              <a:rPr dirty="0"/>
              <a:t> </a:t>
            </a:r>
            <a:r>
              <a:rPr dirty="0" err="1"/>
              <a:t>pabeigšanas</a:t>
            </a:r>
            <a:endParaRPr dirty="0">
              <a:solidFill>
                <a:srgbClr val="A7A7A7"/>
              </a:solidFill>
            </a:endParaRPr>
          </a:p>
          <a:p>
            <a:pPr marL="457199" lvl="8" indent="-457199">
              <a:lnSpc>
                <a:spcPct val="80000"/>
              </a:lnSpc>
              <a:spcBef>
                <a:spcPts val="600"/>
              </a:spcBef>
              <a:buClr>
                <a:srgbClr val="942235"/>
              </a:buClr>
              <a:buSzPct val="100000"/>
              <a:buFont typeface="Armin Grotesk Regular"/>
              <a:buChar char="•"/>
              <a:defRPr sz="3000">
                <a:solidFill>
                  <a:srgbClr val="FFFFFF"/>
                </a:solidFill>
              </a:defRPr>
            </a:pPr>
            <a:r>
              <a:rPr dirty="0" err="1"/>
              <a:t>tiks</a:t>
            </a:r>
            <a:r>
              <a:rPr dirty="0"/>
              <a:t> </a:t>
            </a:r>
            <a:r>
              <a:rPr dirty="0" err="1"/>
              <a:t>ievērots</a:t>
            </a:r>
            <a:r>
              <a:rPr dirty="0"/>
              <a:t>, ka </a:t>
            </a:r>
            <a:r>
              <a:rPr dirty="0" err="1"/>
              <a:t>atbalstāmās</a:t>
            </a:r>
            <a:r>
              <a:rPr dirty="0"/>
              <a:t> </a:t>
            </a:r>
            <a:r>
              <a:rPr dirty="0" err="1"/>
              <a:t>darbības</a:t>
            </a:r>
            <a:r>
              <a:rPr dirty="0"/>
              <a:t> </a:t>
            </a:r>
            <a:r>
              <a:rPr dirty="0" err="1"/>
              <a:t>īstenošana</a:t>
            </a:r>
            <a:r>
              <a:rPr dirty="0"/>
              <a:t> </a:t>
            </a:r>
            <a:r>
              <a:rPr dirty="0" err="1"/>
              <a:t>neradīs</a:t>
            </a:r>
            <a:r>
              <a:rPr dirty="0"/>
              <a:t> </a:t>
            </a:r>
            <a:r>
              <a:rPr dirty="0" err="1"/>
              <a:t>būtisku</a:t>
            </a:r>
            <a:r>
              <a:rPr dirty="0"/>
              <a:t> </a:t>
            </a:r>
            <a:r>
              <a:rPr dirty="0" err="1"/>
              <a:t>kaitējumu</a:t>
            </a:r>
            <a:r>
              <a:rPr dirty="0"/>
              <a:t> </a:t>
            </a:r>
            <a:r>
              <a:rPr dirty="0" err="1"/>
              <a:t>videi</a:t>
            </a:r>
            <a:endParaRPr dirty="0">
              <a:solidFill>
                <a:srgbClr val="A7A7A7"/>
              </a:solidFill>
            </a:endParaRPr>
          </a:p>
          <a:p>
            <a:pPr marL="457199" lvl="8" indent="-457199">
              <a:lnSpc>
                <a:spcPct val="80000"/>
              </a:lnSpc>
              <a:spcBef>
                <a:spcPts val="600"/>
              </a:spcBef>
              <a:buClr>
                <a:srgbClr val="942235"/>
              </a:buClr>
              <a:buSzPct val="100000"/>
              <a:buFont typeface="Armin Grotesk Regular"/>
              <a:buChar char="•"/>
              <a:defRPr sz="3000">
                <a:solidFill>
                  <a:srgbClr val="FFFFFF"/>
                </a:solidFill>
              </a:defRPr>
            </a:pPr>
            <a:r>
              <a:rPr dirty="0" err="1"/>
              <a:t>izstrādā</a:t>
            </a:r>
            <a:r>
              <a:rPr dirty="0"/>
              <a:t> </a:t>
            </a:r>
            <a:r>
              <a:rPr dirty="0" err="1"/>
              <a:t>produktu</a:t>
            </a:r>
            <a:r>
              <a:rPr dirty="0"/>
              <a:t> </a:t>
            </a:r>
            <a:r>
              <a:rPr dirty="0" err="1"/>
              <a:t>atbalstāmajā</a:t>
            </a:r>
            <a:r>
              <a:rPr dirty="0"/>
              <a:t> </a:t>
            </a:r>
            <a:r>
              <a:rPr dirty="0" err="1"/>
              <a:t>nozarē</a:t>
            </a:r>
            <a:r>
              <a:rPr dirty="0"/>
              <a:t> </a:t>
            </a:r>
          </a:p>
        </p:txBody>
      </p:sp>
      <p:pic>
        <p:nvPicPr>
          <p:cNvPr id="67" name="shutterstock_534796828.jpg" descr="shutterstock_534796828.jpg"/>
          <p:cNvPicPr>
            <a:picLocks noChangeAspect="1"/>
          </p:cNvPicPr>
          <p:nvPr/>
        </p:nvPicPr>
        <p:blipFill>
          <a:blip r:embed="rId2"/>
          <a:srcRect l="51864" r="18325"/>
          <a:stretch>
            <a:fillRect/>
          </a:stretch>
        </p:blipFill>
        <p:spPr>
          <a:xfrm>
            <a:off x="17114511" y="0"/>
            <a:ext cx="7269489" cy="13716002"/>
          </a:xfrm>
          <a:prstGeom prst="rect">
            <a:avLst/>
          </a:prstGeom>
          <a:ln w="12700">
            <a:miter lim="400000"/>
          </a:ln>
        </p:spPr>
      </p:pic>
      <p:sp>
        <p:nvSpPr>
          <p:cNvPr id="68" name="Arrow: Chevron 1"/>
          <p:cNvSpPr/>
          <p:nvPr/>
        </p:nvSpPr>
        <p:spPr>
          <a:xfrm>
            <a:off x="15846231" y="10908271"/>
            <a:ext cx="1911739" cy="1768047"/>
          </a:xfrm>
          <a:prstGeom prst="chevron">
            <a:avLst>
              <a:gd name="adj" fmla="val 50000"/>
            </a:avLst>
          </a:prstGeom>
          <a:solidFill>
            <a:srgbClr val="942235"/>
          </a:solidFill>
          <a:ln w="25400">
            <a:solidFill>
              <a:srgbClr val="942235"/>
            </a:solidFill>
          </a:ln>
          <a:effectLst>
            <a:outerShdw blurRad="38100" dist="25400" dir="5400000" rotWithShape="0">
              <a:srgbClr val="000000">
                <a:alpha val="35000"/>
              </a:srgbClr>
            </a:outerShdw>
          </a:effectLst>
        </p:spPr>
        <p:txBody>
          <a:bodyPr lIns="55450" tIns="55450" rIns="55450" bIns="55450" anchor="ct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Atbalsta saņēmējs"/>
          <p:cNvSpPr txBox="1">
            <a:spLocks noGrp="1"/>
          </p:cNvSpPr>
          <p:nvPr>
            <p:ph type="title" idx="4294967295"/>
          </p:nvPr>
        </p:nvSpPr>
        <p:spPr>
          <a:xfrm>
            <a:off x="986072" y="985157"/>
            <a:ext cx="20684316" cy="2185450"/>
          </a:xfrm>
          <a:prstGeom prst="rect">
            <a:avLst/>
          </a:prstGeom>
        </p:spPr>
        <p:txBody>
          <a:bodyPr>
            <a:normAutofit/>
          </a:bodyPr>
          <a:lstStyle>
            <a:lvl1pPr defTabSz="1109609">
              <a:defRPr sz="8800">
                <a:solidFill>
                  <a:srgbClr val="A7A7A7"/>
                </a:solidFill>
                <a:latin typeface="Armin Grotesk UltraBold"/>
                <a:ea typeface="Armin Grotesk UltraBold"/>
                <a:cs typeface="Armin Grotesk UltraBold"/>
                <a:sym typeface="Armin Grotesk UltraBold"/>
              </a:defRPr>
            </a:lvl1pPr>
          </a:lstStyle>
          <a:p>
            <a:r>
              <a:t>Neatbalstāmās nozares un darbības </a:t>
            </a:r>
          </a:p>
        </p:txBody>
      </p:sp>
      <p:sp>
        <p:nvSpPr>
          <p:cNvPr id="71" name="Latvijā reģistrēta kapitālsabiedrība ar augstas izaugsmes potenciālu, kuras pamatdarbība ir saistīta ar mērogojamu biznesa modeļu un inovatīvu produktu izstrādi, ražošanu vai attīstību…"/>
          <p:cNvSpPr txBox="1">
            <a:spLocks noGrp="1"/>
          </p:cNvSpPr>
          <p:nvPr>
            <p:ph type="body" idx="4294967295"/>
          </p:nvPr>
        </p:nvSpPr>
        <p:spPr>
          <a:xfrm>
            <a:off x="1536435" y="2580052"/>
            <a:ext cx="22356465" cy="11372851"/>
          </a:xfrm>
          <a:prstGeom prst="rect">
            <a:avLst/>
          </a:prstGeom>
        </p:spPr>
        <p:txBody>
          <a:bodyPr>
            <a:normAutofit/>
          </a:bodyPr>
          <a:lstStyle/>
          <a:p>
            <a:pPr marL="0" indent="0">
              <a:lnSpc>
                <a:spcPct val="100000"/>
              </a:lnSpc>
              <a:spcBef>
                <a:spcPts val="0"/>
              </a:spcBef>
              <a:buSzTx/>
              <a:buNone/>
              <a:defRPr sz="3400">
                <a:solidFill>
                  <a:srgbClr val="A7A7A7"/>
                </a:solidFill>
                <a:latin typeface="Armin Grotesk UltraBold"/>
                <a:ea typeface="Armin Grotesk UltraBold"/>
                <a:cs typeface="Armin Grotesk UltraBold"/>
                <a:sym typeface="Armin Grotesk UltraBold"/>
              </a:defRPr>
            </a:pPr>
            <a:r>
              <a:t>Atbalstu nevar saņemt:</a:t>
            </a:r>
          </a:p>
          <a:p>
            <a:pPr>
              <a:lnSpc>
                <a:spcPct val="100000"/>
              </a:lnSpc>
              <a:spcBef>
                <a:spcPts val="0"/>
              </a:spcBef>
              <a:buClr>
                <a:srgbClr val="942235"/>
              </a:buClr>
              <a:buSzPct val="130000"/>
              <a:defRPr sz="3000"/>
            </a:pPr>
            <a:r>
              <a:t>Regulas Nr. 2023/2831 1.panta 1.punktā "a", "b", "c" vai "d" apakšpunktā minētajās nozarēs – </a:t>
            </a:r>
            <a:r>
              <a:rPr u="sng">
                <a:solidFill>
                  <a:srgbClr val="0000FF"/>
                </a:solidFill>
                <a:uFill>
                  <a:solidFill>
                    <a:srgbClr val="0000FF"/>
                  </a:solidFill>
                </a:uFill>
                <a:hlinkClick r:id="rId2"/>
              </a:rPr>
              <a:t>eur-lex.europa.eu</a:t>
            </a:r>
            <a:r>
              <a:rPr>
                <a:solidFill>
                  <a:srgbClr val="0070C0"/>
                </a:solidFill>
              </a:rPr>
              <a:t> </a:t>
            </a:r>
          </a:p>
          <a:p>
            <a:pPr indent="0">
              <a:lnSpc>
                <a:spcPct val="100000"/>
              </a:lnSpc>
              <a:spcBef>
                <a:spcPts val="0"/>
              </a:spcBef>
              <a:buSzTx/>
              <a:buNone/>
              <a:defRPr sz="3000"/>
            </a:pPr>
            <a:r>
              <a:t>Ierobežojumi skar zvejas, akvakultūras, lauksaimniecības produktu primāro ražošanu un pārstrādi, un tirdzniecību, kā arī eksporta uz trešajām valstīm pasākumus vai importa aizstāšanu</a:t>
            </a:r>
          </a:p>
          <a:p>
            <a:pPr>
              <a:lnSpc>
                <a:spcPct val="100000"/>
              </a:lnSpc>
              <a:spcBef>
                <a:spcPts val="0"/>
              </a:spcBef>
              <a:buClr>
                <a:srgbClr val="942235"/>
              </a:buClr>
              <a:buSzPct val="130000"/>
              <a:defRPr sz="3000"/>
            </a:pPr>
            <a:r>
              <a:t>MK noteikumu Nr.644 2.pielikumā minētajās nozarēs – </a:t>
            </a:r>
            <a:r>
              <a:rPr u="sng">
                <a:solidFill>
                  <a:srgbClr val="0000FF"/>
                </a:solidFill>
                <a:uFill>
                  <a:solidFill>
                    <a:srgbClr val="0000FF"/>
                  </a:solidFill>
                </a:uFill>
                <a:hlinkClick r:id="rId3"/>
              </a:rPr>
              <a:t>likumi.lv</a:t>
            </a:r>
            <a:endParaRPr>
              <a:solidFill>
                <a:srgbClr val="0070C0"/>
              </a:solidFill>
            </a:endParaRPr>
          </a:p>
          <a:p>
            <a:pPr indent="0">
              <a:lnSpc>
                <a:spcPct val="100000"/>
              </a:lnSpc>
              <a:spcBef>
                <a:spcPts val="0"/>
              </a:spcBef>
              <a:buSzTx/>
              <a:buNone/>
              <a:defRPr sz="3000"/>
            </a:pPr>
            <a:r>
              <a:t>Pēc NACE 2.red. klasifikatora G sadaļa “Vairumtirdzniecība un mazumtirdzniecība; automobiļu un motociklu remonts" (izņemot 45.2.grupu "Automobiļu apkope un remonts"), K sadaļa "Finanšu un apdrošināšanas darbības", L sadaļa "Operācijas ar nekustamo īpašumu”, 77.nodaļa "Iznomāšana un ekspluatācijas līzings", R sadaļa "Māksla, izklaide un atpūta" un 92.nodaļa "Azartspēles un derības"</a:t>
            </a:r>
          </a:p>
          <a:p>
            <a:pPr>
              <a:lnSpc>
                <a:spcPct val="100000"/>
              </a:lnSpc>
              <a:spcBef>
                <a:spcPts val="0"/>
              </a:spcBef>
              <a:buClr>
                <a:srgbClr val="942235"/>
              </a:buClr>
              <a:buSzPct val="130000"/>
              <a:defRPr sz="3000"/>
            </a:pPr>
            <a:r>
              <a:t>MK noteikumu Nr.644 77</a:t>
            </a:r>
            <a:r>
              <a:rPr baseline="30000"/>
              <a:t>3</a:t>
            </a:r>
            <a:r>
              <a:t>.1.- 77</a:t>
            </a:r>
            <a:r>
              <a:rPr baseline="30000"/>
              <a:t>3</a:t>
            </a:r>
            <a:r>
              <a:t>.1.apakšpunktā nosauktajām darbībām – </a:t>
            </a:r>
            <a:r>
              <a:rPr u="sng">
                <a:solidFill>
                  <a:srgbClr val="0000FF"/>
                </a:solidFill>
                <a:uFill>
                  <a:solidFill>
                    <a:srgbClr val="0000FF"/>
                  </a:solidFill>
                </a:uFill>
                <a:hlinkClick r:id="rId4"/>
              </a:rPr>
              <a:t>likumi.lv</a:t>
            </a:r>
            <a:endParaRPr>
              <a:solidFill>
                <a:srgbClr val="0070C0"/>
              </a:solidFill>
            </a:endParaRPr>
          </a:p>
          <a:p>
            <a:pPr indent="0">
              <a:lnSpc>
                <a:spcPct val="100000"/>
              </a:lnSpc>
              <a:spcBef>
                <a:spcPts val="0"/>
              </a:spcBef>
              <a:buSzTx/>
              <a:buNone/>
              <a:defRPr sz="3000"/>
            </a:pPr>
            <a:r>
              <a:t>Ierobežojumi skar darbības, kas saistītas ar atkritumu nozari, fosilo kurināmo izmantošanu, siltumnīcefekta gāzu un CO</a:t>
            </a:r>
            <a:r>
              <a:rPr baseline="30000"/>
              <a:t>2</a:t>
            </a:r>
            <a:r>
              <a:t> emisiju radīšanu vai rada kaitējuma ūdensobjektiem, aprites ekonomikai, vides piesārņojuma novēršanai un kontrolei bioloģiskās daudzveidības un ekosistēmu aizsardzībai</a:t>
            </a:r>
          </a:p>
          <a:p>
            <a:pPr>
              <a:lnSpc>
                <a:spcPct val="100000"/>
              </a:lnSpc>
              <a:spcBef>
                <a:spcPts val="0"/>
              </a:spcBef>
              <a:buClr>
                <a:srgbClr val="942235"/>
              </a:buClr>
              <a:buSzPct val="130000"/>
              <a:defRPr sz="3000"/>
            </a:pPr>
            <a:r>
              <a:t>Regulas 2021/1058 regulas 7. panta 1. punktā noteiktajās nozarēs un darbībās – </a:t>
            </a:r>
            <a:r>
              <a:rPr u="sng">
                <a:solidFill>
                  <a:srgbClr val="0000FF"/>
                </a:solidFill>
                <a:uFill>
                  <a:solidFill>
                    <a:srgbClr val="0000FF"/>
                  </a:solidFill>
                </a:uFill>
                <a:hlinkClick r:id="rId5"/>
              </a:rPr>
              <a:t>eur-lex.europa.eu</a:t>
            </a:r>
            <a:endParaRPr>
              <a:solidFill>
                <a:srgbClr val="0070C0"/>
              </a:solidFill>
            </a:endParaRPr>
          </a:p>
          <a:p>
            <a:pPr indent="0">
              <a:lnSpc>
                <a:spcPct val="100000"/>
              </a:lnSpc>
              <a:spcBef>
                <a:spcPts val="0"/>
              </a:spcBef>
              <a:buSzTx/>
              <a:buNone/>
              <a:defRPr sz="3000"/>
            </a:pPr>
            <a:r>
              <a:t>Ierobežojumi skar kodolelektrostacijas, investīcijas ar mērķi panākt to siltumnīcefekta gāzu emisiju samazināšanu, tabakas nozari, investīcijas lidostās, investīcijas atkritumu poligonos un to atliku apstrādē, ar fosilo kurināmo saistītās investīcijas, investīcijas gāzes sadalē un pārvadē, investīcijas transportlīdzekļos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tbalsta saņēmējs"/>
          <p:cNvSpPr txBox="1">
            <a:spLocks noGrp="1"/>
          </p:cNvSpPr>
          <p:nvPr>
            <p:ph type="title" idx="4294967295"/>
          </p:nvPr>
        </p:nvSpPr>
        <p:spPr>
          <a:xfrm>
            <a:off x="979237" y="987623"/>
            <a:ext cx="11374139" cy="2819915"/>
          </a:xfrm>
          <a:prstGeom prst="rect">
            <a:avLst/>
          </a:prstGeom>
        </p:spPr>
        <p:txBody>
          <a:bodyPr>
            <a:normAutofit/>
          </a:bodyPr>
          <a:lstStyle/>
          <a:p>
            <a:pPr defTabSz="1109609">
              <a:lnSpc>
                <a:spcPct val="80000"/>
              </a:lnSpc>
              <a:defRPr sz="8800">
                <a:solidFill>
                  <a:srgbClr val="A7A7A7"/>
                </a:solidFill>
                <a:latin typeface="Armin Grotesk UltraBold"/>
                <a:ea typeface="Armin Grotesk UltraBold"/>
                <a:cs typeface="Armin Grotesk UltraBold"/>
                <a:sym typeface="Armin Grotesk UltraBold"/>
              </a:defRPr>
            </a:pPr>
            <a:r>
              <a:t>Inovāciju vaučeru</a:t>
            </a:r>
          </a:p>
          <a:p>
            <a:pPr defTabSz="1109609">
              <a:lnSpc>
                <a:spcPct val="80000"/>
              </a:lnSpc>
              <a:defRPr sz="8800">
                <a:solidFill>
                  <a:srgbClr val="A7A7A7"/>
                </a:solidFill>
                <a:latin typeface="Armin Grotesk UltraBold"/>
                <a:ea typeface="Armin Grotesk UltraBold"/>
                <a:cs typeface="Armin Grotesk UltraBold"/>
                <a:sym typeface="Armin Grotesk UltraBold"/>
              </a:defRPr>
            </a:pPr>
            <a:r>
              <a:t>atbalsta veidi</a:t>
            </a:r>
          </a:p>
        </p:txBody>
      </p:sp>
      <p:sp>
        <p:nvSpPr>
          <p:cNvPr id="74" name="Latvijā reģistrēta kapitālsabiedrība ar augstas izaugsmes potenciālu, kuras pamatdarbība ir saistīta ar mērogojamu biznesa modeļu un inovatīvu produktu izstrādi, ražošanu vai attīstību…"/>
          <p:cNvSpPr txBox="1">
            <a:spLocks noGrp="1"/>
          </p:cNvSpPr>
          <p:nvPr>
            <p:ph type="body" sz="half" idx="4294967295"/>
          </p:nvPr>
        </p:nvSpPr>
        <p:spPr>
          <a:xfrm>
            <a:off x="1527357" y="5258389"/>
            <a:ext cx="11421879" cy="9176106"/>
          </a:xfrm>
          <a:prstGeom prst="rect">
            <a:avLst/>
          </a:prstGeom>
        </p:spPr>
        <p:txBody>
          <a:bodyPr>
            <a:normAutofit/>
          </a:bodyPr>
          <a:lstStyle/>
          <a:p>
            <a:pPr marL="0" indent="0">
              <a:lnSpc>
                <a:spcPct val="100000"/>
              </a:lnSpc>
              <a:spcBef>
                <a:spcPts val="0"/>
              </a:spcBef>
              <a:buSzTx/>
              <a:buFontTx/>
              <a:buNone/>
              <a:defRPr sz="3400">
                <a:solidFill>
                  <a:srgbClr val="A7A7A7"/>
                </a:solidFill>
                <a:latin typeface="Armin Grotesk UltraBold"/>
                <a:ea typeface="Armin Grotesk UltraBold"/>
                <a:cs typeface="Armin Grotesk UltraBold"/>
                <a:sym typeface="Armin Grotesk UltraBold"/>
              </a:defRPr>
            </a:pPr>
            <a:r>
              <a:rPr dirty="0" err="1"/>
              <a:t>Iepazīšanās</a:t>
            </a:r>
            <a:r>
              <a:rPr dirty="0"/>
              <a:t>, </a:t>
            </a:r>
            <a:r>
              <a:rPr dirty="0" err="1"/>
              <a:t>klasiskais</a:t>
            </a:r>
            <a:r>
              <a:rPr dirty="0"/>
              <a:t> un </a:t>
            </a:r>
            <a:r>
              <a:rPr dirty="0" err="1"/>
              <a:t>dizaina</a:t>
            </a:r>
            <a:r>
              <a:rPr dirty="0"/>
              <a:t> vaučers</a:t>
            </a:r>
          </a:p>
          <a:p>
            <a:pPr>
              <a:lnSpc>
                <a:spcPct val="100000"/>
              </a:lnSpc>
              <a:spcBef>
                <a:spcPts val="0"/>
              </a:spcBef>
              <a:buClr>
                <a:srgbClr val="942235"/>
              </a:buClr>
              <a:defRPr sz="3000"/>
            </a:pPr>
            <a:r>
              <a:rPr lang="lv-LV" dirty="0"/>
              <a:t>Komersantam</a:t>
            </a:r>
            <a:r>
              <a:rPr dirty="0"/>
              <a:t> </a:t>
            </a:r>
            <a:r>
              <a:rPr dirty="0" err="1"/>
              <a:t>tiek</a:t>
            </a:r>
            <a:r>
              <a:rPr dirty="0"/>
              <a:t> </a:t>
            </a:r>
            <a:r>
              <a:rPr dirty="0" err="1"/>
              <a:t>izsniegts</a:t>
            </a:r>
            <a:r>
              <a:rPr dirty="0"/>
              <a:t> vaučers </a:t>
            </a:r>
            <a:r>
              <a:rPr dirty="0" err="1"/>
              <a:t>atbalstāmās</a:t>
            </a:r>
            <a:r>
              <a:rPr dirty="0"/>
              <a:t> </a:t>
            </a:r>
            <a:r>
              <a:rPr dirty="0" err="1"/>
              <a:t>darbības</a:t>
            </a:r>
            <a:r>
              <a:rPr dirty="0"/>
              <a:t> </a:t>
            </a:r>
            <a:r>
              <a:rPr dirty="0" err="1"/>
              <a:t>līdzfinansēšanai</a:t>
            </a:r>
            <a:r>
              <a:rPr dirty="0"/>
              <a:t>, </a:t>
            </a:r>
            <a:r>
              <a:rPr dirty="0" err="1"/>
              <a:t>kurš</a:t>
            </a:r>
            <a:r>
              <a:rPr dirty="0"/>
              <a:t> </a:t>
            </a:r>
            <a:r>
              <a:rPr dirty="0" err="1"/>
              <a:t>tiek</a:t>
            </a:r>
            <a:r>
              <a:rPr dirty="0"/>
              <a:t> </a:t>
            </a:r>
            <a:r>
              <a:rPr dirty="0" err="1"/>
              <a:t>nodots</a:t>
            </a:r>
            <a:r>
              <a:rPr dirty="0"/>
              <a:t> </a:t>
            </a:r>
            <a:r>
              <a:rPr dirty="0" err="1"/>
              <a:t>pakalpojuma</a:t>
            </a:r>
            <a:r>
              <a:rPr dirty="0"/>
              <a:t> </a:t>
            </a:r>
            <a:r>
              <a:rPr dirty="0" err="1"/>
              <a:t>sniedzējam</a:t>
            </a:r>
            <a:r>
              <a:rPr dirty="0"/>
              <a:t> </a:t>
            </a:r>
            <a:r>
              <a:rPr dirty="0" err="1"/>
              <a:t>realizēšanai</a:t>
            </a:r>
            <a:endParaRPr dirty="0"/>
          </a:p>
          <a:p>
            <a:pPr>
              <a:lnSpc>
                <a:spcPct val="100000"/>
              </a:lnSpc>
              <a:spcBef>
                <a:spcPts val="0"/>
              </a:spcBef>
              <a:buClr>
                <a:srgbClr val="942235"/>
              </a:buClr>
              <a:defRPr sz="3000"/>
            </a:pPr>
            <a:endParaRPr dirty="0"/>
          </a:p>
          <a:p>
            <a:pPr>
              <a:lnSpc>
                <a:spcPct val="100000"/>
              </a:lnSpc>
              <a:spcBef>
                <a:spcPts val="0"/>
              </a:spcBef>
              <a:buClr>
                <a:srgbClr val="942235"/>
              </a:buClr>
              <a:defRPr sz="3000"/>
            </a:pPr>
            <a:r>
              <a:rPr lang="lv-LV" dirty="0"/>
              <a:t>Komersantam</a:t>
            </a:r>
            <a:r>
              <a:rPr dirty="0"/>
              <a:t> nav </a:t>
            </a:r>
            <a:r>
              <a:rPr dirty="0" err="1"/>
              <a:t>jāsedz</a:t>
            </a:r>
            <a:r>
              <a:rPr dirty="0"/>
              <a:t> </a:t>
            </a:r>
            <a:r>
              <a:rPr dirty="0" err="1"/>
              <a:t>kopējās</a:t>
            </a:r>
            <a:r>
              <a:rPr dirty="0"/>
              <a:t> </a:t>
            </a:r>
            <a:r>
              <a:rPr dirty="0" err="1"/>
              <a:t>projekta</a:t>
            </a:r>
            <a:r>
              <a:rPr dirty="0"/>
              <a:t> </a:t>
            </a:r>
            <a:r>
              <a:rPr dirty="0" err="1"/>
              <a:t>izmaksas</a:t>
            </a:r>
            <a:r>
              <a:rPr dirty="0"/>
              <a:t>, </a:t>
            </a:r>
            <a:r>
              <a:rPr lang="lv-LV" dirty="0"/>
              <a:t>tas </a:t>
            </a:r>
            <a:r>
              <a:rPr dirty="0" err="1"/>
              <a:t>veic</a:t>
            </a:r>
            <a:r>
              <a:rPr dirty="0"/>
              <a:t> </a:t>
            </a:r>
            <a:r>
              <a:rPr dirty="0" err="1"/>
              <a:t>tikai</a:t>
            </a:r>
            <a:r>
              <a:rPr dirty="0"/>
              <a:t> </a:t>
            </a:r>
            <a:r>
              <a:rPr dirty="0" err="1"/>
              <a:t>savas</a:t>
            </a:r>
            <a:r>
              <a:rPr dirty="0"/>
              <a:t> </a:t>
            </a:r>
            <a:r>
              <a:rPr dirty="0" err="1"/>
              <a:t>daļas</a:t>
            </a:r>
            <a:r>
              <a:rPr dirty="0"/>
              <a:t> </a:t>
            </a:r>
            <a:r>
              <a:rPr dirty="0" err="1"/>
              <a:t>apmaksu</a:t>
            </a:r>
            <a:r>
              <a:rPr dirty="0"/>
              <a:t> (</a:t>
            </a:r>
            <a:r>
              <a:rPr dirty="0" err="1"/>
              <a:t>klasiskajā</a:t>
            </a:r>
            <a:r>
              <a:rPr dirty="0"/>
              <a:t> un </a:t>
            </a:r>
            <a:r>
              <a:rPr dirty="0" err="1"/>
              <a:t>dizaina</a:t>
            </a:r>
            <a:r>
              <a:rPr dirty="0"/>
              <a:t> </a:t>
            </a:r>
            <a:r>
              <a:rPr dirty="0" err="1"/>
              <a:t>vaučerī</a:t>
            </a:r>
            <a:r>
              <a:rPr dirty="0"/>
              <a:t> 15% + PVN, </a:t>
            </a:r>
            <a:r>
              <a:rPr dirty="0" err="1"/>
              <a:t>vai</a:t>
            </a:r>
            <a:r>
              <a:rPr dirty="0"/>
              <a:t> </a:t>
            </a:r>
            <a:r>
              <a:rPr dirty="0" err="1"/>
              <a:t>iepazīšanās</a:t>
            </a:r>
            <a:r>
              <a:rPr dirty="0"/>
              <a:t> </a:t>
            </a:r>
            <a:r>
              <a:rPr dirty="0" err="1"/>
              <a:t>vaučerī</a:t>
            </a:r>
            <a:r>
              <a:rPr dirty="0"/>
              <a:t> </a:t>
            </a:r>
            <a:r>
              <a:rPr dirty="0" err="1"/>
              <a:t>sedz</a:t>
            </a:r>
            <a:r>
              <a:rPr dirty="0"/>
              <a:t> </a:t>
            </a:r>
            <a:r>
              <a:rPr dirty="0" err="1"/>
              <a:t>tikai</a:t>
            </a:r>
            <a:r>
              <a:rPr dirty="0"/>
              <a:t> PVN </a:t>
            </a:r>
            <a:r>
              <a:rPr dirty="0" err="1"/>
              <a:t>daļu</a:t>
            </a:r>
            <a:r>
              <a:rPr dirty="0"/>
              <a:t>) un LIAA </a:t>
            </a:r>
            <a:r>
              <a:rPr dirty="0" err="1"/>
              <a:t>apmaksā</a:t>
            </a:r>
            <a:r>
              <a:rPr dirty="0"/>
              <a:t> </a:t>
            </a:r>
            <a:r>
              <a:rPr dirty="0" err="1"/>
              <a:t>izsniegtā</a:t>
            </a:r>
            <a:r>
              <a:rPr dirty="0"/>
              <a:t> </a:t>
            </a:r>
            <a:r>
              <a:rPr dirty="0" err="1"/>
              <a:t>vaučera</a:t>
            </a:r>
            <a:r>
              <a:rPr dirty="0"/>
              <a:t> </a:t>
            </a:r>
            <a:r>
              <a:rPr dirty="0" err="1"/>
              <a:t>daļu</a:t>
            </a:r>
            <a:r>
              <a:rPr dirty="0"/>
              <a:t>  </a:t>
            </a:r>
            <a:r>
              <a:rPr dirty="0" err="1"/>
              <a:t>pakalpojuma</a:t>
            </a:r>
            <a:r>
              <a:rPr dirty="0"/>
              <a:t> </a:t>
            </a:r>
            <a:r>
              <a:rPr dirty="0" err="1"/>
              <a:t>sniedzējam</a:t>
            </a:r>
            <a:r>
              <a:rPr dirty="0"/>
              <a:t> (</a:t>
            </a:r>
            <a:r>
              <a:rPr dirty="0" err="1"/>
              <a:t>klasiskajā</a:t>
            </a:r>
            <a:r>
              <a:rPr dirty="0"/>
              <a:t> un </a:t>
            </a:r>
            <a:r>
              <a:rPr dirty="0" err="1"/>
              <a:t>dizaina</a:t>
            </a:r>
            <a:r>
              <a:rPr dirty="0"/>
              <a:t> </a:t>
            </a:r>
            <a:r>
              <a:rPr dirty="0" err="1"/>
              <a:t>vaučera</a:t>
            </a:r>
            <a:r>
              <a:rPr dirty="0"/>
              <a:t> </a:t>
            </a:r>
            <a:r>
              <a:rPr dirty="0" err="1"/>
              <a:t>gadījumā</a:t>
            </a:r>
            <a:r>
              <a:rPr dirty="0"/>
              <a:t> 85%, </a:t>
            </a:r>
            <a:r>
              <a:rPr dirty="0" err="1"/>
              <a:t>vai</a:t>
            </a:r>
            <a:r>
              <a:rPr dirty="0"/>
              <a:t> </a:t>
            </a:r>
            <a:r>
              <a:rPr dirty="0" err="1"/>
              <a:t>iepazīšanās</a:t>
            </a:r>
            <a:r>
              <a:rPr dirty="0"/>
              <a:t> </a:t>
            </a:r>
            <a:r>
              <a:rPr dirty="0" err="1"/>
              <a:t>vaučerī</a:t>
            </a:r>
            <a:r>
              <a:rPr dirty="0"/>
              <a:t> 100%)</a:t>
            </a:r>
          </a:p>
        </p:txBody>
      </p:sp>
      <p:sp>
        <p:nvSpPr>
          <p:cNvPr id="75" name="Latvijā reģistrēta kapitālsabiedrība ar augstas izaugsmes potenciālu, kuras pamatdarbība ir saistīta ar mērogojamu biznesa modeļu un inovatīvu produktu izstrādi, ražošanu vai attīstību…"/>
          <p:cNvSpPr txBox="1"/>
          <p:nvPr/>
        </p:nvSpPr>
        <p:spPr>
          <a:xfrm>
            <a:off x="14838364" y="5258389"/>
            <a:ext cx="8672361" cy="3293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1828800">
              <a:defRPr sz="3400">
                <a:solidFill>
                  <a:srgbClr val="A7A7A7"/>
                </a:solidFill>
                <a:latin typeface="Armin Grotesk UltraBold"/>
                <a:ea typeface="Armin Grotesk UltraBold"/>
                <a:cs typeface="Armin Grotesk UltraBold"/>
                <a:sym typeface="Armin Grotesk UltraBold"/>
              </a:defRPr>
            </a:pPr>
            <a:r>
              <a:rPr dirty="0" err="1"/>
              <a:t>Augsti</a:t>
            </a:r>
            <a:r>
              <a:rPr dirty="0"/>
              <a:t> </a:t>
            </a:r>
            <a:r>
              <a:rPr dirty="0" err="1"/>
              <a:t>kvalificētu</a:t>
            </a:r>
            <a:r>
              <a:rPr dirty="0"/>
              <a:t> </a:t>
            </a:r>
            <a:r>
              <a:rPr dirty="0" err="1"/>
              <a:t>darbinieku</a:t>
            </a:r>
            <a:r>
              <a:rPr dirty="0"/>
              <a:t> </a:t>
            </a:r>
            <a:r>
              <a:rPr dirty="0" err="1"/>
              <a:t>piesaiste</a:t>
            </a:r>
            <a:endParaRPr dirty="0"/>
          </a:p>
          <a:p>
            <a:pPr marL="457200" indent="-457200" defTabSz="1828800">
              <a:buClr>
                <a:srgbClr val="942235"/>
              </a:buClr>
              <a:buSzPct val="100000"/>
              <a:buFont typeface="Armin Grotesk Regular"/>
              <a:buChar char="•"/>
              <a:defRPr sz="3000">
                <a:solidFill>
                  <a:srgbClr val="FFFFFF"/>
                </a:solidFill>
              </a:defRPr>
            </a:pPr>
            <a:r>
              <a:rPr lang="lv-LV" dirty="0"/>
              <a:t>Komersants</a:t>
            </a:r>
            <a:r>
              <a:rPr dirty="0"/>
              <a:t> </a:t>
            </a:r>
            <a:r>
              <a:rPr dirty="0" err="1"/>
              <a:t>piesaista</a:t>
            </a:r>
            <a:r>
              <a:rPr dirty="0"/>
              <a:t> </a:t>
            </a:r>
            <a:r>
              <a:rPr dirty="0" err="1"/>
              <a:t>augsti</a:t>
            </a:r>
            <a:r>
              <a:rPr dirty="0"/>
              <a:t> </a:t>
            </a:r>
            <a:r>
              <a:rPr dirty="0" err="1"/>
              <a:t>kvalificētu</a:t>
            </a:r>
            <a:r>
              <a:rPr dirty="0"/>
              <a:t> </a:t>
            </a:r>
            <a:r>
              <a:rPr dirty="0" err="1"/>
              <a:t>darbinieku</a:t>
            </a:r>
            <a:r>
              <a:rPr dirty="0"/>
              <a:t> </a:t>
            </a:r>
            <a:r>
              <a:rPr dirty="0" err="1"/>
              <a:t>uz</a:t>
            </a:r>
            <a:r>
              <a:rPr dirty="0"/>
              <a:t> </a:t>
            </a:r>
            <a:r>
              <a:rPr dirty="0" err="1"/>
              <a:t>noteiktu</a:t>
            </a:r>
            <a:r>
              <a:rPr dirty="0"/>
              <a:t> </a:t>
            </a:r>
            <a:r>
              <a:rPr dirty="0" err="1"/>
              <a:t>laiku</a:t>
            </a:r>
            <a:r>
              <a:rPr dirty="0"/>
              <a:t> </a:t>
            </a:r>
            <a:r>
              <a:rPr dirty="0" err="1"/>
              <a:t>jaunā</a:t>
            </a:r>
            <a:r>
              <a:rPr dirty="0"/>
              <a:t> </a:t>
            </a:r>
            <a:r>
              <a:rPr dirty="0" err="1"/>
              <a:t>produkta</a:t>
            </a:r>
            <a:r>
              <a:rPr dirty="0"/>
              <a:t> </a:t>
            </a:r>
            <a:r>
              <a:rPr dirty="0" err="1"/>
              <a:t>izstrādei</a:t>
            </a:r>
            <a:endParaRPr dirty="0"/>
          </a:p>
          <a:p>
            <a:pPr marL="457200" indent="-457200" defTabSz="1828800">
              <a:buClr>
                <a:srgbClr val="942235"/>
              </a:buClr>
              <a:buSzPct val="100000"/>
              <a:buFont typeface="Armin Grotesk Regular"/>
              <a:buChar char="•"/>
              <a:defRPr sz="3000">
                <a:solidFill>
                  <a:srgbClr val="FFFFFF"/>
                </a:solidFill>
              </a:defRPr>
            </a:pPr>
            <a:endParaRPr dirty="0"/>
          </a:p>
          <a:p>
            <a:pPr marL="457200" indent="-457200" defTabSz="1828800">
              <a:buClr>
                <a:srgbClr val="942235"/>
              </a:buClr>
              <a:buSzPct val="100000"/>
              <a:buFont typeface="Armin Grotesk Regular"/>
              <a:buChar char="•"/>
              <a:defRPr sz="3000">
                <a:solidFill>
                  <a:srgbClr val="FFFFFF"/>
                </a:solidFill>
              </a:defRPr>
            </a:pPr>
            <a:r>
              <a:rPr lang="lv-LV" dirty="0"/>
              <a:t>Komersants</a:t>
            </a:r>
            <a:r>
              <a:rPr dirty="0"/>
              <a:t> </a:t>
            </a:r>
            <a:r>
              <a:rPr dirty="0" err="1"/>
              <a:t>sedz</a:t>
            </a:r>
            <a:r>
              <a:rPr dirty="0"/>
              <a:t> visas </a:t>
            </a:r>
            <a:r>
              <a:rPr dirty="0" err="1"/>
              <a:t>kopējās</a:t>
            </a:r>
            <a:r>
              <a:rPr dirty="0"/>
              <a:t> </a:t>
            </a:r>
            <a:r>
              <a:rPr dirty="0" err="1"/>
              <a:t>projekta</a:t>
            </a:r>
            <a:r>
              <a:rPr dirty="0"/>
              <a:t> </a:t>
            </a:r>
            <a:r>
              <a:rPr dirty="0" err="1"/>
              <a:t>izmaksas</a:t>
            </a:r>
            <a:r>
              <a:rPr dirty="0"/>
              <a:t> (</a:t>
            </a:r>
            <a:r>
              <a:rPr dirty="0" err="1"/>
              <a:t>darba</a:t>
            </a:r>
            <a:r>
              <a:rPr dirty="0"/>
              <a:t> algas </a:t>
            </a:r>
            <a:r>
              <a:rPr dirty="0" err="1"/>
              <a:t>izmaksas</a:t>
            </a:r>
            <a:r>
              <a:rPr dirty="0"/>
              <a:t>), </a:t>
            </a:r>
            <a:r>
              <a:rPr dirty="0" err="1"/>
              <a:t>pēc</a:t>
            </a:r>
            <a:r>
              <a:rPr dirty="0"/>
              <a:t> tam LIAA </a:t>
            </a:r>
            <a:r>
              <a:rPr dirty="0" err="1"/>
              <a:t>kompensē</a:t>
            </a:r>
            <a:r>
              <a:rPr dirty="0"/>
              <a:t> </a:t>
            </a:r>
            <a:r>
              <a:rPr lang="lv-LV" dirty="0"/>
              <a:t>komersantam </a:t>
            </a:r>
            <a:r>
              <a:rPr dirty="0"/>
              <a:t>45%</a:t>
            </a:r>
            <a:r>
              <a:rPr lang="lv-LV" dirty="0"/>
              <a:t> no attiecināmajām izmaksām</a:t>
            </a:r>
            <a:endParaRPr dirty="0"/>
          </a:p>
        </p:txBody>
      </p:sp>
      <p:sp>
        <p:nvSpPr>
          <p:cNvPr id="76" name="Arrow"/>
          <p:cNvSpPr/>
          <p:nvPr/>
        </p:nvSpPr>
        <p:spPr>
          <a:xfrm rot="5400000">
            <a:off x="1481442" y="4125525"/>
            <a:ext cx="992475" cy="865676"/>
          </a:xfrm>
          <a:prstGeom prst="rightArrow">
            <a:avLst>
              <a:gd name="adj1" fmla="val 32000"/>
              <a:gd name="adj2" fmla="val 64000"/>
            </a:avLst>
          </a:prstGeom>
          <a:solidFill>
            <a:srgbClr val="942235"/>
          </a:solidFill>
          <a:ln w="12700">
            <a:miter lim="400000"/>
          </a:ln>
          <a:effectLst>
            <a:outerShdw blurRad="38100" dist="25400" dir="5400000" rotWithShape="0">
              <a:srgbClr val="000000">
                <a:alpha val="35000"/>
              </a:srgbClr>
            </a:outerShdw>
          </a:effectLst>
        </p:spPr>
        <p:txBody>
          <a:bodyPr lIns="55450" tIns="55450" rIns="55450" bIns="55450" anchor="ctr"/>
          <a:lstStyle/>
          <a:p>
            <a:pPr>
              <a:defRPr>
                <a:solidFill>
                  <a:srgbClr val="942235"/>
                </a:solidFill>
              </a:defRPr>
            </a:pPr>
            <a:endParaRPr/>
          </a:p>
        </p:txBody>
      </p:sp>
      <p:sp>
        <p:nvSpPr>
          <p:cNvPr id="77" name="Line"/>
          <p:cNvSpPr/>
          <p:nvPr/>
        </p:nvSpPr>
        <p:spPr>
          <a:xfrm flipV="1">
            <a:off x="13944600" y="4102784"/>
            <a:ext cx="0" cy="7483227"/>
          </a:xfrm>
          <a:prstGeom prst="line">
            <a:avLst/>
          </a:prstGeom>
          <a:ln w="38100">
            <a:solidFill>
              <a:srgbClr val="942235"/>
            </a:solidFill>
          </a:ln>
        </p:spPr>
        <p:txBody>
          <a:bodyPr lIns="45718" tIns="45718" rIns="45718" bIns="45718"/>
          <a:lstStyle/>
          <a:p>
            <a:endParaRPr/>
          </a:p>
        </p:txBody>
      </p:sp>
      <p:sp>
        <p:nvSpPr>
          <p:cNvPr id="78" name="Arrow"/>
          <p:cNvSpPr/>
          <p:nvPr/>
        </p:nvSpPr>
        <p:spPr>
          <a:xfrm rot="5400000">
            <a:off x="14511642" y="4125525"/>
            <a:ext cx="992475" cy="865676"/>
          </a:xfrm>
          <a:prstGeom prst="rightArrow">
            <a:avLst>
              <a:gd name="adj1" fmla="val 32000"/>
              <a:gd name="adj2" fmla="val 64000"/>
            </a:avLst>
          </a:prstGeom>
          <a:solidFill>
            <a:srgbClr val="942235"/>
          </a:solidFill>
          <a:ln w="12700">
            <a:miter lim="400000"/>
          </a:ln>
          <a:effectLst>
            <a:outerShdw blurRad="38100" dist="25400" dir="5400000" rotWithShape="0">
              <a:srgbClr val="000000">
                <a:alpha val="35000"/>
              </a:srgbClr>
            </a:outerShdw>
          </a:effectLst>
        </p:spPr>
        <p:txBody>
          <a:bodyPr lIns="55450" tIns="55450" rIns="55450" bIns="55450" anchor="ctr"/>
          <a:lstStyle/>
          <a:p>
            <a:pPr>
              <a:defRPr>
                <a:solidFill>
                  <a:srgbClr val="942235"/>
                </a:solidFill>
              </a:defRPr>
            </a:pPr>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1D3947"/>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min Grotesk Regular"/>
        <a:ea typeface="Armin Grotesk Regular"/>
        <a:cs typeface="Armin Grotesk Regular"/>
      </a:majorFont>
      <a:minorFont>
        <a:latin typeface="Armin Grotesk Regular"/>
        <a:ea typeface="Armin Grotesk Regular"/>
        <a:cs typeface="Armin Grotesk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55450" tIns="55450" rIns="55450" bIns="55450" numCol="1" spcCol="38100" rtlCol="0" anchor="ctr">
        <a:spAutoFit/>
      </a:bodyPr>
      <a:lstStyle>
        <a:def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5450" tIns="55450" rIns="55450" bIns="55450" numCol="1" spcCol="38100" rtlCol="0" anchor="t">
        <a:spAutoFit/>
      </a:bodyPr>
      <a:lstStyle>
        <a:def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min Grotesk Regular"/>
        <a:ea typeface="Armin Grotesk Regular"/>
        <a:cs typeface="Armin Grotesk Regular"/>
      </a:majorFont>
      <a:minorFont>
        <a:latin typeface="Armin Grotesk Regular"/>
        <a:ea typeface="Armin Grotesk Regular"/>
        <a:cs typeface="Armin Grotesk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55450" tIns="55450" rIns="55450" bIns="55450" numCol="1" spcCol="38100" rtlCol="0" anchor="ctr">
        <a:spAutoFit/>
      </a:bodyPr>
      <a:lstStyle>
        <a:def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5450" tIns="55450" rIns="55450" bIns="55450" numCol="1" spcCol="38100" rtlCol="0" anchor="t">
        <a:spAutoFit/>
      </a:bodyPr>
      <a:lstStyle>
        <a:def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1348</TotalTime>
  <Words>3142</Words>
  <Application>Microsoft Office PowerPoint</Application>
  <PresentationFormat>Custom</PresentationFormat>
  <Paragraphs>365</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Armin Grotesk Regular</vt:lpstr>
      <vt:lpstr>Armin Grotesk SemiBold</vt:lpstr>
      <vt:lpstr>Armin Grotesk UltraBold</vt:lpstr>
      <vt:lpstr>Wingdings</vt:lpstr>
      <vt:lpstr>Office Theme</vt:lpstr>
      <vt:lpstr>PowerPoint Presentation</vt:lpstr>
      <vt:lpstr>Inovāciju vaučeri</vt:lpstr>
      <vt:lpstr>Inovāciju vaučeru  atbalsts </vt:lpstr>
      <vt:lpstr>Produkta definīcija</vt:lpstr>
      <vt:lpstr>Kas nav jauns produkts/ jauna tehnoloģija</vt:lpstr>
      <vt:lpstr>Atbalsta saņēmējs</vt:lpstr>
      <vt:lpstr>Atbalsta piešķiršanas kritēriji </vt:lpstr>
      <vt:lpstr>Neatbalstāmās nozares un darbības </vt:lpstr>
      <vt:lpstr>Inovāciju vaučeru atbalsta veidi</vt:lpstr>
      <vt:lpstr>Inovāciju vaučeru atbalsta veidi</vt:lpstr>
      <vt:lpstr>Atbalstāmās darbības,  kas saistītas ar vaučera izsniegšanu</vt:lpstr>
      <vt:lpstr>Atbalstāmās darbības, kas saistītas ar vaučera izsniegšanu</vt:lpstr>
      <vt:lpstr>Atbalstāmās darbības, kas saistītas ar vaučera izsniegšanu</vt:lpstr>
      <vt:lpstr>Atbalstāmās darbības, kas saistītas ar vaučera izsniegšanu</vt:lpstr>
      <vt:lpstr>Pakalpojuma sniedzēji</vt:lpstr>
      <vt:lpstr>Pakalpojuma sniedzēji:</vt:lpstr>
      <vt:lpstr>Pakalpojuma sniedzēji:</vt:lpstr>
      <vt:lpstr>Pakalpojuma sniedzēji:</vt:lpstr>
      <vt:lpstr>Pakalpojuma sniedzēji:</vt:lpstr>
      <vt:lpstr>Pakalpojuma sniedzēji:</vt:lpstr>
      <vt:lpstr>Iepazīšanās vaučers</vt:lpstr>
      <vt:lpstr>Klasiskais vaučers</vt:lpstr>
      <vt:lpstr>Dizaina vaučers</vt:lpstr>
      <vt:lpstr>Augsti kvalificētu darbinieku piesaiste</vt:lpstr>
      <vt:lpstr>Prasības augsti kvalificētam darbiniekam</vt:lpstr>
      <vt:lpstr>PowerPoint Presentation</vt:lpstr>
      <vt:lpstr>PowerPoint Presentation</vt:lpstr>
      <vt:lpstr>PowerPoint Presentation</vt:lpstr>
      <vt:lpstr>Atkārtota pieteikšanās</vt:lpstr>
      <vt:lpstr>Jautājumi un atbildes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Jākobsone</dc:creator>
  <cp:lastModifiedBy>Eva Jākobsone</cp:lastModifiedBy>
  <cp:revision>18</cp:revision>
  <dcterms:modified xsi:type="dcterms:W3CDTF">2024-06-14T05:23:48Z</dcterms:modified>
</cp:coreProperties>
</file>