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369" r:id="rId2"/>
    <p:sldId id="282" r:id="rId3"/>
    <p:sldId id="406" r:id="rId4"/>
    <p:sldId id="284" r:id="rId5"/>
    <p:sldId id="368" r:id="rId6"/>
    <p:sldId id="346" r:id="rId7"/>
    <p:sldId id="2412" r:id="rId8"/>
    <p:sldId id="2410" r:id="rId9"/>
    <p:sldId id="2411" r:id="rId10"/>
    <p:sldId id="398" r:id="rId11"/>
    <p:sldId id="403" r:id="rId12"/>
    <p:sldId id="404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EB3C93A-0CD1-7B47-A873-1B598E70D60E}">
          <p14:sldIdLst>
            <p14:sldId id="369"/>
            <p14:sldId id="282"/>
            <p14:sldId id="406"/>
          </p14:sldIdLst>
        </p14:section>
        <p14:section name="01 Company History" id="{F0F09B9E-FF7A-CD4D-AAC3-2E38AB646F85}">
          <p14:sldIdLst>
            <p14:sldId id="284"/>
            <p14:sldId id="368"/>
            <p14:sldId id="346"/>
            <p14:sldId id="2412"/>
            <p14:sldId id="2410"/>
            <p14:sldId id="2411"/>
            <p14:sldId id="398"/>
            <p14:sldId id="403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77" userDrawn="1">
          <p15:clr>
            <a:srgbClr val="A4A3A4"/>
          </p15:clr>
        </p15:guide>
        <p15:guide id="2" orient="horz" pos="318">
          <p15:clr>
            <a:srgbClr val="A4A3A4"/>
          </p15:clr>
        </p15:guide>
        <p15:guide id="3" orient="horz" pos="917" userDrawn="1">
          <p15:clr>
            <a:srgbClr val="A4A3A4"/>
          </p15:clr>
        </p15:guide>
        <p15:guide id="4" orient="horz" pos="463" userDrawn="1">
          <p15:clr>
            <a:srgbClr val="A4A3A4"/>
          </p15:clr>
        </p15:guide>
        <p15:guide id="5" orient="horz" pos="667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5443" userDrawn="1">
          <p15:clr>
            <a:srgbClr val="A4A3A4"/>
          </p15:clr>
        </p15:guide>
        <p15:guide id="8" pos="2865">
          <p15:clr>
            <a:srgbClr val="A4A3A4"/>
          </p15:clr>
        </p15:guide>
        <p15:guide id="9" pos="2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0E8"/>
    <a:srgbClr val="85B2E2"/>
    <a:srgbClr val="011A3B"/>
    <a:srgbClr val="041937"/>
    <a:srgbClr val="7C7B7B"/>
    <a:srgbClr val="041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700"/>
  </p:normalViewPr>
  <p:slideViewPr>
    <p:cSldViewPr snapToGrid="0" snapToObjects="1" showGuides="1">
      <p:cViewPr varScale="1">
        <p:scale>
          <a:sx n="81" d="100"/>
          <a:sy n="81" d="100"/>
        </p:scale>
        <p:origin x="72" y="128"/>
      </p:cViewPr>
      <p:guideLst>
        <p:guide orient="horz" pos="2777"/>
        <p:guide orient="horz" pos="318"/>
        <p:guide orient="horz" pos="917"/>
        <p:guide orient="horz" pos="463"/>
        <p:guide orient="horz" pos="667"/>
        <p:guide pos="317"/>
        <p:guide pos="5443"/>
        <p:guide pos="2865"/>
        <p:guide pos="27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ADD9-49F1-455A-BC6E-F179E0EC6117}" type="datetimeFigureOut">
              <a:rPr lang="de-DE" smtClean="0"/>
              <a:t>20.05.2024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8483B-3A1E-4F22-8222-CCF37445388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4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83B-3A1E-4F22-8222-CCF3744538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78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83B-3A1E-4F22-8222-CCF37445388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04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61030" y="3176777"/>
            <a:ext cx="5620963" cy="261610"/>
          </a:xfrm>
          <a:prstGeom prst="rect">
            <a:avLst/>
          </a:prstGeom>
        </p:spPr>
        <p:txBody>
          <a:bodyPr vert="horz" wrap="square" lIns="0" tIns="0">
            <a:spAutoFit/>
          </a:bodyPr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/ EDIT MASTER TEXT FORMAT</a:t>
            </a: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6F1C169-59DC-B198-3880-76A8EEFB5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064601"/>
            <a:ext cx="6086317" cy="21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0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Text recht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298681" y="1214120"/>
            <a:ext cx="3998682" cy="3200718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4548188" y="1211023"/>
            <a:ext cx="4316411" cy="320839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CAB84-0260-6194-99CD-E03FE25D4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3DEBF6F1-7E6D-FC75-0159-6A03696F69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8C25372-D7FD-C0F8-D86A-8A08DC673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340791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ks Bild rechts text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4865918" y="1217209"/>
            <a:ext cx="3998682" cy="3197629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298680" y="1214120"/>
            <a:ext cx="4316411" cy="320529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CAB84-0260-6194-99CD-E03FE25D4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C6C9738F-9AAD-BA9D-DAC5-C5BB9ABC7B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B5478C2-79F4-6166-3C9F-99C515239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226739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ks Text rechts Bild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298681" y="1214120"/>
            <a:ext cx="3998682" cy="3200718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4548188" y="1211023"/>
            <a:ext cx="4316411" cy="320839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CAB84-0260-6194-99CD-E03FE25D4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9D467B51-4677-B6AB-50BE-A8371E4B51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280997F-84AF-2F50-A552-CDED30A62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27406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nks Bild rechts text_weiß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4865918" y="1217209"/>
            <a:ext cx="3998682" cy="3197629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298680" y="1214120"/>
            <a:ext cx="4316411" cy="320529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CAB84-0260-6194-99CD-E03FE25D4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579C3F0E-0717-F166-9FB0-DB16A2A37A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95CA625-5CEE-8B8B-EF9D-71F017BA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385327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ks:Text_bild_rechts_blau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5">
            <a:extLst>
              <a:ext uri="{FF2B5EF4-FFF2-40B4-BE49-F238E27FC236}">
                <a16:creationId xmlns:a16="http://schemas.microsoft.com/office/drawing/2014/main" id="{62D70A79-E5DE-D9F0-E8CB-B44D2E578F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8681" y="1214120"/>
            <a:ext cx="3998682" cy="3017520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17">
            <a:extLst>
              <a:ext uri="{FF2B5EF4-FFF2-40B4-BE49-F238E27FC236}">
                <a16:creationId xmlns:a16="http://schemas.microsoft.com/office/drawing/2014/main" id="{EF64C4A1-3811-7E1E-C107-BE2212F281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8188" y="1211024"/>
            <a:ext cx="4316411" cy="302475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869D382-58CC-48A5-1403-E8CC68750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7243028-9853-809B-230B-D64F17C516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E3D87E9C-A9E6-7946-CFE2-A5713E560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421831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Bild rechts Text_blau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4548188" y="1217818"/>
            <a:ext cx="4316412" cy="3005902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298680" y="1214120"/>
            <a:ext cx="3998683" cy="3009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771A19-71E9-E7E1-C9C5-29A0938C1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2427604D-EAB3-3402-D0BB-5C706051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A71D0-4F97-238B-E0E6-D0CD227EB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192368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G Bild Intro 2 Spalten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298680" y="1659507"/>
            <a:ext cx="8565920" cy="2553499"/>
          </a:xfrm>
          <a:prstGeom prst="rect">
            <a:avLst/>
          </a:prstGeom>
        </p:spPr>
        <p:txBody>
          <a:bodyPr vert="horz" lIns="180000" tIns="0" rIns="180000" bIns="180000" numCol="2" spcCol="180000"/>
          <a:lstStyle>
            <a:lvl1pPr marL="171450" indent="-171450">
              <a:buFont typeface="Systemschrift Normal"/>
              <a:buChar char="/"/>
              <a:defRPr sz="1200" b="0" i="0" baseline="0">
                <a:solidFill>
                  <a:schemeClr val="bg1"/>
                </a:solidFill>
                <a:latin typeface="Arial"/>
              </a:defRPr>
            </a:lvl1pPr>
            <a:lvl2pPr marL="171450" indent="-171450">
              <a:buFont typeface="Arial"/>
              <a:buChar char="•"/>
              <a:defRPr sz="1200" b="0" i="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200">
                <a:solidFill>
                  <a:schemeClr val="bg1"/>
                </a:solidFill>
                <a:latin typeface="Arial"/>
              </a:defRPr>
            </a:lvl3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columns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98680" y="1214120"/>
            <a:ext cx="8565920" cy="445387"/>
          </a:xfrm>
          <a:prstGeom prst="rect">
            <a:avLst/>
          </a:prstGeom>
        </p:spPr>
        <p:txBody>
          <a:bodyPr vert="horz" lIns="180000" tIns="108000" rIns="180000" bIns="18000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0A9015-A8C6-C9E8-4AE9-6782817CE1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047268EE-AE1E-425C-28B7-284CCA47CF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168C3A-D3A1-9519-6EE9-1F78546E1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11447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1" cy="3780000"/>
          </a:xfrm>
          <a:prstGeom prst="rect">
            <a:avLst/>
          </a:prstGeom>
          <a:solidFill>
            <a:schemeClr val="tx2"/>
          </a:solidFill>
        </p:spPr>
        <p:txBody>
          <a:bodyPr tIns="360000">
            <a:normAutofit/>
          </a:bodyPr>
          <a:lstStyle>
            <a:lvl1pPr marL="0" indent="0" algn="ctr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Click the </a:t>
            </a:r>
            <a:r>
              <a:rPr lang="fr-FR" noProof="0" dirty="0" err="1"/>
              <a:t>icon</a:t>
            </a:r>
            <a:r>
              <a:rPr lang="fr-FR" noProof="0" dirty="0"/>
              <a:t> to </a:t>
            </a:r>
            <a:r>
              <a:rPr lang="fr-FR" noProof="0" dirty="0" err="1"/>
              <a:t>add</a:t>
            </a:r>
            <a:r>
              <a:rPr lang="fr-FR" noProof="0" dirty="0"/>
              <a:t> an image
</a:t>
            </a:r>
            <a:endParaRPr lang="en-US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12985" y="3921901"/>
            <a:ext cx="7993062" cy="432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 dirty="0"/>
              <a:t>Change the styles of the </a:t>
            </a:r>
            <a:r>
              <a:rPr lang="fr-FR" noProof="0" dirty="0" err="1"/>
              <a:t>mask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r>
              <a:rPr lang="fr-FR" noProof="0" dirty="0"/>
              <a:t>
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474894E0-9AA1-C16F-4F7E-6F2B51AF0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 Title of the presentation 	/ date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57BB5BC0-D8DA-8E8B-07C8-19D6A3032D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2985" y="321619"/>
            <a:ext cx="3780059" cy="79208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926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G Bild ein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5931" y="0"/>
            <a:ext cx="9138069" cy="457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13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298680" y="1214120"/>
            <a:ext cx="8565920" cy="2997731"/>
          </a:xfrm>
          <a:prstGeom prst="rect">
            <a:avLst/>
          </a:prstGeom>
        </p:spPr>
        <p:txBody>
          <a:bodyPr vert="horz" lIns="180000" tIns="0" rIns="180000" bIns="180000" numCol="1" spcCol="0"/>
          <a:lstStyle>
            <a:lvl1pPr marL="171450" indent="-171450">
              <a:buFont typeface="Systemschrift Normal"/>
              <a:buChar char="/"/>
              <a:defRPr sz="1400" b="0" i="0" baseline="0">
                <a:latin typeface="Arial"/>
              </a:defRPr>
            </a:lvl1pPr>
            <a:lvl2pPr marL="171450" indent="-171450">
              <a:buFont typeface="Arial"/>
              <a:buChar char="•"/>
              <a:defRPr sz="1200" b="0" i="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200" baseline="0">
                <a:latin typeface="Arial"/>
              </a:defRPr>
            </a:lvl3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Mastertextformat bearbeiten,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column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1A652D-D60E-4F73-6861-EEF3DDDD6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741B3DA-9B8F-933B-C701-96378AC48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97E77D-36D2-DAEE-31FD-FA34030B9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34679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4083C017-F6A4-8678-5F29-14C28306DA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6769" y="1058863"/>
            <a:ext cx="1353051" cy="85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3FBC7340-8783-3A18-99A8-EB63C979B6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0468" y="1058863"/>
            <a:ext cx="1353051" cy="85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3D51CCB-7372-A0DD-B211-3D6278A51E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4168" y="1058863"/>
            <a:ext cx="2664296" cy="338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733E29C-244F-C356-04E4-7BFBB4DB46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6574" y="2051380"/>
            <a:ext cx="1353051" cy="85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51F65400-1C44-AC2D-9D35-8AB302424E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00468" y="2051380"/>
            <a:ext cx="1353051" cy="85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D4AC6230-5651-57E2-A3B0-A9462E4A22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1825" y="1058863"/>
            <a:ext cx="2664296" cy="338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F738B605-6838-AEE7-B7F3-EC580A9FCF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DBAC982-9793-BCF8-32AB-DE2A4059C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366564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Inhaltsplatzhalter 15">
            <a:extLst>
              <a:ext uri="{FF2B5EF4-FFF2-40B4-BE49-F238E27FC236}">
                <a16:creationId xmlns:a16="http://schemas.microsoft.com/office/drawing/2014/main" id="{33FEA7DC-9D17-39D1-87FE-CD8AEEB0C2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34876" y="3043897"/>
            <a:ext cx="2818643" cy="1400061"/>
          </a:xfrm>
          <a:prstGeom prst="rect">
            <a:avLst/>
          </a:prstGeom>
        </p:spPr>
        <p:txBody>
          <a:bodyPr vert="horz" lIns="0" tIns="0" numCol="1" spcCol="0"/>
          <a:lstStyle>
            <a:lvl1pPr marL="171450" indent="-171450">
              <a:buFont typeface="Systemschrift Normal"/>
              <a:buChar char="/"/>
              <a:defRPr sz="1200" b="0" i="0" baseline="0">
                <a:latin typeface="Arial"/>
              </a:defRPr>
            </a:lvl1pPr>
            <a:lvl2pPr marL="0" indent="0">
              <a:buFontTx/>
              <a:buNone/>
              <a:defRPr sz="1200" b="0" i="0" baseline="0">
                <a:latin typeface="Arial"/>
              </a:defRPr>
            </a:lvl2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02C7CF01-D80A-3480-C486-DF2DF667B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80287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0DA94-284A-B0E7-57FB-7E4D019BD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6A7581C1-EEFA-9D84-08B5-4DD3BEDC03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14320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01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DF1DE6-718B-C7FF-2EB7-F596D32BDF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8680" y="1058863"/>
            <a:ext cx="175237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4083C017-F6A4-8678-5F29-14C28306DA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3311" y="1058863"/>
            <a:ext cx="172720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3FBC7340-8783-3A18-99A8-EB63C979B6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2772" y="1058863"/>
            <a:ext cx="172720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3D51CCB-7372-A0DD-B211-3D6278A51E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02232" y="1058863"/>
            <a:ext cx="2962368" cy="3385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848A0397-8036-A2C1-D108-D3AAED7BBF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8680" y="2715766"/>
            <a:ext cx="175237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733E29C-244F-C356-04E4-7BFBB4DB46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3311" y="2715766"/>
            <a:ext cx="172720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51F65400-1C44-AC2D-9D35-8AB302424E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42772" y="2715766"/>
            <a:ext cx="172720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E2B2013-6FB0-5775-E276-80B4A681FB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C11D0C5-442B-B026-489F-C5E215A50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8680" y="631040"/>
            <a:ext cx="8565920" cy="366564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ED188FD-3BE6-1DE2-4543-B847008FB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1374881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Foli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6D815A4B-2357-1D22-5558-BE1C58ACA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2647" y="2571750"/>
            <a:ext cx="4319587" cy="1482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13" b="0">
                <a:solidFill>
                  <a:schemeClr val="bg1"/>
                </a:solidFill>
              </a:defRPr>
            </a:lvl1pPr>
            <a:lvl2pPr marL="0" algn="ctr">
              <a:lnSpc>
                <a:spcPct val="110000"/>
              </a:lnSpc>
              <a:spcBef>
                <a:spcPts val="900"/>
              </a:spcBef>
              <a:buFontTx/>
              <a:buNone/>
              <a:defRPr sz="713" b="1">
                <a:solidFill>
                  <a:schemeClr val="bg1"/>
                </a:solidFill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713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4pPr>
            <a:lvl5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/>
              <a:t>Change the styles of the </a:t>
            </a:r>
            <a:r>
              <a:rPr lang="fr-FR" noProof="0" dirty="0" err="1"/>
              <a:t>hidden</a:t>
            </a:r>
            <a:r>
              <a:rPr lang="fr-FR" noProof="0" dirty="0"/>
              <a:t> texte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88EEED7-CA62-9A9F-8DDC-05E3B8377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336" y="1779662"/>
            <a:ext cx="1872208" cy="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E366C15-CF77-3871-B4E2-45393E43FACB}"/>
              </a:ext>
            </a:extLst>
          </p:cNvPr>
          <p:cNvSpPr txBox="1">
            <a:spLocks/>
          </p:cNvSpPr>
          <p:nvPr userDrawn="1"/>
        </p:nvSpPr>
        <p:spPr>
          <a:xfrm>
            <a:off x="2411760" y="3147814"/>
            <a:ext cx="5256584" cy="574716"/>
          </a:xfrm>
          <a:prstGeom prst="rect">
            <a:avLst/>
          </a:prstGeom>
        </p:spPr>
        <p:txBody>
          <a:bodyPr vert="horz" lIns="36000" tIns="0" rIns="36000" bIns="0" rtlCol="0" anchor="t">
            <a:normAutofit fontScale="97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200000"/>
              <a:buFontTx/>
              <a:buNone/>
              <a:defRPr sz="1875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23C7039-2465-B0EA-1015-047C5C77A6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9712" y="1635646"/>
            <a:ext cx="5256212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Inhaltsplatzhalter 10">
            <a:extLst>
              <a:ext uri="{FF2B5EF4-FFF2-40B4-BE49-F238E27FC236}">
                <a16:creationId xmlns:a16="http://schemas.microsoft.com/office/drawing/2014/main" id="{F9465151-DF6C-E103-361E-5C4034AE11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79712" y="2427734"/>
            <a:ext cx="5256212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6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pene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14320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702FFE4-06AC-1C5C-DE5D-3D6FB9C1A4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8680" y="883920"/>
            <a:ext cx="8565920" cy="3538855"/>
          </a:xfrm>
          <a:prstGeom prst="rect">
            <a:avLst/>
          </a:prstGeom>
        </p:spPr>
        <p:txBody>
          <a:bodyPr lIns="0" tIns="0"/>
          <a:lstStyle>
            <a:lvl1pPr marL="180975" indent="-180975">
              <a:buFont typeface="Systemschrift Normal"/>
              <a:buChar char="/"/>
              <a:defRPr sz="1400" baseline="0">
                <a:latin typeface="Arial"/>
              </a:defRPr>
            </a:lvl1pPr>
            <a:lvl2pPr marL="742950" indent="-285750">
              <a:buFont typeface="Symbol" charset="2"/>
              <a:buChar char="-"/>
              <a:defRPr sz="1400">
                <a:latin typeface="Arial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421296B-8D3F-1ADE-96CE-33FA2571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378730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pener m Flag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7"/>
          <p:cNvSpPr>
            <a:spLocks noGrp="1"/>
          </p:cNvSpPr>
          <p:nvPr>
            <p:ph type="pic" sz="quarter" idx="11"/>
          </p:nvPr>
        </p:nvSpPr>
        <p:spPr>
          <a:xfrm>
            <a:off x="5931" y="0"/>
            <a:ext cx="9138069" cy="457354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1"/>
            <a:ext cx="360212" cy="4571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B0AF30-9258-B193-6BF6-4E485BAE57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14320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F5CDE52-3E1F-3FD3-B694-0F984FADC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152615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ine Spalte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8680" y="1214120"/>
            <a:ext cx="8565920" cy="3011575"/>
          </a:xfrm>
          <a:prstGeom prst="rect">
            <a:avLst/>
          </a:prstGeom>
        </p:spPr>
        <p:txBody>
          <a:bodyPr lIns="0" tIns="0"/>
          <a:lstStyle>
            <a:lvl1pPr marL="180975" indent="-180975">
              <a:buFont typeface="Systemschrift Normal"/>
              <a:buChar char="/"/>
              <a:defRPr sz="1400" baseline="0">
                <a:latin typeface="Arial"/>
              </a:defRPr>
            </a:lvl1pPr>
            <a:lvl2pPr marL="742950" indent="-285750">
              <a:buFont typeface="Symbol" charset="2"/>
              <a:buChar char="-"/>
              <a:defRPr sz="1400">
                <a:latin typeface="Arial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C3571A4C-BEA7-3518-B2F7-4395E1FCF5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0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ohne bullets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9B352E-14FB-2948-E4B7-7BEE8BDF48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8680" y="1196800"/>
            <a:ext cx="8565920" cy="3011575"/>
          </a:xfrm>
          <a:prstGeom prst="rect">
            <a:avLst/>
          </a:prstGeom>
        </p:spPr>
        <p:txBody>
          <a:bodyPr lIns="0" tIns="0"/>
          <a:lstStyle>
            <a:lvl1pPr marL="180975" indent="-180975">
              <a:buFont typeface="Systemschrift Normal"/>
              <a:buChar char="/"/>
              <a:defRPr sz="1400" baseline="0">
                <a:solidFill>
                  <a:schemeClr val="bg1"/>
                </a:solidFill>
                <a:latin typeface="Arial"/>
              </a:defRPr>
            </a:lvl1pPr>
            <a:lvl2pPr marL="742950" indent="-285750">
              <a:buFont typeface="Symbol" charset="2"/>
              <a:buChar char="-"/>
              <a:defRPr sz="1400">
                <a:solidFill>
                  <a:schemeClr val="bg1"/>
                </a:solidFill>
                <a:latin typeface="Arial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249B5AB-9D45-78D3-6447-AA7B72EB5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2440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CCF2929-1ED8-C155-68EB-FB3F9CAE6E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96F52-571E-44A0-04EB-458EBEAD7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212045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8680" y="1214120"/>
            <a:ext cx="8565920" cy="3011575"/>
          </a:xfrm>
          <a:prstGeom prst="rect">
            <a:avLst/>
          </a:prstGeom>
        </p:spPr>
        <p:txBody>
          <a:bodyPr lIns="0" tIns="0" numCol="2" spcCol="180000"/>
          <a:lstStyle>
            <a:lvl1pPr marL="180975" indent="-180975">
              <a:buFont typeface="Systemschrift Normal"/>
              <a:buChar char="/"/>
              <a:defRPr sz="1200" baseline="0">
                <a:latin typeface="Arial"/>
              </a:defRPr>
            </a:lvl1pPr>
            <a:lvl2pPr marL="457200" indent="0">
              <a:buFont typeface="Systemschrift Normal"/>
              <a:buNone/>
              <a:defRPr sz="1200" baseline="0">
                <a:latin typeface="Arial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  <a:p>
            <a:pPr lvl="1"/>
            <a:br>
              <a:rPr lang="de-DE" dirty="0"/>
            </a:br>
            <a:endParaRPr lang="de-DE" dirty="0"/>
          </a:p>
          <a:p>
            <a:pPr lvl="0"/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rhonlorem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6DD875D-AB6C-222C-0BE2-5DADDA84C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02C09A1-00AB-B11A-3433-2BDF3A4A8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A4A00D3-9CDB-FE86-0568-755E51814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68627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mit Subline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04900" y="1881810"/>
            <a:ext cx="8121625" cy="2540965"/>
          </a:xfrm>
          <a:prstGeom prst="rect">
            <a:avLst/>
          </a:prstGeom>
        </p:spPr>
        <p:txBody>
          <a:bodyPr lIns="0" tIns="108000" numCol="2" spcCol="180000"/>
          <a:lstStyle>
            <a:lvl1pPr marL="180975" indent="-180975">
              <a:buFont typeface="Systemschrift Normal"/>
              <a:buChar char="/"/>
              <a:defRPr sz="1200" baseline="0">
                <a:latin typeface="Arial"/>
              </a:defRPr>
            </a:lvl1pPr>
            <a:lvl2pPr marL="742950" indent="-285750">
              <a:buFont typeface="Symbol" charset="2"/>
              <a:buChar char="-"/>
              <a:defRPr sz="1200" baseline="0">
                <a:latin typeface="Arial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, Arial </a:t>
            </a:r>
            <a:r>
              <a:rPr lang="de-DE" dirty="0" err="1"/>
              <a:t>standard</a:t>
            </a:r>
            <a:r>
              <a:rPr lang="de-DE" dirty="0"/>
              <a:t> 12 </a:t>
            </a:r>
            <a:r>
              <a:rPr lang="de-DE" dirty="0" err="1"/>
              <a:t>pt</a:t>
            </a:r>
            <a:r>
              <a:rPr lang="de-DE" dirty="0"/>
              <a:t> , </a:t>
            </a:r>
            <a:r>
              <a:rPr lang="de-DE" dirty="0" err="1"/>
              <a:t>round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,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collumns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8680" y="1214120"/>
            <a:ext cx="8128000" cy="230832"/>
          </a:xfrm>
          <a:prstGeom prst="rect">
            <a:avLst/>
          </a:prstGeom>
        </p:spPr>
        <p:txBody>
          <a:bodyPr vert="horz" wrap="square" lIns="0" t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baseline="0">
                <a:latin typeface="Arial"/>
              </a:defRPr>
            </a:lvl1pPr>
            <a:lvl2pPr marL="457200" indent="0">
              <a:buFontTx/>
              <a:buNone/>
              <a:defRPr sz="1400" b="0" i="0" baseline="0">
                <a:latin typeface="Arial"/>
              </a:defRPr>
            </a:lvl2pPr>
            <a:lvl3pPr marL="914400" indent="0">
              <a:buFontTx/>
              <a:buNone/>
              <a:defRPr sz="1400" b="0" i="0" baseline="0">
                <a:latin typeface="Arial"/>
              </a:defRPr>
            </a:lvl3pPr>
            <a:lvl4pPr marL="1371600" indent="0">
              <a:buFontTx/>
              <a:buNone/>
              <a:defRPr sz="1400" b="0" i="0" baseline="0">
                <a:latin typeface="Arial"/>
              </a:defRPr>
            </a:lvl4pPr>
            <a:lvl5pPr marL="1828800" indent="0">
              <a:buFontTx/>
              <a:buNone/>
              <a:defRPr sz="1400" b="0" i="0" baseline="0">
                <a:latin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sz="1200" b="1" dirty="0">
                <a:latin typeface="Arial"/>
                <a:cs typeface="Arial"/>
              </a:rPr>
              <a:t>Headline Arial, </a:t>
            </a:r>
            <a:r>
              <a:rPr lang="de-DE" sz="1200" b="1" dirty="0" err="1">
                <a:latin typeface="Arial"/>
                <a:cs typeface="Arial"/>
              </a:rPr>
              <a:t>bold</a:t>
            </a:r>
            <a:r>
              <a:rPr lang="de-DE" sz="1200" b="1" dirty="0">
                <a:latin typeface="Arial"/>
                <a:cs typeface="Arial"/>
              </a:rPr>
              <a:t>, 12 </a:t>
            </a:r>
            <a:r>
              <a:rPr lang="de-DE" sz="1200" b="1" dirty="0" err="1">
                <a:latin typeface="Arial"/>
                <a:cs typeface="Arial"/>
              </a:rPr>
              <a:t>pt</a:t>
            </a:r>
            <a:r>
              <a:rPr lang="de-DE" sz="1200" b="1" dirty="0">
                <a:latin typeface="Arial"/>
                <a:cs typeface="Arial"/>
              </a:rPr>
              <a:t>,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68" y="1455632"/>
            <a:ext cx="8109267" cy="415498"/>
          </a:xfrm>
          <a:prstGeom prst="rect">
            <a:avLst/>
          </a:prstGeom>
        </p:spPr>
        <p:txBody>
          <a:bodyPr vert="horz" wrap="square" lIns="0" t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latin typeface="Arial"/>
              </a:defRPr>
            </a:lvl1pPr>
            <a:lvl2pPr marL="457200" indent="0">
              <a:buFontTx/>
              <a:buNone/>
              <a:defRPr sz="1400" b="0" i="0" baseline="0">
                <a:latin typeface="Arial"/>
              </a:defRPr>
            </a:lvl2pPr>
            <a:lvl3pPr marL="914400" indent="0">
              <a:buFontTx/>
              <a:buNone/>
              <a:defRPr sz="1400" b="0" i="0" baseline="0">
                <a:latin typeface="Arial"/>
              </a:defRPr>
            </a:lvl3pPr>
            <a:lvl4pPr marL="1371600" indent="0">
              <a:buFontTx/>
              <a:buNone/>
              <a:defRPr sz="1400" b="0" i="0" baseline="0">
                <a:latin typeface="Arial"/>
              </a:defRPr>
            </a:lvl4pPr>
            <a:lvl5pPr marL="1828800" indent="0">
              <a:buFontTx/>
              <a:buNone/>
              <a:defRPr sz="1400" b="0" i="0" baseline="0">
                <a:latin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sz="1200" b="0" dirty="0">
                <a:latin typeface="Arial"/>
                <a:cs typeface="Arial"/>
              </a:rPr>
              <a:t>Arial, </a:t>
            </a:r>
            <a:r>
              <a:rPr lang="de-DE" sz="1200" b="0" dirty="0" err="1">
                <a:latin typeface="Arial"/>
                <a:cs typeface="Arial"/>
              </a:rPr>
              <a:t>standard</a:t>
            </a:r>
            <a:r>
              <a:rPr lang="de-DE" sz="1200" b="0" dirty="0">
                <a:latin typeface="Arial"/>
                <a:cs typeface="Arial"/>
              </a:rPr>
              <a:t>,</a:t>
            </a:r>
            <a:r>
              <a:rPr lang="de-DE" sz="1200" b="0" baseline="0" dirty="0">
                <a:latin typeface="Arial"/>
                <a:cs typeface="Arial"/>
              </a:rPr>
              <a:t> 12 </a:t>
            </a:r>
            <a:r>
              <a:rPr lang="de-DE" sz="1200" b="0" baseline="0" dirty="0" err="1">
                <a:latin typeface="Arial"/>
                <a:cs typeface="Arial"/>
              </a:rPr>
              <a:t>pt</a:t>
            </a:r>
            <a:r>
              <a:rPr lang="de-DE" sz="1200" b="0" baseline="0" dirty="0">
                <a:latin typeface="Arial"/>
                <a:cs typeface="Arial"/>
              </a:rPr>
              <a:t>, linksbündig, </a:t>
            </a:r>
            <a:r>
              <a:rPr lang="de-DE" sz="1200" b="0" baseline="0" dirty="0" err="1">
                <a:latin typeface="Arial"/>
                <a:cs typeface="Arial"/>
              </a:rPr>
              <a:t>Lorem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ipsum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dolor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sit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amet</a:t>
            </a:r>
            <a:r>
              <a:rPr lang="de-DE" sz="1200" b="0" baseline="0" dirty="0">
                <a:latin typeface="Arial"/>
                <a:cs typeface="Arial"/>
              </a:rPr>
              <a:t>, </a:t>
            </a:r>
            <a:r>
              <a:rPr lang="de-DE" sz="1200" b="0" baseline="0" dirty="0" err="1">
                <a:latin typeface="Arial"/>
                <a:cs typeface="Arial"/>
              </a:rPr>
              <a:t>consetetur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sadipscing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elitr</a:t>
            </a:r>
            <a:r>
              <a:rPr lang="de-DE" sz="1200" b="0" baseline="0" dirty="0">
                <a:latin typeface="Arial"/>
                <a:cs typeface="Arial"/>
              </a:rPr>
              <a:t>, sed </a:t>
            </a:r>
            <a:r>
              <a:rPr lang="de-DE" sz="1200" b="0" baseline="0" dirty="0" err="1">
                <a:latin typeface="Arial"/>
                <a:cs typeface="Arial"/>
              </a:rPr>
              <a:t>diam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nonumy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eirmod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tempor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invidunt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ut</a:t>
            </a:r>
            <a:r>
              <a:rPr lang="de-DE" sz="1200" b="0" baseline="0" dirty="0">
                <a:latin typeface="Arial"/>
                <a:cs typeface="Arial"/>
              </a:rPr>
              <a:t> </a:t>
            </a:r>
            <a:r>
              <a:rPr lang="de-DE" sz="1200" b="0" baseline="0" dirty="0" err="1">
                <a:latin typeface="Arial"/>
                <a:cs typeface="Arial"/>
              </a:rPr>
              <a:t>labore</a:t>
            </a:r>
            <a:r>
              <a:rPr lang="de-DE" sz="1200" b="0" baseline="0" dirty="0">
                <a:latin typeface="Arial"/>
                <a:cs typeface="Arial"/>
              </a:rPr>
              <a:t> et </a:t>
            </a:r>
            <a:r>
              <a:rPr lang="de-DE" sz="1200" b="0" baseline="0" dirty="0" err="1">
                <a:latin typeface="Arial"/>
                <a:cs typeface="Arial"/>
              </a:rPr>
              <a:t>dolore</a:t>
            </a:r>
            <a:r>
              <a:rPr lang="de-DE" sz="1200" b="0" baseline="0" dirty="0">
                <a:latin typeface="Arial"/>
                <a:cs typeface="Arial"/>
              </a:rPr>
              <a:t> magna </a:t>
            </a:r>
            <a:r>
              <a:rPr lang="de-DE" sz="1200" b="0" baseline="0" dirty="0" err="1">
                <a:latin typeface="Arial"/>
                <a:cs typeface="Arial"/>
              </a:rPr>
              <a:t>aliquyam</a:t>
            </a:r>
            <a:r>
              <a:rPr lang="de-DE" sz="1200" b="0" baseline="0" dirty="0">
                <a:latin typeface="Arial"/>
                <a:cs typeface="Arial"/>
              </a:rPr>
              <a:t> erat, sed </a:t>
            </a:r>
            <a:r>
              <a:rPr lang="de-DE" sz="1200" b="0" baseline="0" dirty="0" err="1">
                <a:latin typeface="Arial"/>
                <a:cs typeface="Arial"/>
              </a:rPr>
              <a:t>diam</a:t>
            </a:r>
            <a:r>
              <a:rPr lang="de-DE" sz="1200" b="0" baseline="0" dirty="0">
                <a:latin typeface="Arial"/>
                <a:cs typeface="Arial"/>
              </a:rPr>
              <a:t>.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A0585F8-E47B-FDFE-EBDD-EB0A4D5BF7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80" y="206360"/>
            <a:ext cx="8565920" cy="414000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Arial"/>
              </a:defRPr>
            </a:lvl1pPr>
            <a:lvl2pPr marL="457200" indent="0">
              <a:buFontTx/>
              <a:buNone/>
              <a:defRPr sz="2400" baseline="0">
                <a:latin typeface="Arial"/>
              </a:defRPr>
            </a:lvl2pPr>
            <a:lvl3pPr marL="914400" indent="0">
              <a:buFontTx/>
              <a:buNone/>
              <a:defRPr sz="2400" baseline="0">
                <a:latin typeface="Arial"/>
              </a:defRPr>
            </a:lvl3pPr>
            <a:lvl4pPr marL="1371600" indent="0">
              <a:buFontTx/>
              <a:buNone/>
              <a:defRPr sz="2400" baseline="0">
                <a:latin typeface="Arial"/>
              </a:defRPr>
            </a:lvl4pPr>
            <a:lvl5pPr marL="1828800" indent="0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F32C464-643E-C99C-A3ED-017BDE6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80" y="631040"/>
            <a:ext cx="8565920" cy="572400"/>
          </a:xfrm>
          <a:prstGeom prst="rect">
            <a:avLst/>
          </a:prstGeom>
        </p:spPr>
        <p:txBody>
          <a:bodyPr vert="horz" lIns="0" tIns="0" bIns="252000"/>
          <a:lstStyle>
            <a:lvl1pPr marL="0" indent="0">
              <a:buFontTx/>
              <a:buNone/>
              <a:defRPr sz="1400" baseline="0">
                <a:latin typeface="Arial"/>
              </a:defRPr>
            </a:lvl1pPr>
            <a:lvl2pPr marL="457200" indent="0">
              <a:buFontTx/>
              <a:buNone/>
              <a:defRPr sz="1400" baseline="0">
                <a:latin typeface="Arial"/>
              </a:defRPr>
            </a:lvl2pPr>
            <a:lvl3pPr marL="914400" indent="0">
              <a:buFontTx/>
              <a:buNone/>
              <a:defRPr sz="1400" baseline="0">
                <a:latin typeface="Arial"/>
              </a:defRPr>
            </a:lvl3pPr>
            <a:lvl4pPr marL="1371600" indent="0">
              <a:buFontTx/>
              <a:buNone/>
              <a:defRPr sz="1400" baseline="0">
                <a:latin typeface="Arial"/>
              </a:defRPr>
            </a:lvl4pPr>
            <a:lvl5pPr marL="1828800" indent="0">
              <a:buFontTx/>
              <a:buNone/>
              <a:defRPr sz="1400" baseline="0">
                <a:latin typeface="Arial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5BBCD642-7834-4121-AFA2-718609946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 Title of the presentation 	/ date</a:t>
            </a:r>
          </a:p>
        </p:txBody>
      </p:sp>
    </p:spTree>
    <p:extLst>
      <p:ext uri="{BB962C8B-B14F-4D97-AF65-F5344CB8AC3E}">
        <p14:creationId xmlns:p14="http://schemas.microsoft.com/office/powerpoint/2010/main" val="111761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D3812F-55DA-58CE-9758-C9ADC0508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68" y="4821202"/>
            <a:ext cx="4320000" cy="11541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 Title of the presentation 	/ date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9115BDC3-4C15-FB57-C42C-6489EC34B90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544" y="4708454"/>
            <a:ext cx="863775" cy="306061"/>
          </a:xfrm>
          <a:prstGeom prst="rect">
            <a:avLst/>
          </a:prstGeom>
          <a:noFill/>
        </p:spPr>
      </p:pic>
      <p:sp>
        <p:nvSpPr>
          <p:cNvPr id="9" name="ZoneTexte 10">
            <a:extLst>
              <a:ext uri="{FF2B5EF4-FFF2-40B4-BE49-F238E27FC236}">
                <a16:creationId xmlns:a16="http://schemas.microsoft.com/office/drawing/2014/main" id="{69A18F70-E2DE-564F-D728-48390721E0EB}"/>
              </a:ext>
            </a:extLst>
          </p:cNvPr>
          <p:cNvSpPr txBox="1"/>
          <p:nvPr userDrawn="1"/>
        </p:nvSpPr>
        <p:spPr>
          <a:xfrm>
            <a:off x="322977" y="4816198"/>
            <a:ext cx="224420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621DDF3A-285A-4169-8DF2-67453FC5C920}" type="slidenum">
              <a:rPr lang="en-US" sz="750" b="1" noProof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r>
              <a:rPr lang="en-US" sz="750" b="1" noProof="0"/>
              <a:t>	</a:t>
            </a:r>
            <a:endParaRPr lang="en-US" sz="750" noProof="0"/>
          </a:p>
        </p:txBody>
      </p:sp>
    </p:spTree>
    <p:extLst>
      <p:ext uri="{BB962C8B-B14F-4D97-AF65-F5344CB8AC3E}">
        <p14:creationId xmlns:p14="http://schemas.microsoft.com/office/powerpoint/2010/main" val="98636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62" r:id="rId4"/>
    <p:sldLayoutId id="2147483663" r:id="rId5"/>
    <p:sldLayoutId id="2147483652" r:id="rId6"/>
    <p:sldLayoutId id="2147483653" r:id="rId7"/>
    <p:sldLayoutId id="2147483664" r:id="rId8"/>
    <p:sldLayoutId id="2147483665" r:id="rId9"/>
    <p:sldLayoutId id="2147483657" r:id="rId10"/>
    <p:sldLayoutId id="2147483667" r:id="rId11"/>
    <p:sldLayoutId id="2147483669" r:id="rId12"/>
    <p:sldLayoutId id="2147483670" r:id="rId13"/>
    <p:sldLayoutId id="2147483668" r:id="rId14"/>
    <p:sldLayoutId id="2147483658" r:id="rId15"/>
    <p:sldLayoutId id="2147483659" r:id="rId16"/>
    <p:sldLayoutId id="2147483672" r:id="rId17"/>
    <p:sldLayoutId id="2147483661" r:id="rId18"/>
    <p:sldLayoutId id="2147483673" r:id="rId19"/>
    <p:sldLayoutId id="2147483674" r:id="rId20"/>
    <p:sldLayoutId id="2147483666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hyperlink" Target="http://4.bp.blogspot.com/-QyyoTq-wGKg/USpjFkjMyuI/AAAAAAAANQI/zxcy8Nfadgg/s1600/Trajan_155mm_towed_howitzer_Nexter_Systems_IDEX_2013_defence_exhibition_Abu_Dhabi_UAE_640_001.jpg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5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2.gif"/><Relationship Id="rId2" Type="http://schemas.openxmlformats.org/officeDocument/2006/relationships/image" Target="../media/image8.jpeg"/><Relationship Id="rId16" Type="http://schemas.openxmlformats.org/officeDocument/2006/relationships/hyperlink" Target="http://www.yvesnicolin.fr/Data_YN/downloads/Article/156_logo_giat.gif" TargetMode="External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lub_CAESAR_mp4_1.mp4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Club_CAESAR_mp4_1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D28648-D0E8-444F-8C88-08E24ED5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16"/>
          <a:stretch/>
        </p:blipFill>
        <p:spPr>
          <a:xfrm>
            <a:off x="3219450" y="3385847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EAEB1C-4DAE-4C48-86A1-04BD8576D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SYSTEMS AND SERVICES RANGE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78035AE-32EC-4FF7-B655-45F00DD312FC}"/>
              </a:ext>
            </a:extLst>
          </p:cNvPr>
          <p:cNvGrpSpPr/>
          <p:nvPr/>
        </p:nvGrpSpPr>
        <p:grpSpPr>
          <a:xfrm>
            <a:off x="830958" y="811126"/>
            <a:ext cx="7482083" cy="3859332"/>
            <a:chOff x="1408321" y="887240"/>
            <a:chExt cx="6320289" cy="3260067"/>
          </a:xfrm>
        </p:grpSpPr>
        <p:grpSp>
          <p:nvGrpSpPr>
            <p:cNvPr id="3" name="Grouper 82">
              <a:extLst>
                <a:ext uri="{FF2B5EF4-FFF2-40B4-BE49-F238E27FC236}">
                  <a16:creationId xmlns:a16="http://schemas.microsoft.com/office/drawing/2014/main" id="{FCE5F947-9330-49E4-A241-0B937E3D97C8}"/>
                </a:ext>
              </a:extLst>
            </p:cNvPr>
            <p:cNvGrpSpPr/>
            <p:nvPr/>
          </p:nvGrpSpPr>
          <p:grpSpPr>
            <a:xfrm>
              <a:off x="1511673" y="1226687"/>
              <a:ext cx="1829477" cy="518078"/>
              <a:chOff x="4085837" y="1935336"/>
              <a:chExt cx="3726242" cy="1055211"/>
            </a:xfrm>
          </p:grpSpPr>
          <p:grpSp>
            <p:nvGrpSpPr>
              <p:cNvPr id="4" name="Grouper 6">
                <a:extLst>
                  <a:ext uri="{FF2B5EF4-FFF2-40B4-BE49-F238E27FC236}">
                    <a16:creationId xmlns:a16="http://schemas.microsoft.com/office/drawing/2014/main" id="{DF872DDC-9C52-47A0-B634-A089E896B5B0}"/>
                  </a:ext>
                </a:extLst>
              </p:cNvPr>
              <p:cNvGrpSpPr/>
              <p:nvPr/>
            </p:nvGrpSpPr>
            <p:grpSpPr>
              <a:xfrm>
                <a:off x="4085837" y="1935336"/>
                <a:ext cx="1449916" cy="1055211"/>
                <a:chOff x="2837133" y="2348534"/>
                <a:chExt cx="1535854" cy="1117754"/>
              </a:xfrm>
            </p:grpSpPr>
            <p:pic>
              <p:nvPicPr>
                <p:cNvPr id="6" name="Image 5">
                  <a:extLst>
                    <a:ext uri="{FF2B5EF4-FFF2-40B4-BE49-F238E27FC236}">
                      <a16:creationId xmlns:a16="http://schemas.microsoft.com/office/drawing/2014/main" id="{FB85DE4E-ACBB-45D3-B0E8-607032ED24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7133" y="2348534"/>
                  <a:ext cx="1430191" cy="1107831"/>
                </a:xfrm>
                <a:prstGeom prst="rect">
                  <a:avLst/>
                </a:prstGeom>
              </p:spPr>
            </p:pic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E0853512-CC5A-4BB4-B59D-8FD6F6A3C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alphaModFix am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1375" y="3112419"/>
                  <a:ext cx="1521612" cy="353869"/>
                </a:xfrm>
                <a:prstGeom prst="rect">
                  <a:avLst/>
                </a:prstGeom>
              </p:spPr>
            </p:pic>
          </p:grp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12150AF-ACC9-425B-A0C9-4B32F9C6995C}"/>
                  </a:ext>
                </a:extLst>
              </p:cNvPr>
              <p:cNvSpPr txBox="1"/>
              <p:nvPr/>
            </p:nvSpPr>
            <p:spPr>
              <a:xfrm>
                <a:off x="5176066" y="2518987"/>
                <a:ext cx="2636013" cy="35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726" b="1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MAIN BATTLE TANKS</a:t>
                </a:r>
              </a:p>
            </p:txBody>
          </p:sp>
        </p:grpSp>
        <p:grpSp>
          <p:nvGrpSpPr>
            <p:cNvPr id="8" name="Grouper 84">
              <a:extLst>
                <a:ext uri="{FF2B5EF4-FFF2-40B4-BE49-F238E27FC236}">
                  <a16:creationId xmlns:a16="http://schemas.microsoft.com/office/drawing/2014/main" id="{DA7C9697-8FFA-4F2C-959C-71B5A083B944}"/>
                </a:ext>
              </a:extLst>
            </p:cNvPr>
            <p:cNvGrpSpPr/>
            <p:nvPr/>
          </p:nvGrpSpPr>
          <p:grpSpPr>
            <a:xfrm>
              <a:off x="1408321" y="2158981"/>
              <a:ext cx="1976177" cy="449279"/>
              <a:chOff x="3993834" y="3873288"/>
              <a:chExt cx="4432394" cy="1007695"/>
            </a:xfrm>
          </p:grpSpPr>
          <p:grpSp>
            <p:nvGrpSpPr>
              <p:cNvPr id="9" name="Grouper 10">
                <a:extLst>
                  <a:ext uri="{FF2B5EF4-FFF2-40B4-BE49-F238E27FC236}">
                    <a16:creationId xmlns:a16="http://schemas.microsoft.com/office/drawing/2014/main" id="{BB637705-0A68-4EC9-AD8A-EC6F871D054E}"/>
                  </a:ext>
                </a:extLst>
              </p:cNvPr>
              <p:cNvGrpSpPr/>
              <p:nvPr/>
            </p:nvGrpSpPr>
            <p:grpSpPr>
              <a:xfrm>
                <a:off x="3993834" y="3873288"/>
                <a:ext cx="1521612" cy="1007695"/>
                <a:chOff x="2764764" y="5068531"/>
                <a:chExt cx="1521612" cy="1007695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C0EF571C-2234-4D62-95F4-DB87B8DB4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5828" y="5068531"/>
                  <a:ext cx="1300918" cy="1007695"/>
                </a:xfrm>
                <a:prstGeom prst="rect">
                  <a:avLst/>
                </a:prstGeom>
              </p:spPr>
            </p:pic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A44554DD-E74D-4780-A774-49C2D380D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alphaModFix am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4764" y="5653033"/>
                  <a:ext cx="1521612" cy="353869"/>
                </a:xfrm>
                <a:prstGeom prst="rect">
                  <a:avLst/>
                </a:prstGeom>
              </p:spPr>
            </p:pic>
          </p:grp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EFC4F4F-5DF6-49C4-965A-ACB6063FC73A}"/>
                  </a:ext>
                </a:extLst>
              </p:cNvPr>
              <p:cNvSpPr txBox="1"/>
              <p:nvPr/>
            </p:nvSpPr>
            <p:spPr>
              <a:xfrm>
                <a:off x="5388530" y="4005695"/>
                <a:ext cx="3037698" cy="58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726" b="1" spc="-58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TROOP TRANSPORT </a:t>
                </a:r>
              </a:p>
              <a:p>
                <a:pPr>
                  <a:lnSpc>
                    <a:spcPct val="85000"/>
                  </a:lnSpc>
                </a:pPr>
                <a:r>
                  <a:rPr lang="fr-FR" sz="726" b="1" spc="-58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VEHICLES</a:t>
                </a:r>
              </a:p>
            </p:txBody>
          </p:sp>
        </p:grpSp>
        <p:grpSp>
          <p:nvGrpSpPr>
            <p:cNvPr id="13" name="Grouper 85">
              <a:extLst>
                <a:ext uri="{FF2B5EF4-FFF2-40B4-BE49-F238E27FC236}">
                  <a16:creationId xmlns:a16="http://schemas.microsoft.com/office/drawing/2014/main" id="{E60FB3D5-5F47-48FE-A863-718F3E7FB326}"/>
                </a:ext>
              </a:extLst>
            </p:cNvPr>
            <p:cNvGrpSpPr/>
            <p:nvPr/>
          </p:nvGrpSpPr>
          <p:grpSpPr>
            <a:xfrm>
              <a:off x="1427662" y="2577353"/>
              <a:ext cx="2465128" cy="716275"/>
              <a:chOff x="3919079" y="4843104"/>
              <a:chExt cx="5292741" cy="1537873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3C2F925-BE1C-403C-BDDB-A752127C121F}"/>
                  </a:ext>
                </a:extLst>
              </p:cNvPr>
              <p:cNvSpPr txBox="1"/>
              <p:nvPr/>
            </p:nvSpPr>
            <p:spPr>
              <a:xfrm>
                <a:off x="5198397" y="5477303"/>
                <a:ext cx="2562132" cy="90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8430" indent="-238430">
                  <a:lnSpc>
                    <a:spcPct val="85000"/>
                  </a:lnSpc>
                  <a:buFont typeface="Wingdings" pitchFamily="2" charset="2"/>
                  <a:buChar char="§"/>
                </a:pPr>
                <a:r>
                  <a:rPr lang="en-US" sz="693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Land / Naval / Aeronautic </a:t>
                </a:r>
              </a:p>
              <a:p>
                <a:pPr marL="238430" indent="-238430">
                  <a:lnSpc>
                    <a:spcPct val="85000"/>
                  </a:lnSpc>
                  <a:buFont typeface="Wingdings" pitchFamily="2" charset="2"/>
                  <a:buChar char="§"/>
                </a:pPr>
                <a:r>
                  <a:rPr lang="en-US" sz="693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20 / 25 / 30 / 40mm</a:t>
                </a:r>
              </a:p>
              <a:p>
                <a:pPr marL="187883" indent="-187883">
                  <a:lnSpc>
                    <a:spcPct val="85000"/>
                  </a:lnSpc>
                  <a:buFont typeface="Wingdings" pitchFamily="2" charset="2"/>
                  <a:buChar char="§"/>
                </a:pPr>
                <a:endParaRPr lang="en-US" sz="690" dirty="0">
                  <a:solidFill>
                    <a:schemeClr val="tx2"/>
                  </a:solidFill>
                  <a:latin typeface="Neris" panose="00000800000000000000" pitchFamily="50" charset="0"/>
                  <a:ea typeface="Century Gothic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er 13">
                <a:extLst>
                  <a:ext uri="{FF2B5EF4-FFF2-40B4-BE49-F238E27FC236}">
                    <a16:creationId xmlns:a16="http://schemas.microsoft.com/office/drawing/2014/main" id="{9D7FC99D-2D95-46A6-966C-6FA9F36AB17C}"/>
                  </a:ext>
                </a:extLst>
              </p:cNvPr>
              <p:cNvGrpSpPr/>
              <p:nvPr/>
            </p:nvGrpSpPr>
            <p:grpSpPr>
              <a:xfrm>
                <a:off x="3919079" y="4843104"/>
                <a:ext cx="1521612" cy="984669"/>
                <a:chOff x="4834165" y="6031337"/>
                <a:chExt cx="1521612" cy="984669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1DF9A6F8-BF83-4543-B0F2-ADFDDE096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6479" y="6031337"/>
                  <a:ext cx="1271193" cy="984669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AC7984A5-AC43-42F7-8887-BBB3BF7BD4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alphaModFix am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4165" y="6627535"/>
                  <a:ext cx="1521612" cy="353869"/>
                </a:xfrm>
                <a:prstGeom prst="rect">
                  <a:avLst/>
                </a:prstGeom>
              </p:spPr>
            </p:pic>
          </p:grp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B48A900-A2C3-4FD0-9F8D-1A98169398B8}"/>
                  </a:ext>
                </a:extLst>
              </p:cNvPr>
              <p:cNvSpPr txBox="1"/>
              <p:nvPr/>
            </p:nvSpPr>
            <p:spPr>
              <a:xfrm>
                <a:off x="5198397" y="5062125"/>
                <a:ext cx="4013423" cy="74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726" b="1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MEDIUM CALIBER </a:t>
                </a:r>
              </a:p>
              <a:p>
                <a:pPr>
                  <a:lnSpc>
                    <a:spcPct val="85000"/>
                  </a:lnSpc>
                </a:pPr>
                <a:r>
                  <a:rPr lang="fr-FR" sz="726" b="1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GUNS AND TURRETS</a:t>
                </a:r>
              </a:p>
              <a:p>
                <a:pPr>
                  <a:lnSpc>
                    <a:spcPct val="85000"/>
                  </a:lnSpc>
                </a:pPr>
                <a:endParaRPr lang="fr-FR" sz="726" b="1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er 92">
              <a:extLst>
                <a:ext uri="{FF2B5EF4-FFF2-40B4-BE49-F238E27FC236}">
                  <a16:creationId xmlns:a16="http://schemas.microsoft.com/office/drawing/2014/main" id="{5B7D23CD-D4B2-4B63-8367-DB2F4F985C70}"/>
                </a:ext>
              </a:extLst>
            </p:cNvPr>
            <p:cNvGrpSpPr/>
            <p:nvPr/>
          </p:nvGrpSpPr>
          <p:grpSpPr>
            <a:xfrm>
              <a:off x="1408321" y="887240"/>
              <a:ext cx="2204307" cy="471024"/>
              <a:chOff x="3922926" y="1105656"/>
              <a:chExt cx="4447157" cy="950285"/>
            </a:xfrm>
          </p:grpSpPr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5BF29F-0381-453A-AFC4-4CCB9D743D3B}"/>
                  </a:ext>
                </a:extLst>
              </p:cNvPr>
              <p:cNvSpPr txBox="1"/>
              <p:nvPr/>
            </p:nvSpPr>
            <p:spPr>
              <a:xfrm>
                <a:off x="5176069" y="1297461"/>
                <a:ext cx="2636010" cy="34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726" b="1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ARTILLERY SYSTEMS</a:t>
                </a:r>
              </a:p>
            </p:txBody>
          </p:sp>
          <p:grpSp>
            <p:nvGrpSpPr>
              <p:cNvPr id="21" name="Grouper 5">
                <a:extLst>
                  <a:ext uri="{FF2B5EF4-FFF2-40B4-BE49-F238E27FC236}">
                    <a16:creationId xmlns:a16="http://schemas.microsoft.com/office/drawing/2014/main" id="{9ED211DB-88E0-4FB9-B5E3-A859F4A4B956}"/>
                  </a:ext>
                </a:extLst>
              </p:cNvPr>
              <p:cNvGrpSpPr/>
              <p:nvPr/>
            </p:nvGrpSpPr>
            <p:grpSpPr>
              <a:xfrm>
                <a:off x="3922926" y="1105656"/>
                <a:ext cx="1436470" cy="950285"/>
                <a:chOff x="3973064" y="1395940"/>
                <a:chExt cx="1521612" cy="1006610"/>
              </a:xfrm>
            </p:grpSpPr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E27B9E39-6EC2-4BEA-9EDC-F8A15F850C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4153" y="1395940"/>
                  <a:ext cx="1269311" cy="983214"/>
                </a:xfrm>
                <a:prstGeom prst="rect">
                  <a:avLst/>
                </a:prstGeom>
              </p:spPr>
            </p:pic>
            <p:pic>
              <p:nvPicPr>
                <p:cNvPr id="24" name="Image 23">
                  <a:extLst>
                    <a:ext uri="{FF2B5EF4-FFF2-40B4-BE49-F238E27FC236}">
                      <a16:creationId xmlns:a16="http://schemas.microsoft.com/office/drawing/2014/main" id="{D0FECD24-6985-4913-8B9C-2479A62F4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alphaModFix am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3064" y="2048682"/>
                  <a:ext cx="1521612" cy="353868"/>
                </a:xfrm>
                <a:prstGeom prst="rect">
                  <a:avLst/>
                </a:prstGeom>
              </p:spPr>
            </p:pic>
          </p:grp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C099130-091F-4C08-B131-2AEC003ECD9D}"/>
                  </a:ext>
                </a:extLst>
              </p:cNvPr>
              <p:cNvSpPr txBox="1"/>
              <p:nvPr/>
            </p:nvSpPr>
            <p:spPr>
              <a:xfrm>
                <a:off x="5199343" y="1491771"/>
                <a:ext cx="3170740" cy="51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8430" indent="-238430">
                  <a:lnSpc>
                    <a:spcPct val="85000"/>
                  </a:lnSpc>
                  <a:buFont typeface="Wingdings" pitchFamily="2" charset="2"/>
                  <a:buChar char="§"/>
                </a:pPr>
                <a:r>
                  <a:rPr lang="en-US" sz="693" dirty="0">
                    <a:solidFill>
                      <a:schemeClr val="tx2"/>
                    </a:solidFill>
                    <a:latin typeface="Neris" panose="00000800000000000000" pitchFamily="50" charset="0"/>
                    <a:ea typeface="Century Gothic" charset="0"/>
                    <a:cs typeface="Arial" panose="020B0604020202020204" pitchFamily="34" charset="0"/>
                  </a:rPr>
                  <a:t>Wheeled self-propelled</a:t>
                </a:r>
              </a:p>
              <a:p>
                <a:pPr marL="238430" indent="-238430">
                  <a:lnSpc>
                    <a:spcPct val="85000"/>
                  </a:lnSpc>
                  <a:buFont typeface="Wingdings" pitchFamily="2" charset="2"/>
                  <a:buChar char="§"/>
                </a:pPr>
                <a:r>
                  <a:rPr lang="en-US" sz="693" dirty="0">
                    <a:solidFill>
                      <a:schemeClr val="tx2"/>
                    </a:solidFill>
                    <a:latin typeface="Neris" panose="00000800000000000000" pitchFamily="50" charset="0"/>
                    <a:ea typeface="Century Gothic" charset="0"/>
                    <a:cs typeface="Arial" panose="020B0604020202020204" pitchFamily="34" charset="0"/>
                  </a:rPr>
                  <a:t>Towed</a:t>
                </a:r>
              </a:p>
            </p:txBody>
          </p:sp>
        </p:grpSp>
        <p:grpSp>
          <p:nvGrpSpPr>
            <p:cNvPr id="25" name="Grouper 83">
              <a:extLst>
                <a:ext uri="{FF2B5EF4-FFF2-40B4-BE49-F238E27FC236}">
                  <a16:creationId xmlns:a16="http://schemas.microsoft.com/office/drawing/2014/main" id="{032AFC9E-D0ED-4F50-A1D2-1BFFF7ED4468}"/>
                </a:ext>
              </a:extLst>
            </p:cNvPr>
            <p:cNvGrpSpPr/>
            <p:nvPr/>
          </p:nvGrpSpPr>
          <p:grpSpPr>
            <a:xfrm>
              <a:off x="1447730" y="1720690"/>
              <a:ext cx="1851996" cy="468379"/>
              <a:chOff x="4006220" y="2927323"/>
              <a:chExt cx="3829133" cy="968408"/>
            </a:xfrm>
          </p:grpSpPr>
          <p:grpSp>
            <p:nvGrpSpPr>
              <p:cNvPr id="26" name="Grouper 9">
                <a:extLst>
                  <a:ext uri="{FF2B5EF4-FFF2-40B4-BE49-F238E27FC236}">
                    <a16:creationId xmlns:a16="http://schemas.microsoft.com/office/drawing/2014/main" id="{C740E709-6E11-45AA-907D-0F759DC5696A}"/>
                  </a:ext>
                </a:extLst>
              </p:cNvPr>
              <p:cNvGrpSpPr/>
              <p:nvPr/>
            </p:nvGrpSpPr>
            <p:grpSpPr>
              <a:xfrm>
                <a:off x="4006220" y="2927323"/>
                <a:ext cx="1436470" cy="968408"/>
                <a:chOff x="2607871" y="3740241"/>
                <a:chExt cx="1521612" cy="1025807"/>
              </a:xfrm>
            </p:grpSpPr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A4DD5B96-B468-4874-B384-E1A13D83D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874" y="3740241"/>
                  <a:ext cx="1301554" cy="1008188"/>
                </a:xfrm>
                <a:prstGeom prst="rect">
                  <a:avLst/>
                </a:prstGeom>
              </p:spPr>
            </p:pic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7C6F95A2-8B6E-4427-A08D-18C3C33D4B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alphaModFix am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7871" y="4412178"/>
                  <a:ext cx="1521612" cy="353870"/>
                </a:xfrm>
                <a:prstGeom prst="rect">
                  <a:avLst/>
                </a:prstGeom>
              </p:spPr>
            </p:pic>
          </p:grp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96EBBB43-9C4E-4431-886F-84F092820E2F}"/>
                  </a:ext>
                </a:extLst>
              </p:cNvPr>
              <p:cNvSpPr txBox="1"/>
              <p:nvPr/>
            </p:nvSpPr>
            <p:spPr>
              <a:xfrm>
                <a:off x="5199343" y="3249206"/>
                <a:ext cx="2636010" cy="54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726" b="1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INFANTRY FIGHTING VEHICLES</a:t>
                </a:r>
              </a:p>
            </p:txBody>
          </p: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AFAE417-290D-4C6E-8000-164E34671D9C}"/>
                </a:ext>
              </a:extLst>
            </p:cNvPr>
            <p:cNvCxnSpPr/>
            <p:nvPr/>
          </p:nvCxnSpPr>
          <p:spPr>
            <a:xfrm flipH="1">
              <a:off x="1591178" y="1710512"/>
              <a:ext cx="2176133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C2AE56B-B421-46B2-BE64-7DAEF83D5ED1}"/>
                </a:ext>
              </a:extLst>
            </p:cNvPr>
            <p:cNvCxnSpPr/>
            <p:nvPr/>
          </p:nvCxnSpPr>
          <p:spPr>
            <a:xfrm flipH="1">
              <a:off x="1606159" y="1330023"/>
              <a:ext cx="2563051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E43BC34-EB86-41FA-A908-56A33B5A10CD}"/>
                </a:ext>
              </a:extLst>
            </p:cNvPr>
            <p:cNvCxnSpPr/>
            <p:nvPr/>
          </p:nvCxnSpPr>
          <p:spPr>
            <a:xfrm>
              <a:off x="4165541" y="1330225"/>
              <a:ext cx="0" cy="243703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4B20CCA-6D54-4328-B48D-BA8BD1AEA132}"/>
                </a:ext>
              </a:extLst>
            </p:cNvPr>
            <p:cNvSpPr txBox="1"/>
            <p:nvPr/>
          </p:nvSpPr>
          <p:spPr>
            <a:xfrm>
              <a:off x="5924093" y="2474365"/>
              <a:ext cx="1691036" cy="17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CENTRAL TIRE INFLATION SYSTEMS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7D802E9-AA59-4AFF-B0E6-FAF351F2D540}"/>
                </a:ext>
              </a:extLst>
            </p:cNvPr>
            <p:cNvSpPr txBox="1"/>
            <p:nvPr/>
          </p:nvSpPr>
          <p:spPr>
            <a:xfrm>
              <a:off x="5903201" y="2183024"/>
              <a:ext cx="1711929" cy="2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On </a:t>
              </a:r>
              <a:r>
                <a:rPr lang="fr-FR" sz="726" b="1" cap="all" dirty="0" err="1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board</a:t>
              </a: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 computer and power management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030F75A-F085-4301-B407-530DC82BBA0C}"/>
                </a:ext>
              </a:extLst>
            </p:cNvPr>
            <p:cNvSpPr txBox="1"/>
            <p:nvPr/>
          </p:nvSpPr>
          <p:spPr>
            <a:xfrm>
              <a:off x="6351257" y="3063691"/>
              <a:ext cx="1263874" cy="17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VISION DEVICES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7940127-B35E-430E-AC46-803170F46F4A}"/>
                </a:ext>
              </a:extLst>
            </p:cNvPr>
            <p:cNvSpPr txBox="1"/>
            <p:nvPr/>
          </p:nvSpPr>
          <p:spPr>
            <a:xfrm>
              <a:off x="5866449" y="3265501"/>
              <a:ext cx="1748682" cy="2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 err="1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Mechanical</a:t>
              </a: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 &amp; </a:t>
              </a:r>
              <a:r>
                <a:rPr lang="fr-FR" sz="726" b="1" cap="all" dirty="0" err="1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hydraulic</a:t>
              </a: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 </a:t>
              </a:r>
              <a:r>
                <a:rPr lang="fr-FR" sz="726" b="1" cap="all" dirty="0" err="1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systems</a:t>
              </a: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 engineering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79B31F2-73D6-41D4-BD83-0145B9F90971}"/>
                </a:ext>
              </a:extLst>
            </p:cNvPr>
            <p:cNvSpPr txBox="1"/>
            <p:nvPr/>
          </p:nvSpPr>
          <p:spPr>
            <a:xfrm>
              <a:off x="5980072" y="2768486"/>
              <a:ext cx="1635059" cy="2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CBRN protection / DECONTAMINATION SYSTEMS</a:t>
              </a:r>
            </a:p>
          </p:txBody>
        </p:sp>
        <p:grpSp>
          <p:nvGrpSpPr>
            <p:cNvPr id="38" name="Grouper 88">
              <a:extLst>
                <a:ext uri="{FF2B5EF4-FFF2-40B4-BE49-F238E27FC236}">
                  <a16:creationId xmlns:a16="http://schemas.microsoft.com/office/drawing/2014/main" id="{86AFB328-59E8-481E-9319-5AB9AE11A5B6}"/>
                </a:ext>
              </a:extLst>
            </p:cNvPr>
            <p:cNvGrpSpPr/>
            <p:nvPr/>
          </p:nvGrpSpPr>
          <p:grpSpPr>
            <a:xfrm>
              <a:off x="5410040" y="1536087"/>
              <a:ext cx="2215640" cy="462823"/>
              <a:chOff x="4111688" y="5455822"/>
              <a:chExt cx="4621071" cy="965293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21C15971-80D9-49BF-97A9-9E8C218E63E2}"/>
                  </a:ext>
                </a:extLst>
              </p:cNvPr>
              <p:cNvSpPr txBox="1"/>
              <p:nvPr/>
            </p:nvSpPr>
            <p:spPr>
              <a:xfrm>
                <a:off x="4111688" y="5692720"/>
                <a:ext cx="3647156" cy="72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726" b="1" cap="all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 UNMANNED GROUND VEHICLES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fr-FR" sz="726" b="1" cap="all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Small size</a:t>
                </a:r>
              </a:p>
              <a:p>
                <a:pPr algn="r">
                  <a:lnSpc>
                    <a:spcPct val="85000"/>
                  </a:lnSpc>
                </a:pPr>
                <a:endPara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C8421EB5-5A8F-4219-A7C6-3F4CE2CEA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1202" y="5455822"/>
                <a:ext cx="1181557" cy="915238"/>
              </a:xfrm>
              <a:prstGeom prst="rect">
                <a:avLst/>
              </a:prstGeom>
            </p:spPr>
          </p:pic>
        </p:grpSp>
        <p:grpSp>
          <p:nvGrpSpPr>
            <p:cNvPr id="41" name="Grouper 94">
              <a:extLst>
                <a:ext uri="{FF2B5EF4-FFF2-40B4-BE49-F238E27FC236}">
                  <a16:creationId xmlns:a16="http://schemas.microsoft.com/office/drawing/2014/main" id="{B1D0B0FC-C146-403A-AB82-131E03959BFB}"/>
                </a:ext>
              </a:extLst>
            </p:cNvPr>
            <p:cNvGrpSpPr/>
            <p:nvPr/>
          </p:nvGrpSpPr>
          <p:grpSpPr>
            <a:xfrm>
              <a:off x="4774382" y="1207398"/>
              <a:ext cx="2954228" cy="459303"/>
              <a:chOff x="2626055" y="5602421"/>
              <a:chExt cx="6161513" cy="957951"/>
            </a:xfrm>
          </p:grpSpPr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877B499-7727-4A3A-AD8C-CA9D7496B9BB}"/>
                  </a:ext>
                </a:extLst>
              </p:cNvPr>
              <p:cNvSpPr txBox="1"/>
              <p:nvPr/>
            </p:nvSpPr>
            <p:spPr>
              <a:xfrm>
                <a:off x="2626055" y="6039589"/>
                <a:ext cx="5015391" cy="36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726" b="1" cap="all" dirty="0">
                    <a:solidFill>
                      <a:schemeClr val="tx2"/>
                    </a:solidFill>
                    <a:latin typeface="Neris" panose="00000800000000000000" pitchFamily="50" charset="0"/>
                    <a:cs typeface="Arial" panose="020B0604020202020204" pitchFamily="34" charset="0"/>
                  </a:rPr>
                  <a:t>BATTLE MANAGEMENT SYSTEMS</a:t>
                </a:r>
              </a:p>
            </p:txBody>
          </p:sp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E08A0835-8762-42DD-850F-3449CEC19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3630" y="5602421"/>
                <a:ext cx="1236699" cy="957951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108594A6-69FE-4ADB-8C95-2744B967B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5956" y="6112275"/>
                <a:ext cx="1521612" cy="353869"/>
              </a:xfrm>
              <a:prstGeom prst="rect">
                <a:avLst/>
              </a:prstGeom>
            </p:spPr>
          </p:pic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8609B418-30E2-4C94-83E7-BEF76CFEFFE5}"/>
                </a:ext>
              </a:extLst>
            </p:cNvPr>
            <p:cNvSpPr txBox="1"/>
            <p:nvPr/>
          </p:nvSpPr>
          <p:spPr>
            <a:xfrm>
              <a:off x="5871357" y="3550833"/>
              <a:ext cx="1743772" cy="2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VIRTUAL reality TRAINING APPLICATIONS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43DCC71-409C-46AA-B712-AEEF2F2A7513}"/>
                </a:ext>
              </a:extLst>
            </p:cNvPr>
            <p:cNvSpPr txBox="1"/>
            <p:nvPr/>
          </p:nvSpPr>
          <p:spPr>
            <a:xfrm>
              <a:off x="1535483" y="3363010"/>
              <a:ext cx="1606673" cy="17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In-service support 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6808E23-E5BD-4189-B005-F70FFDFB018E}"/>
                </a:ext>
              </a:extLst>
            </p:cNvPr>
            <p:cNvSpPr txBox="1"/>
            <p:nvPr/>
          </p:nvSpPr>
          <p:spPr>
            <a:xfrm>
              <a:off x="1539777" y="3687674"/>
              <a:ext cx="1606673" cy="17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FLEET MANAGEMENT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9B0B92C-493D-4512-869B-7AD86A8DAB07}"/>
                </a:ext>
              </a:extLst>
            </p:cNvPr>
            <p:cNvSpPr txBox="1"/>
            <p:nvPr/>
          </p:nvSpPr>
          <p:spPr>
            <a:xfrm>
              <a:off x="1538480" y="3957967"/>
              <a:ext cx="1606673" cy="17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 sz="870" b="1" cap="all">
                  <a:solidFill>
                    <a:srgbClr val="34343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726" dirty="0" err="1">
                  <a:solidFill>
                    <a:schemeClr val="tx2"/>
                  </a:solidFill>
                  <a:latin typeface="Neris" panose="00000800000000000000" pitchFamily="50" charset="0"/>
                </a:rPr>
                <a:t>Spare</a:t>
              </a:r>
              <a:r>
                <a:rPr lang="fr-FR" sz="726" dirty="0">
                  <a:solidFill>
                    <a:schemeClr val="tx2"/>
                  </a:solidFill>
                  <a:latin typeface="Neris" panose="00000800000000000000" pitchFamily="50" charset="0"/>
                </a:rPr>
                <a:t> parts </a:t>
              </a:r>
              <a:r>
                <a:rPr lang="fr-FR" sz="726" dirty="0" err="1">
                  <a:solidFill>
                    <a:schemeClr val="tx2"/>
                  </a:solidFill>
                  <a:latin typeface="Neris" panose="00000800000000000000" pitchFamily="50" charset="0"/>
                </a:rPr>
                <a:t>supply</a:t>
              </a:r>
              <a:endParaRPr lang="fr-FR" sz="726" dirty="0">
                <a:solidFill>
                  <a:schemeClr val="tx2"/>
                </a:solidFill>
                <a:latin typeface="Neris" panose="00000800000000000000" pitchFamily="50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B7D209C-75FF-419A-BE0D-F476734B0DAE}"/>
                </a:ext>
              </a:extLst>
            </p:cNvPr>
            <p:cNvSpPr txBox="1"/>
            <p:nvPr/>
          </p:nvSpPr>
          <p:spPr>
            <a:xfrm>
              <a:off x="6335990" y="3847021"/>
              <a:ext cx="1263874" cy="17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26" b="1" cap="all" dirty="0" err="1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dismantling</a:t>
              </a:r>
              <a:endParaRPr lang="fr-FR" sz="726" b="1" cap="all" dirty="0">
                <a:solidFill>
                  <a:schemeClr val="tx2"/>
                </a:solidFill>
                <a:latin typeface="Neris" panose="000008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9DBE0192-BC32-4BCC-B6E9-957DC7F95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6527" y="4019559"/>
              <a:ext cx="2762565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AC0CD901-E710-4B29-8D3C-48B0849AB589}"/>
                </a:ext>
              </a:extLst>
            </p:cNvPr>
            <p:cNvCxnSpPr>
              <a:cxnSpLocks/>
            </p:cNvCxnSpPr>
            <p:nvPr/>
          </p:nvCxnSpPr>
          <p:spPr>
            <a:xfrm>
              <a:off x="4786526" y="3812677"/>
              <a:ext cx="0" cy="206882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1D30471F-50D2-49C9-A754-35BD86147158}"/>
                </a:ext>
              </a:extLst>
            </p:cNvPr>
            <p:cNvCxnSpPr/>
            <p:nvPr/>
          </p:nvCxnSpPr>
          <p:spPr>
            <a:xfrm>
              <a:off x="3852239" y="3725034"/>
              <a:ext cx="0" cy="156037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A45D0EC-63B8-49A5-9651-91F3B448EE33}"/>
                </a:ext>
              </a:extLst>
            </p:cNvPr>
            <p:cNvCxnSpPr/>
            <p:nvPr/>
          </p:nvCxnSpPr>
          <p:spPr>
            <a:xfrm>
              <a:off x="4156794" y="3816659"/>
              <a:ext cx="0" cy="330648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BF363A6E-DCAA-4B4E-9F8F-994AEBE804F2}"/>
                </a:ext>
              </a:extLst>
            </p:cNvPr>
            <p:cNvCxnSpPr/>
            <p:nvPr/>
          </p:nvCxnSpPr>
          <p:spPr>
            <a:xfrm flipH="1">
              <a:off x="1573570" y="2170303"/>
              <a:ext cx="1752878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6DE7C05D-E33F-4CB9-8A1C-97193DEDC275}"/>
                </a:ext>
              </a:extLst>
            </p:cNvPr>
            <p:cNvCxnSpPr/>
            <p:nvPr/>
          </p:nvCxnSpPr>
          <p:spPr>
            <a:xfrm flipH="1">
              <a:off x="1568007" y="2574376"/>
              <a:ext cx="1638205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7BA35FA1-617A-449A-9F41-070EF91ACC5E}"/>
                </a:ext>
              </a:extLst>
            </p:cNvPr>
            <p:cNvCxnSpPr/>
            <p:nvPr/>
          </p:nvCxnSpPr>
          <p:spPr>
            <a:xfrm flipH="1">
              <a:off x="1576351" y="3238977"/>
              <a:ext cx="1758797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6B3194D8-F246-4602-AB15-30E26F42FC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4979" y="1618623"/>
              <a:ext cx="2624905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E429C10B-245F-43C1-B100-BBB300389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2724" y="2176342"/>
              <a:ext cx="1968780" cy="12727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D80E8BAB-88C2-4A72-8FC1-56CB61FECB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616" y="2428982"/>
              <a:ext cx="1882665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D79703D1-6511-408B-854C-35EE87FB5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1043" y="2730295"/>
              <a:ext cx="1841576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52D8F7D-78AE-4952-916C-8A436A8CF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4374" y="3034505"/>
              <a:ext cx="1898093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21A78C67-56EA-495D-8D97-1EC1798AB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3053" y="3243265"/>
              <a:ext cx="1979503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A3711911-A334-49F1-8E60-976B7F6DC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850" y="3531103"/>
              <a:ext cx="2198254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A8BF06C7-2137-4BC5-9586-E9E877537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7589" y="3791407"/>
              <a:ext cx="2662294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24FA785F-C82D-4644-B1E8-DC793248EBE0}"/>
                </a:ext>
              </a:extLst>
            </p:cNvPr>
            <p:cNvCxnSpPr/>
            <p:nvPr/>
          </p:nvCxnSpPr>
          <p:spPr>
            <a:xfrm flipH="1">
              <a:off x="1573570" y="3617326"/>
              <a:ext cx="2098316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C0FE590A-557D-4799-A4E8-711010AD9D13}"/>
                </a:ext>
              </a:extLst>
            </p:cNvPr>
            <p:cNvCxnSpPr/>
            <p:nvPr/>
          </p:nvCxnSpPr>
          <p:spPr>
            <a:xfrm flipH="1">
              <a:off x="1577863" y="3881210"/>
              <a:ext cx="2278670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A5725506-C623-4394-A821-9304406EF134}"/>
                </a:ext>
              </a:extLst>
            </p:cNvPr>
            <p:cNvCxnSpPr/>
            <p:nvPr/>
          </p:nvCxnSpPr>
          <p:spPr>
            <a:xfrm flipH="1">
              <a:off x="1576567" y="4145143"/>
              <a:ext cx="2584850" cy="0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FDEE1F06-5A1D-46CE-B732-B4DB4AB1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BFDBE9"/>
                </a:clrFrom>
                <a:clrTo>
                  <a:srgbClr val="BFDBE9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81" y="1883319"/>
              <a:ext cx="432608" cy="206074"/>
            </a:xfrm>
            <a:prstGeom prst="rect">
              <a:avLst/>
            </a:prstGeom>
          </p:spPr>
        </p:pic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6D58EE8-F96F-4EE3-B9C1-B6A9D9593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0269" y="1889088"/>
              <a:ext cx="2349834" cy="15582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35F2042-DB6A-457B-82B7-702079A90FB1}"/>
                </a:ext>
              </a:extLst>
            </p:cNvPr>
            <p:cNvSpPr/>
            <p:nvPr/>
          </p:nvSpPr>
          <p:spPr>
            <a:xfrm>
              <a:off x="3191711" y="1558175"/>
              <a:ext cx="2712950" cy="2245868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83" dirty="0">
                <a:solidFill>
                  <a:prstClr val="white"/>
                </a:solidFill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85DE60B2-845E-4A46-A223-4239B59A349C}"/>
                </a:ext>
              </a:extLst>
            </p:cNvPr>
            <p:cNvSpPr/>
            <p:nvPr/>
          </p:nvSpPr>
          <p:spPr>
            <a:xfrm>
              <a:off x="3350253" y="1742561"/>
              <a:ext cx="2395869" cy="1877095"/>
            </a:xfrm>
            <a:prstGeom prst="ellipse">
              <a:avLst/>
            </a:prstGeom>
            <a:blipFill dpi="0" rotWithShape="1"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2" dirty="0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C77DEDC-3483-46A8-9732-8E22BEC3EE51}"/>
                </a:ext>
              </a:extLst>
            </p:cNvPr>
            <p:cNvSpPr txBox="1"/>
            <p:nvPr/>
          </p:nvSpPr>
          <p:spPr>
            <a:xfrm>
              <a:off x="4944979" y="1930367"/>
              <a:ext cx="2219244" cy="259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709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UNMANNED GROUND VEHICLES</a:t>
              </a:r>
            </a:p>
            <a:p>
              <a:pPr algn="r">
                <a:lnSpc>
                  <a:spcPct val="85000"/>
                </a:lnSpc>
              </a:pPr>
              <a:r>
                <a:rPr lang="fr-FR" sz="726" b="1" cap="all" dirty="0">
                  <a:solidFill>
                    <a:schemeClr val="tx2"/>
                  </a:solidFill>
                  <a:latin typeface="Neris" panose="00000800000000000000" pitchFamily="50" charset="0"/>
                  <a:cs typeface="Arial" panose="020B0604020202020204" pitchFamily="34" charset="0"/>
                </a:rPr>
                <a:t>Medium size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50388B8-8AF7-4C3A-ADF9-30B96A2B18E1}"/>
              </a:ext>
            </a:extLst>
          </p:cNvPr>
          <p:cNvSpPr/>
          <p:nvPr/>
        </p:nvSpPr>
        <p:spPr>
          <a:xfrm rot="16200000">
            <a:off x="6773348" y="2435687"/>
            <a:ext cx="4318000" cy="272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100000"/>
              </a:lnSpc>
              <a:spcAft>
                <a:spcPts val="0"/>
              </a:spcAft>
            </a:pPr>
            <a:r>
              <a:rPr lang="en-US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This document is the property of Nexter. </a:t>
            </a:r>
            <a:r>
              <a:rPr lang="en-GB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The information it contains cannot be used, reproduced or disclosed without prior written approval from the issuing authority.</a:t>
            </a:r>
            <a:endParaRPr lang="fr-FR" sz="584" dirty="0">
              <a:effectLst/>
              <a:latin typeface="Neris" panose="00000800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EAEB1C-4DAE-4C48-86A1-04BD8576D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AMMUNITION PRODUCTS PORTFOLIO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892C096-7211-4DD5-90E1-9CBC1155601A}"/>
              </a:ext>
            </a:extLst>
          </p:cNvPr>
          <p:cNvCxnSpPr>
            <a:cxnSpLocks/>
          </p:cNvCxnSpPr>
          <p:nvPr/>
        </p:nvCxnSpPr>
        <p:spPr>
          <a:xfrm flipH="1">
            <a:off x="3300924" y="4301353"/>
            <a:ext cx="4161722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8BD5C26-C940-492F-A700-BEC442FB609A}"/>
              </a:ext>
            </a:extLst>
          </p:cNvPr>
          <p:cNvCxnSpPr/>
          <p:nvPr/>
        </p:nvCxnSpPr>
        <p:spPr>
          <a:xfrm>
            <a:off x="3300924" y="4091366"/>
            <a:ext cx="0" cy="209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3C74048-9BEC-4C41-8D00-3BE55977FA30}"/>
              </a:ext>
            </a:extLst>
          </p:cNvPr>
          <p:cNvCxnSpPr/>
          <p:nvPr/>
        </p:nvCxnSpPr>
        <p:spPr>
          <a:xfrm flipH="1">
            <a:off x="4482365" y="3047045"/>
            <a:ext cx="3001437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174615E5-3D72-4CAB-9732-5181671C77D9}"/>
              </a:ext>
            </a:extLst>
          </p:cNvPr>
          <p:cNvCxnSpPr/>
          <p:nvPr/>
        </p:nvCxnSpPr>
        <p:spPr>
          <a:xfrm flipH="1">
            <a:off x="4482366" y="2423861"/>
            <a:ext cx="3001436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66" name="Grouper 5">
            <a:extLst>
              <a:ext uri="{FF2B5EF4-FFF2-40B4-BE49-F238E27FC236}">
                <a16:creationId xmlns:a16="http://schemas.microsoft.com/office/drawing/2014/main" id="{76DF13B3-3B76-4865-9F92-455BFB4DCB29}"/>
              </a:ext>
            </a:extLst>
          </p:cNvPr>
          <p:cNvGrpSpPr/>
          <p:nvPr/>
        </p:nvGrpSpPr>
        <p:grpSpPr>
          <a:xfrm>
            <a:off x="4668874" y="975884"/>
            <a:ext cx="2960771" cy="762462"/>
            <a:chOff x="4677390" y="1668073"/>
            <a:chExt cx="4041417" cy="1040752"/>
          </a:xfrm>
        </p:grpSpPr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C3C7DC96-9566-4555-9395-1D70B4FB3036}"/>
                </a:ext>
              </a:extLst>
            </p:cNvPr>
            <p:cNvSpPr txBox="1"/>
            <p:nvPr/>
          </p:nvSpPr>
          <p:spPr>
            <a:xfrm>
              <a:off x="4677390" y="1712628"/>
              <a:ext cx="3070825" cy="29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920" b="1" dirty="0">
                  <a:solidFill>
                    <a:schemeClr val="tx2"/>
                  </a:solidFill>
                  <a:latin typeface="Neris" panose="00000800000000000000" pitchFamily="50" charset="0"/>
                </a:rPr>
                <a:t>LAND AMMUNITION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1F41EF92-8F5F-4B45-A45F-46415BDDA723}"/>
                </a:ext>
              </a:extLst>
            </p:cNvPr>
            <p:cNvSpPr txBox="1"/>
            <p:nvPr/>
          </p:nvSpPr>
          <p:spPr>
            <a:xfrm>
              <a:off x="6208037" y="1976569"/>
              <a:ext cx="2410853" cy="64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Artillery</a:t>
              </a:r>
            </a:p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Tank</a:t>
              </a:r>
            </a:p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Mortar</a:t>
              </a:r>
            </a:p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Medium-caliber</a:t>
              </a:r>
            </a:p>
          </p:txBody>
        </p:sp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79FB232E-8AD0-4BF3-A662-4676B3554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7107" y="1668073"/>
              <a:ext cx="1141700" cy="1040752"/>
            </a:xfrm>
            <a:prstGeom prst="rect">
              <a:avLst/>
            </a:prstGeom>
          </p:spPr>
        </p:pic>
      </p:grpSp>
      <p:grpSp>
        <p:nvGrpSpPr>
          <p:cNvPr id="67" name="Grouper 9">
            <a:extLst>
              <a:ext uri="{FF2B5EF4-FFF2-40B4-BE49-F238E27FC236}">
                <a16:creationId xmlns:a16="http://schemas.microsoft.com/office/drawing/2014/main" id="{212E577C-C769-439D-BA21-4649EE48CF59}"/>
              </a:ext>
            </a:extLst>
          </p:cNvPr>
          <p:cNvGrpSpPr/>
          <p:nvPr/>
        </p:nvGrpSpPr>
        <p:grpSpPr>
          <a:xfrm>
            <a:off x="4632978" y="2266737"/>
            <a:ext cx="2868546" cy="919046"/>
            <a:chOff x="4579756" y="3227451"/>
            <a:chExt cx="3915532" cy="1254487"/>
          </a:xfrm>
        </p:grpSpPr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E7867A2-E056-4966-824C-2BC5C8178593}"/>
                </a:ext>
              </a:extLst>
            </p:cNvPr>
            <p:cNvSpPr txBox="1"/>
            <p:nvPr/>
          </p:nvSpPr>
          <p:spPr>
            <a:xfrm>
              <a:off x="4579756" y="3527249"/>
              <a:ext cx="3094066" cy="61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920" b="1" dirty="0">
                  <a:solidFill>
                    <a:schemeClr val="tx2"/>
                  </a:solidFill>
                  <a:latin typeface="Neris" panose="00000800000000000000" pitchFamily="50" charset="0"/>
                </a:rPr>
                <a:t>AIR AMMUNITION</a:t>
              </a:r>
            </a:p>
            <a:p>
              <a:pPr algn="r">
                <a:lnSpc>
                  <a:spcPct val="85000"/>
                </a:lnSpc>
              </a:pPr>
              <a:endParaRPr lang="fr-FR" sz="920" b="1" dirty="0">
                <a:solidFill>
                  <a:schemeClr val="tx2"/>
                </a:solidFill>
                <a:latin typeface="Neris" panose="00000800000000000000" pitchFamily="50" charset="0"/>
              </a:endParaRPr>
            </a:p>
            <a:p>
              <a:pPr algn="r">
                <a:lnSpc>
                  <a:spcPct val="85000"/>
                </a:lnSpc>
              </a:pPr>
              <a:endParaRPr lang="fr-FR" sz="920" b="1" dirty="0">
                <a:solidFill>
                  <a:schemeClr val="tx2"/>
                </a:solidFill>
                <a:latin typeface="Neris" panose="00000800000000000000" pitchFamily="50" charset="0"/>
              </a:endParaRP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5B0EE174-C77B-4BE8-BA92-9E8101FF5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6489" y="3227451"/>
              <a:ext cx="868799" cy="1254487"/>
            </a:xfrm>
            <a:prstGeom prst="rect">
              <a:avLst/>
            </a:prstGeom>
          </p:spPr>
        </p:pic>
      </p:grpSp>
      <p:grpSp>
        <p:nvGrpSpPr>
          <p:cNvPr id="68" name="Grouper 6">
            <a:extLst>
              <a:ext uri="{FF2B5EF4-FFF2-40B4-BE49-F238E27FC236}">
                <a16:creationId xmlns:a16="http://schemas.microsoft.com/office/drawing/2014/main" id="{BE829AC0-F897-43C2-A7C2-2D00E20A276D}"/>
              </a:ext>
            </a:extLst>
          </p:cNvPr>
          <p:cNvGrpSpPr/>
          <p:nvPr/>
        </p:nvGrpSpPr>
        <p:grpSpPr>
          <a:xfrm>
            <a:off x="4898245" y="1672201"/>
            <a:ext cx="2826174" cy="814169"/>
            <a:chOff x="4990479" y="2530603"/>
            <a:chExt cx="3857694" cy="1111331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2DFD1FE5-3F7F-49AA-9996-E5B868D8D442}"/>
                </a:ext>
              </a:extLst>
            </p:cNvPr>
            <p:cNvSpPr txBox="1"/>
            <p:nvPr/>
          </p:nvSpPr>
          <p:spPr>
            <a:xfrm>
              <a:off x="4990479" y="2725900"/>
              <a:ext cx="2636011" cy="29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920" b="1" dirty="0">
                  <a:solidFill>
                    <a:schemeClr val="tx2"/>
                  </a:solidFill>
                  <a:latin typeface="Neris" panose="00000800000000000000" pitchFamily="50" charset="0"/>
                </a:rPr>
                <a:t>NAVAL AMMUNITION</a:t>
              </a:r>
            </a:p>
          </p:txBody>
        </p:sp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F52C7474-3546-458D-9431-C54B9A801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463" y="2530603"/>
              <a:ext cx="1434710" cy="1111331"/>
            </a:xfrm>
            <a:prstGeom prst="rect">
              <a:avLst/>
            </a:prstGeom>
          </p:spPr>
        </p:pic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79FF477E-C406-4C0F-8092-DB4FB68A0CD6}"/>
                </a:ext>
              </a:extLst>
            </p:cNvPr>
            <p:cNvSpPr txBox="1"/>
            <p:nvPr/>
          </p:nvSpPr>
          <p:spPr>
            <a:xfrm>
              <a:off x="6208036" y="2965455"/>
              <a:ext cx="2410853" cy="38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Artillery</a:t>
              </a:r>
            </a:p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Medium-caliber</a:t>
              </a:r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ED9F534-D375-40CF-9381-BC7DC211C568}"/>
              </a:ext>
            </a:extLst>
          </p:cNvPr>
          <p:cNvCxnSpPr/>
          <p:nvPr/>
        </p:nvCxnSpPr>
        <p:spPr>
          <a:xfrm flipH="1">
            <a:off x="4066798" y="1716698"/>
            <a:ext cx="3399097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138050AC-8E64-4644-B2BA-04E44A13E39B}"/>
              </a:ext>
            </a:extLst>
          </p:cNvPr>
          <p:cNvSpPr txBox="1"/>
          <p:nvPr/>
        </p:nvSpPr>
        <p:spPr>
          <a:xfrm>
            <a:off x="5570364" y="3175380"/>
            <a:ext cx="1931160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fr-FR" sz="920" b="1" cap="all" dirty="0">
                <a:solidFill>
                  <a:schemeClr val="tx2"/>
                </a:solidFill>
                <a:latin typeface="Neris" panose="00000800000000000000" pitchFamily="50" charset="0"/>
              </a:rPr>
              <a:t>Powders and explosives</a:t>
            </a:r>
          </a:p>
        </p:txBody>
      </p:sp>
      <p:grpSp>
        <p:nvGrpSpPr>
          <p:cNvPr id="71" name="Grouper 10">
            <a:extLst>
              <a:ext uri="{FF2B5EF4-FFF2-40B4-BE49-F238E27FC236}">
                <a16:creationId xmlns:a16="http://schemas.microsoft.com/office/drawing/2014/main" id="{17E2C60F-C409-4261-8A2C-CB53FBBBAF84}"/>
              </a:ext>
            </a:extLst>
          </p:cNvPr>
          <p:cNvGrpSpPr/>
          <p:nvPr/>
        </p:nvGrpSpPr>
        <p:grpSpPr>
          <a:xfrm>
            <a:off x="5570364" y="3802780"/>
            <a:ext cx="2633883" cy="483291"/>
            <a:chOff x="5907915" y="4923978"/>
            <a:chExt cx="3595218" cy="659689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28D0B5E5-A2DE-4850-801B-EF879E5FF885}"/>
                </a:ext>
              </a:extLst>
            </p:cNvPr>
            <p:cNvSpPr txBox="1"/>
            <p:nvPr/>
          </p:nvSpPr>
          <p:spPr>
            <a:xfrm>
              <a:off x="5907915" y="4923978"/>
              <a:ext cx="2636011" cy="29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fr-FR" sz="920" b="1" cap="all" dirty="0">
                  <a:solidFill>
                    <a:schemeClr val="tx2"/>
                  </a:solidFill>
                  <a:latin typeface="Neris" panose="00000800000000000000" pitchFamily="50" charset="0"/>
                </a:rPr>
                <a:t>COMPONENTS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07FFA42-9D10-42A7-A7AB-7E889E3F7ED3}"/>
                </a:ext>
              </a:extLst>
            </p:cNvPr>
            <p:cNvSpPr txBox="1"/>
            <p:nvPr/>
          </p:nvSpPr>
          <p:spPr>
            <a:xfrm>
              <a:off x="7092281" y="5199439"/>
              <a:ext cx="2410852" cy="384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Fuses</a:t>
              </a:r>
            </a:p>
            <a:p>
              <a:pPr marL="187883" indent="-187883">
                <a:lnSpc>
                  <a:spcPct val="85000"/>
                </a:lnSpc>
                <a:buFont typeface="Wingdings" pitchFamily="2" charset="2"/>
                <a:buChar char="§"/>
              </a:pPr>
              <a:r>
                <a:rPr lang="en-US" sz="723" dirty="0">
                  <a:latin typeface="+mj-lt"/>
                  <a:ea typeface="Century Gothic" charset="0"/>
                  <a:cs typeface="Century Gothic" charset="0"/>
                </a:rPr>
                <a:t>Detonators</a:t>
              </a:r>
            </a:p>
          </p:txBody>
        </p:sp>
      </p:grp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7060BCFD-A876-49D7-BFF7-AC7359574541}"/>
              </a:ext>
            </a:extLst>
          </p:cNvPr>
          <p:cNvCxnSpPr/>
          <p:nvPr/>
        </p:nvCxnSpPr>
        <p:spPr>
          <a:xfrm flipH="1">
            <a:off x="4327895" y="3423861"/>
            <a:ext cx="3134750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01C04E37-E179-4A57-98C2-B29BB4535F01}"/>
              </a:ext>
            </a:extLst>
          </p:cNvPr>
          <p:cNvCxnSpPr>
            <a:cxnSpLocks/>
          </p:cNvCxnSpPr>
          <p:nvPr/>
        </p:nvCxnSpPr>
        <p:spPr>
          <a:xfrm flipH="1">
            <a:off x="4017235" y="3796115"/>
            <a:ext cx="3445412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90EC283C-69C4-43E1-A028-AB9F5AE24B47}"/>
              </a:ext>
            </a:extLst>
          </p:cNvPr>
          <p:cNvSpPr/>
          <p:nvPr/>
        </p:nvSpPr>
        <p:spPr>
          <a:xfrm>
            <a:off x="1451831" y="1008526"/>
            <a:ext cx="3471198" cy="3399962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83" dirty="0">
              <a:solidFill>
                <a:prstClr val="white"/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D6DA637-A4E8-40C2-A188-279357BBC9E8}"/>
              </a:ext>
            </a:extLst>
          </p:cNvPr>
          <p:cNvSpPr txBox="1"/>
          <p:nvPr/>
        </p:nvSpPr>
        <p:spPr>
          <a:xfrm>
            <a:off x="5797914" y="2672890"/>
            <a:ext cx="1287183" cy="18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883" indent="-187883">
              <a:lnSpc>
                <a:spcPct val="85000"/>
              </a:lnSpc>
              <a:buFont typeface="Wingdings" pitchFamily="2" charset="2"/>
              <a:buChar char="§"/>
            </a:pPr>
            <a:r>
              <a:rPr lang="en-US" sz="723" dirty="0">
                <a:latin typeface="+mj-lt"/>
                <a:ea typeface="Century Gothic" charset="0"/>
                <a:cs typeface="Century Gothic" charset="0"/>
              </a:rPr>
              <a:t>Medium-caliber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EFD303B-EABE-4652-B18A-0C24C5738278}"/>
              </a:ext>
            </a:extLst>
          </p:cNvPr>
          <p:cNvSpPr txBox="1"/>
          <p:nvPr/>
        </p:nvSpPr>
        <p:spPr>
          <a:xfrm>
            <a:off x="4678976" y="3497597"/>
            <a:ext cx="2822549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GB" sz="920" b="1" cap="all" dirty="0">
                <a:solidFill>
                  <a:schemeClr val="tx2"/>
                </a:solidFill>
                <a:latin typeface="Neris" panose="00000800000000000000" pitchFamily="50" charset="0"/>
              </a:rPr>
              <a:t>PROTECTION</a:t>
            </a:r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D6815097-4727-432C-B133-0683AFB50D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869" y="1441404"/>
            <a:ext cx="2576276" cy="2573586"/>
          </a:xfrm>
          <a:prstGeom prst="flowChartConnector">
            <a:avLst/>
          </a:prstGeom>
        </p:spPr>
      </p:pic>
      <p:sp>
        <p:nvSpPr>
          <p:cNvPr id="78" name="Ellipse 77">
            <a:extLst>
              <a:ext uri="{FF2B5EF4-FFF2-40B4-BE49-F238E27FC236}">
                <a16:creationId xmlns:a16="http://schemas.microsoft.com/office/drawing/2014/main" id="{CB96B6EF-4F4E-4688-881A-BA1193507CB0}"/>
              </a:ext>
            </a:extLst>
          </p:cNvPr>
          <p:cNvSpPr/>
          <p:nvPr/>
        </p:nvSpPr>
        <p:spPr>
          <a:xfrm>
            <a:off x="1798930" y="1374005"/>
            <a:ext cx="2717365" cy="27173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83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A3E0AD-0F64-4714-AA64-8E827A2565EC}"/>
              </a:ext>
            </a:extLst>
          </p:cNvPr>
          <p:cNvSpPr/>
          <p:nvPr/>
        </p:nvSpPr>
        <p:spPr>
          <a:xfrm rot="16200000">
            <a:off x="6773348" y="2435687"/>
            <a:ext cx="4318000" cy="272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100000"/>
              </a:lnSpc>
              <a:spcAft>
                <a:spcPts val="0"/>
              </a:spcAft>
            </a:pPr>
            <a:r>
              <a:rPr lang="en-US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This document is the property of Nexter. </a:t>
            </a:r>
            <a:r>
              <a:rPr lang="en-GB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The information it contains cannot be used, reproduced or disclosed without prior written approval from the issuing authority.</a:t>
            </a:r>
            <a:endParaRPr lang="fr-FR" sz="584" dirty="0">
              <a:effectLst/>
              <a:latin typeface="Neris" panose="00000800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0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02DC95-7A61-4169-A026-1E7BB755A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latin typeface="Helvetica" pitchFamily="2" charset="0"/>
              </a:rPr>
              <a:t>NEXTER SYSTEMS</a:t>
            </a:r>
          </a:p>
          <a:p>
            <a:r>
              <a:rPr lang="de-DE" dirty="0">
                <a:latin typeface="Helvetica" pitchFamily="2" charset="0"/>
              </a:rPr>
              <a:t>13 route de la </a:t>
            </a:r>
            <a:r>
              <a:rPr lang="de-DE" dirty="0" err="1">
                <a:latin typeface="Helvetica" pitchFamily="2" charset="0"/>
              </a:rPr>
              <a:t>Minière</a:t>
            </a:r>
            <a:endParaRPr lang="de-DE" dirty="0">
              <a:latin typeface="Helvetica" pitchFamily="2" charset="0"/>
            </a:endParaRPr>
          </a:p>
          <a:p>
            <a:r>
              <a:rPr lang="de-DE" dirty="0">
                <a:latin typeface="Helvetica" pitchFamily="2" charset="0"/>
              </a:rPr>
              <a:t>78034 Versailles </a:t>
            </a:r>
            <a:r>
              <a:rPr lang="de-DE" dirty="0" err="1">
                <a:latin typeface="Helvetica" pitchFamily="2" charset="0"/>
              </a:rPr>
              <a:t>Cedex</a:t>
            </a:r>
            <a:r>
              <a:rPr lang="de-DE" dirty="0">
                <a:latin typeface="Helvetica" pitchFamily="2" charset="0"/>
              </a:rPr>
              <a:t> FRANCE</a:t>
            </a:r>
          </a:p>
          <a:p>
            <a:r>
              <a:rPr lang="de-DE" dirty="0">
                <a:latin typeface="Helvetica" pitchFamily="2" charset="0"/>
              </a:rPr>
              <a:t>Tel: +</a:t>
            </a:r>
            <a:r>
              <a:rPr lang="fr-FR" dirty="0"/>
              <a:t>33 (0)1 39 49 30 00</a:t>
            </a:r>
          </a:p>
          <a:p>
            <a:r>
              <a:rPr lang="fr-FR" dirty="0">
                <a:latin typeface="Helvetica" pitchFamily="2" charset="0"/>
              </a:rPr>
              <a:t>Fax: +33 (1) 30 97 39 00</a:t>
            </a:r>
            <a:endParaRPr lang="de-DE" dirty="0">
              <a:latin typeface="Helvetica" pitchFamily="2" charset="0"/>
            </a:endParaRPr>
          </a:p>
          <a:p>
            <a:r>
              <a:rPr lang="de-DE" dirty="0">
                <a:latin typeface="Helvetica" pitchFamily="2" charset="0"/>
              </a:rPr>
              <a:t>Web: www.knds.com</a:t>
            </a:r>
          </a:p>
        </p:txBody>
      </p:sp>
    </p:spTree>
    <p:extLst>
      <p:ext uri="{BB962C8B-B14F-4D97-AF65-F5344CB8AC3E}">
        <p14:creationId xmlns:p14="http://schemas.microsoft.com/office/powerpoint/2010/main" val="26839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30E9F0-6B3D-3CD2-3873-623170758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680" y="206360"/>
            <a:ext cx="8143200" cy="414000"/>
          </a:xfrm>
        </p:spPr>
        <p:txBody>
          <a:bodyPr/>
          <a:lstStyle/>
          <a:p>
            <a:r>
              <a:rPr lang="de-DE" dirty="0"/>
              <a:t>A STRONG HISTORY</a:t>
            </a:r>
          </a:p>
        </p:txBody>
      </p:sp>
      <p:grpSp>
        <p:nvGrpSpPr>
          <p:cNvPr id="200" name="Groupe 199">
            <a:extLst>
              <a:ext uri="{FF2B5EF4-FFF2-40B4-BE49-F238E27FC236}">
                <a16:creationId xmlns:a16="http://schemas.microsoft.com/office/drawing/2014/main" id="{2A2F38AC-FB3A-48FB-9C44-4223A7C69395}"/>
              </a:ext>
            </a:extLst>
          </p:cNvPr>
          <p:cNvGrpSpPr/>
          <p:nvPr/>
        </p:nvGrpSpPr>
        <p:grpSpPr>
          <a:xfrm>
            <a:off x="860130" y="678928"/>
            <a:ext cx="7655219" cy="3780427"/>
            <a:chOff x="858746" y="702044"/>
            <a:chExt cx="7655219" cy="3780427"/>
          </a:xfrm>
        </p:grpSpPr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9FD80750-F505-432A-B09B-88FDCAE152A1}"/>
                </a:ext>
              </a:extLst>
            </p:cNvPr>
            <p:cNvGrpSpPr/>
            <p:nvPr/>
          </p:nvGrpSpPr>
          <p:grpSpPr>
            <a:xfrm>
              <a:off x="858746" y="706916"/>
              <a:ext cx="7655219" cy="3775555"/>
              <a:chOff x="1148724" y="814219"/>
              <a:chExt cx="7434049" cy="3666474"/>
            </a:xfrm>
          </p:grpSpPr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4004178E-2EEB-4409-803C-D8B47DDC4711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 flipV="1">
                <a:off x="1558013" y="2957712"/>
                <a:ext cx="0" cy="13031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993B56BE-CA52-4446-B409-89723C137F22}"/>
                  </a:ext>
                </a:extLst>
              </p:cNvPr>
              <p:cNvCxnSpPr/>
              <p:nvPr/>
            </p:nvCxnSpPr>
            <p:spPr>
              <a:xfrm flipV="1">
                <a:off x="2092994" y="2932745"/>
                <a:ext cx="0" cy="92366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1CEBA552-CE64-4C3B-BCDB-B51936089E65}"/>
                  </a:ext>
                </a:extLst>
              </p:cNvPr>
              <p:cNvCxnSpPr/>
              <p:nvPr/>
            </p:nvCxnSpPr>
            <p:spPr>
              <a:xfrm flipV="1">
                <a:off x="2566419" y="2932745"/>
                <a:ext cx="0" cy="241456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E9B0B68B-3901-4E1F-8D87-41BDB2687984}"/>
                  </a:ext>
                </a:extLst>
              </p:cNvPr>
              <p:cNvCxnSpPr/>
              <p:nvPr/>
            </p:nvCxnSpPr>
            <p:spPr>
              <a:xfrm flipV="1">
                <a:off x="3318331" y="2932746"/>
                <a:ext cx="0" cy="640599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54ACBE84-4DE9-4B48-AE29-2B9801144031}"/>
                  </a:ext>
                </a:extLst>
              </p:cNvPr>
              <p:cNvCxnSpPr/>
              <p:nvPr/>
            </p:nvCxnSpPr>
            <p:spPr>
              <a:xfrm flipV="1">
                <a:off x="4050364" y="2932745"/>
                <a:ext cx="0" cy="162613"/>
              </a:xfrm>
              <a:prstGeom prst="line">
                <a:avLst/>
              </a:prstGeom>
              <a:ln w="12700">
                <a:solidFill>
                  <a:srgbClr val="18468E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643EC7E5-F442-41B7-84F5-FBC2D173A6D8}"/>
                  </a:ext>
                </a:extLst>
              </p:cNvPr>
              <p:cNvCxnSpPr/>
              <p:nvPr/>
            </p:nvCxnSpPr>
            <p:spPr>
              <a:xfrm flipH="1" flipV="1">
                <a:off x="4606851" y="2939009"/>
                <a:ext cx="1514" cy="571309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005463F-65AC-4355-AC05-C06EAF127982}"/>
                  </a:ext>
                </a:extLst>
              </p:cNvPr>
              <p:cNvCxnSpPr/>
              <p:nvPr/>
            </p:nvCxnSpPr>
            <p:spPr>
              <a:xfrm flipV="1">
                <a:off x="6888896" y="2941288"/>
                <a:ext cx="0" cy="83479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er 34">
                <a:extLst>
                  <a:ext uri="{FF2B5EF4-FFF2-40B4-BE49-F238E27FC236}">
                    <a16:creationId xmlns:a16="http://schemas.microsoft.com/office/drawing/2014/main" id="{E1334E51-498C-48F7-B391-F24F0E997AB7}"/>
                  </a:ext>
                </a:extLst>
              </p:cNvPr>
              <p:cNvGrpSpPr/>
              <p:nvPr/>
            </p:nvGrpSpPr>
            <p:grpSpPr>
              <a:xfrm>
                <a:off x="1225612" y="3088023"/>
                <a:ext cx="664802" cy="686878"/>
                <a:chOff x="210362" y="4816019"/>
                <a:chExt cx="1173474" cy="1212443"/>
              </a:xfrm>
            </p:grpSpPr>
            <p:sp>
              <p:nvSpPr>
                <p:cNvPr id="16" name="Прямоугольник 106">
                  <a:extLst>
                    <a:ext uri="{FF2B5EF4-FFF2-40B4-BE49-F238E27FC236}">
                      <a16:creationId xmlns:a16="http://schemas.microsoft.com/office/drawing/2014/main" id="{A0796DFF-B1D9-4EC3-B5AB-48EAA8B014D5}"/>
                    </a:ext>
                  </a:extLst>
                </p:cNvPr>
                <p:cNvSpPr/>
                <p:nvPr/>
              </p:nvSpPr>
              <p:spPr>
                <a:xfrm flipH="1">
                  <a:off x="225488" y="5623546"/>
                  <a:ext cx="1156682" cy="404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Gribeauval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CANNON</a:t>
                  </a:r>
                  <a:endParaRPr lang="fr-FR" sz="550" i="1" dirty="0">
                    <a:solidFill>
                      <a:srgbClr val="041937"/>
                    </a:solidFill>
                    <a:latin typeface="+mj-lt"/>
                    <a:ea typeface="Century Gothic" charset="0"/>
                    <a:cs typeface="Century Gothic" charset="0"/>
                  </a:endParaRPr>
                </a:p>
              </p:txBody>
            </p:sp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D8686983-72E1-4956-A653-B21B5FFC9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362" y="4816019"/>
                  <a:ext cx="1173474" cy="782316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er 40">
                <a:extLst>
                  <a:ext uri="{FF2B5EF4-FFF2-40B4-BE49-F238E27FC236}">
                    <a16:creationId xmlns:a16="http://schemas.microsoft.com/office/drawing/2014/main" id="{C5E6EE8E-BFD5-4426-AA0C-3C1938ACC696}"/>
                  </a:ext>
                </a:extLst>
              </p:cNvPr>
              <p:cNvGrpSpPr/>
              <p:nvPr/>
            </p:nvGrpSpPr>
            <p:grpSpPr>
              <a:xfrm>
                <a:off x="1678740" y="3847709"/>
                <a:ext cx="828509" cy="602395"/>
                <a:chOff x="1288080" y="4817505"/>
                <a:chExt cx="1462443" cy="1063318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12A57DD9-DC83-40F1-8535-4621CC0F8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64699" y="4817505"/>
                  <a:ext cx="1130913" cy="806041"/>
                </a:xfrm>
                <a:prstGeom prst="rect">
                  <a:avLst/>
                </a:prstGeom>
              </p:spPr>
            </p:pic>
            <p:sp>
              <p:nvSpPr>
                <p:cNvPr id="20" name="Прямоугольник 106">
                  <a:extLst>
                    <a:ext uri="{FF2B5EF4-FFF2-40B4-BE49-F238E27FC236}">
                      <a16:creationId xmlns:a16="http://schemas.microsoft.com/office/drawing/2014/main" id="{E612FEA2-E667-4532-8199-8B6DEC243C8F}"/>
                    </a:ext>
                  </a:extLst>
                </p:cNvPr>
                <p:cNvSpPr/>
                <p:nvPr/>
              </p:nvSpPr>
              <p:spPr>
                <a:xfrm flipH="1">
                  <a:off x="1288080" y="5599229"/>
                  <a:ext cx="1462443" cy="2815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75mm CANNON</a:t>
                  </a:r>
                </a:p>
              </p:txBody>
            </p:sp>
          </p:grpSp>
          <p:grpSp>
            <p:nvGrpSpPr>
              <p:cNvPr id="21" name="Grouper 39">
                <a:extLst>
                  <a:ext uri="{FF2B5EF4-FFF2-40B4-BE49-F238E27FC236}">
                    <a16:creationId xmlns:a16="http://schemas.microsoft.com/office/drawing/2014/main" id="{5632CAF3-65D3-4D73-A70C-50D9873D5E9B}"/>
                  </a:ext>
                </a:extLst>
              </p:cNvPr>
              <p:cNvGrpSpPr/>
              <p:nvPr/>
            </p:nvGrpSpPr>
            <p:grpSpPr>
              <a:xfrm>
                <a:off x="2156628" y="3088022"/>
                <a:ext cx="857192" cy="621001"/>
                <a:chOff x="2503798" y="4823343"/>
                <a:chExt cx="1513066" cy="1096158"/>
              </a:xfrm>
            </p:grpSpPr>
            <p:pic>
              <p:nvPicPr>
                <p:cNvPr id="22" name="Image 21">
                  <a:extLst>
                    <a:ext uri="{FF2B5EF4-FFF2-40B4-BE49-F238E27FC236}">
                      <a16:creationId xmlns:a16="http://schemas.microsoft.com/office/drawing/2014/main" id="{2B277DAA-9A80-46BD-A5F0-B1CF2E2E1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6478" y="4823343"/>
                  <a:ext cx="1159534" cy="774993"/>
                </a:xfrm>
                <a:prstGeom prst="rect">
                  <a:avLst/>
                </a:prstGeom>
              </p:spPr>
            </p:pic>
            <p:sp>
              <p:nvSpPr>
                <p:cNvPr id="23" name="Прямоугольник 106">
                  <a:extLst>
                    <a:ext uri="{FF2B5EF4-FFF2-40B4-BE49-F238E27FC236}">
                      <a16:creationId xmlns:a16="http://schemas.microsoft.com/office/drawing/2014/main" id="{59D1C4E5-5955-438E-BE81-84F87C9181EC}"/>
                    </a:ext>
                  </a:extLst>
                </p:cNvPr>
                <p:cNvSpPr/>
                <p:nvPr/>
              </p:nvSpPr>
              <p:spPr>
                <a:xfrm flipH="1">
                  <a:off x="2503798" y="5637907"/>
                  <a:ext cx="1513066" cy="2815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AMX 13</a:t>
                  </a:r>
                </a:p>
              </p:txBody>
            </p:sp>
          </p:grpSp>
          <p:grpSp>
            <p:nvGrpSpPr>
              <p:cNvPr id="24" name="Grouper 37">
                <a:extLst>
                  <a:ext uri="{FF2B5EF4-FFF2-40B4-BE49-F238E27FC236}">
                    <a16:creationId xmlns:a16="http://schemas.microsoft.com/office/drawing/2014/main" id="{F6F7B20B-76C2-41D9-B871-08EF6F5A43C4}"/>
                  </a:ext>
                </a:extLst>
              </p:cNvPr>
              <p:cNvGrpSpPr/>
              <p:nvPr/>
            </p:nvGrpSpPr>
            <p:grpSpPr>
              <a:xfrm>
                <a:off x="3700616" y="3082532"/>
                <a:ext cx="683882" cy="673100"/>
                <a:chOff x="5138492" y="4816019"/>
                <a:chExt cx="1207154" cy="1188123"/>
              </a:xfrm>
            </p:grpSpPr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308E0BC7-5EAC-4D54-BE8A-45EF2C9F3E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4772" y="4816019"/>
                  <a:ext cx="1190874" cy="796398"/>
                </a:xfrm>
                <a:prstGeom prst="rect">
                  <a:avLst/>
                </a:prstGeom>
              </p:spPr>
            </p:pic>
            <p:sp>
              <p:nvSpPr>
                <p:cNvPr id="26" name="Прямоугольник 106">
                  <a:extLst>
                    <a:ext uri="{FF2B5EF4-FFF2-40B4-BE49-F238E27FC236}">
                      <a16:creationId xmlns:a16="http://schemas.microsoft.com/office/drawing/2014/main" id="{9C358E58-CFFC-4113-AC00-DEED5E0349B5}"/>
                    </a:ext>
                  </a:extLst>
                </p:cNvPr>
                <p:cNvSpPr/>
                <p:nvPr/>
              </p:nvSpPr>
              <p:spPr>
                <a:xfrm flipH="1">
                  <a:off x="5138492" y="5599226"/>
                  <a:ext cx="1156683" cy="404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LECLERC TANK</a:t>
                  </a:r>
                </a:p>
              </p:txBody>
            </p:sp>
          </p:grpSp>
          <p:grpSp>
            <p:nvGrpSpPr>
              <p:cNvPr id="27" name="Grouper 36">
                <a:extLst>
                  <a:ext uri="{FF2B5EF4-FFF2-40B4-BE49-F238E27FC236}">
                    <a16:creationId xmlns:a16="http://schemas.microsoft.com/office/drawing/2014/main" id="{761171E4-33EF-4476-998B-58CB8459656A}"/>
                  </a:ext>
                </a:extLst>
              </p:cNvPr>
              <p:cNvGrpSpPr/>
              <p:nvPr/>
            </p:nvGrpSpPr>
            <p:grpSpPr>
              <a:xfrm>
                <a:off x="4067584" y="3768765"/>
                <a:ext cx="916427" cy="711928"/>
                <a:chOff x="6099777" y="4829696"/>
                <a:chExt cx="1617630" cy="1256659"/>
              </a:xfrm>
            </p:grpSpPr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BC79EC8C-B3A5-406E-A1F5-3CE78BB98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9173" y="4829696"/>
                  <a:ext cx="1146265" cy="766565"/>
                </a:xfrm>
                <a:prstGeom prst="rect">
                  <a:avLst/>
                </a:prstGeom>
              </p:spPr>
            </p:pic>
            <p:sp>
              <p:nvSpPr>
                <p:cNvPr id="29" name="Прямоугольник 106">
                  <a:extLst>
                    <a:ext uri="{FF2B5EF4-FFF2-40B4-BE49-F238E27FC236}">
                      <a16:creationId xmlns:a16="http://schemas.microsoft.com/office/drawing/2014/main" id="{7057985B-FECB-4ED0-ADE4-0006EF586DF8}"/>
                    </a:ext>
                  </a:extLst>
                </p:cNvPr>
                <p:cNvSpPr/>
                <p:nvPr/>
              </p:nvSpPr>
              <p:spPr>
                <a:xfrm flipH="1">
                  <a:off x="6099777" y="5599228"/>
                  <a:ext cx="1617630" cy="4871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CAESAR</a:t>
                  </a:r>
                  <a:r>
                    <a:rPr lang="fr-FR" sz="550" baseline="3000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®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fr-FR" sz="550" dirty="0" err="1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Artillery</a:t>
                  </a: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 system </a:t>
                  </a:r>
                  <a:endParaRPr lang="fr-FR" sz="550" baseline="3000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endParaRPr>
                </a:p>
                <a:p>
                  <a:pPr algn="ctr">
                    <a:lnSpc>
                      <a:spcPct val="85000"/>
                    </a:lnSpc>
                  </a:pPr>
                  <a:endParaRPr lang="fr-FR" sz="550" baseline="3000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0" name="Прямоугольник 106">
                <a:extLst>
                  <a:ext uri="{FF2B5EF4-FFF2-40B4-BE49-F238E27FC236}">
                    <a16:creationId xmlns:a16="http://schemas.microsoft.com/office/drawing/2014/main" id="{F80738E1-E6B8-4446-94C4-5066CF97D4FB}"/>
                  </a:ext>
                </a:extLst>
              </p:cNvPr>
              <p:cNvSpPr/>
              <p:nvPr/>
            </p:nvSpPr>
            <p:spPr>
              <a:xfrm flipH="1">
                <a:off x="6251127" y="3565010"/>
                <a:ext cx="655291" cy="2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fr-FR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JAGUAR &amp; GRIFFON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D2AD1EC-BB97-4240-A9F6-FD10D599DCA3}"/>
                  </a:ext>
                </a:extLst>
              </p:cNvPr>
              <p:cNvSpPr txBox="1"/>
              <p:nvPr/>
            </p:nvSpPr>
            <p:spPr>
              <a:xfrm rot="5400000">
                <a:off x="1694690" y="3209108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1764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C90AB53-1520-4F34-AD41-4052F3B6A221}"/>
                  </a:ext>
                </a:extLst>
              </p:cNvPr>
              <p:cNvSpPr txBox="1"/>
              <p:nvPr/>
            </p:nvSpPr>
            <p:spPr>
              <a:xfrm rot="5400000">
                <a:off x="2712094" y="3209109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1947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2B2F467-8972-4D69-80E0-D18C0E6216D0}"/>
                  </a:ext>
                </a:extLst>
              </p:cNvPr>
              <p:cNvSpPr txBox="1"/>
              <p:nvPr/>
            </p:nvSpPr>
            <p:spPr>
              <a:xfrm rot="5400000">
                <a:off x="2238873" y="3955311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1897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801C84E-C97F-4F22-9C40-AEA6F0079CA4}"/>
                  </a:ext>
                </a:extLst>
              </p:cNvPr>
              <p:cNvSpPr txBox="1"/>
              <p:nvPr/>
            </p:nvSpPr>
            <p:spPr>
              <a:xfrm rot="5400000">
                <a:off x="4182352" y="3190647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1992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14707C54-8845-4031-8638-A05E7878BACC}"/>
                  </a:ext>
                </a:extLst>
              </p:cNvPr>
              <p:cNvSpPr txBox="1"/>
              <p:nvPr/>
            </p:nvSpPr>
            <p:spPr>
              <a:xfrm rot="5400000">
                <a:off x="6607149" y="3564795"/>
                <a:ext cx="717794" cy="32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2018/2020 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50D8CA58-2B19-45C3-BE5C-AD77ABA6AA46}"/>
                  </a:ext>
                </a:extLst>
              </p:cNvPr>
              <p:cNvSpPr txBox="1"/>
              <p:nvPr/>
            </p:nvSpPr>
            <p:spPr>
              <a:xfrm rot="5400000">
                <a:off x="4654614" y="3883182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2004</a:t>
                </a:r>
              </a:p>
            </p:txBody>
          </p:sp>
          <p:grpSp>
            <p:nvGrpSpPr>
              <p:cNvPr id="37" name="Grouper 2">
                <a:extLst>
                  <a:ext uri="{FF2B5EF4-FFF2-40B4-BE49-F238E27FC236}">
                    <a16:creationId xmlns:a16="http://schemas.microsoft.com/office/drawing/2014/main" id="{859EA03D-86B8-43F9-B45F-C1B414077E0B}"/>
                  </a:ext>
                </a:extLst>
              </p:cNvPr>
              <p:cNvGrpSpPr/>
              <p:nvPr/>
            </p:nvGrpSpPr>
            <p:grpSpPr>
              <a:xfrm>
                <a:off x="4618767" y="3011590"/>
                <a:ext cx="885899" cy="682109"/>
                <a:chOff x="7120630" y="5968502"/>
                <a:chExt cx="1347464" cy="1037500"/>
              </a:xfrm>
            </p:grpSpPr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6541E349-1B77-43F0-ACDA-FB80F1D64F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20630" y="6058253"/>
                  <a:ext cx="1063481" cy="688693"/>
                </a:xfrm>
                <a:prstGeom prst="rect">
                  <a:avLst/>
                </a:prstGeom>
              </p:spPr>
            </p:pic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EEB9C7AC-07D3-4572-A72D-93054EAC19E2}"/>
                    </a:ext>
                  </a:extLst>
                </p:cNvPr>
                <p:cNvSpPr txBox="1"/>
                <p:nvPr/>
              </p:nvSpPr>
              <p:spPr>
                <a:xfrm rot="5400000">
                  <a:off x="7892003" y="6226367"/>
                  <a:ext cx="833955" cy="318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00" b="1" dirty="0">
                      <a:solidFill>
                        <a:schemeClr val="accent3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2006</a:t>
                  </a:r>
                </a:p>
              </p:txBody>
            </p:sp>
            <p:sp>
              <p:nvSpPr>
                <p:cNvPr id="40" name="Прямоугольник 106">
                  <a:extLst>
                    <a:ext uri="{FF2B5EF4-FFF2-40B4-BE49-F238E27FC236}">
                      <a16:creationId xmlns:a16="http://schemas.microsoft.com/office/drawing/2014/main" id="{42BB5038-961F-4A9D-B51B-3657D03F8152}"/>
                    </a:ext>
                  </a:extLst>
                </p:cNvPr>
                <p:cNvSpPr/>
                <p:nvPr/>
              </p:nvSpPr>
              <p:spPr>
                <a:xfrm flipH="1">
                  <a:off x="7189930" y="6763355"/>
                  <a:ext cx="1003230" cy="2426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VBCI</a:t>
                  </a:r>
                </a:p>
              </p:txBody>
            </p:sp>
          </p:grpSp>
          <p:sp>
            <p:nvSpPr>
              <p:cNvPr id="41" name="Прямоугольник 106">
                <a:extLst>
                  <a:ext uri="{FF2B5EF4-FFF2-40B4-BE49-F238E27FC236}">
                    <a16:creationId xmlns:a16="http://schemas.microsoft.com/office/drawing/2014/main" id="{37BB9E7D-3F90-4333-B18B-C668E65E64CF}"/>
                  </a:ext>
                </a:extLst>
              </p:cNvPr>
              <p:cNvSpPr/>
              <p:nvPr/>
            </p:nvSpPr>
            <p:spPr>
              <a:xfrm flipH="1">
                <a:off x="2995435" y="4033435"/>
                <a:ext cx="655290" cy="15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fr-FR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AMX 10 RC</a:t>
                </a:r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97B97D2D-F31F-4E6C-95FA-B81DD89A2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3515" y="3584055"/>
                <a:ext cx="689631" cy="459753"/>
              </a:xfrm>
              <a:prstGeom prst="rect">
                <a:avLst/>
              </a:prstGeom>
            </p:spPr>
          </p:pic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61D5A7B-B07F-4C75-9232-C50A3EB9BDA8}"/>
                  </a:ext>
                </a:extLst>
              </p:cNvPr>
              <p:cNvSpPr txBox="1"/>
              <p:nvPr/>
            </p:nvSpPr>
            <p:spPr>
              <a:xfrm rot="5400000">
                <a:off x="3453502" y="3709324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1976</a:t>
                </a:r>
              </a:p>
            </p:txBody>
          </p: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0DBD688F-6862-45ED-A8D5-DB46BDF71707}"/>
                  </a:ext>
                </a:extLst>
              </p:cNvPr>
              <p:cNvCxnSpPr/>
              <p:nvPr/>
            </p:nvCxnSpPr>
            <p:spPr>
              <a:xfrm flipV="1">
                <a:off x="4525093" y="2958755"/>
                <a:ext cx="1166" cy="79266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4C805493-2816-48EA-92EC-2CC4922DA3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9135" y="3117882"/>
                <a:ext cx="619276" cy="438418"/>
              </a:xfrm>
              <a:prstGeom prst="rect">
                <a:avLst/>
              </a:prstGeom>
            </p:spPr>
          </p:pic>
          <p:pic>
            <p:nvPicPr>
              <p:cNvPr id="46" name="Picture 2" descr="D:\DONNEES\U0908575\Desktop\COMMUNICATION 2018\PRESENTATIONS INSTITUTIONNELLES 2018\bb serval.jpg">
                <a:extLst>
                  <a:ext uri="{FF2B5EF4-FFF2-40B4-BE49-F238E27FC236}">
                    <a16:creationId xmlns:a16="http://schemas.microsoft.com/office/drawing/2014/main" id="{2BF920A5-D426-4BCC-A2A4-676842B23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1" t="13333" r="18835"/>
              <a:stretch/>
            </p:blipFill>
            <p:spPr bwMode="auto">
              <a:xfrm>
                <a:off x="6276624" y="3795825"/>
                <a:ext cx="561770" cy="44775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Прямоугольник 106">
                <a:extLst>
                  <a:ext uri="{FF2B5EF4-FFF2-40B4-BE49-F238E27FC236}">
                    <a16:creationId xmlns:a16="http://schemas.microsoft.com/office/drawing/2014/main" id="{4E89DC97-7947-4029-AE7C-B0C409DEAE17}"/>
                  </a:ext>
                </a:extLst>
              </p:cNvPr>
              <p:cNvSpPr/>
              <p:nvPr/>
            </p:nvSpPr>
            <p:spPr>
              <a:xfrm flipH="1">
                <a:off x="6251127" y="4212792"/>
                <a:ext cx="655291" cy="15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fr-FR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SERVAL</a:t>
                </a:r>
              </a:p>
            </p:txBody>
          </p: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F2C7C5E-075C-4C4E-A32C-8AD63D4C4D5F}"/>
                  </a:ext>
                </a:extLst>
              </p:cNvPr>
              <p:cNvCxnSpPr>
                <a:cxnSpLocks/>
                <a:endCxn id="63" idx="4"/>
              </p:cNvCxnSpPr>
              <p:nvPr/>
            </p:nvCxnSpPr>
            <p:spPr>
              <a:xfrm flipV="1">
                <a:off x="5458277" y="2948907"/>
                <a:ext cx="2501" cy="126503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4426706D-351E-4F16-9E0D-877F3D0B1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3777" y="3779049"/>
                <a:ext cx="655618" cy="434893"/>
              </a:xfrm>
              <a:prstGeom prst="rect">
                <a:avLst/>
              </a:prstGeom>
            </p:spPr>
          </p:pic>
          <p:sp>
            <p:nvSpPr>
              <p:cNvPr id="50" name="Прямоугольник 106">
                <a:extLst>
                  <a:ext uri="{FF2B5EF4-FFF2-40B4-BE49-F238E27FC236}">
                    <a16:creationId xmlns:a16="http://schemas.microsoft.com/office/drawing/2014/main" id="{CE1918D6-E87B-49AA-96D3-7A33AAA99E1C}"/>
                  </a:ext>
                </a:extLst>
              </p:cNvPr>
              <p:cNvSpPr/>
              <p:nvPr/>
            </p:nvSpPr>
            <p:spPr>
              <a:xfrm flipH="1">
                <a:off x="5459197" y="4231253"/>
                <a:ext cx="655291" cy="15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fr-FR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TITUS®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769AA69C-B2D9-4726-9CBF-21C084E9697E}"/>
                  </a:ext>
                </a:extLst>
              </p:cNvPr>
              <p:cNvSpPr txBox="1"/>
              <p:nvPr/>
            </p:nvSpPr>
            <p:spPr>
              <a:xfrm rot="5400000">
                <a:off x="5909489" y="3900051"/>
                <a:ext cx="548290" cy="20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2013</a:t>
                </a:r>
              </a:p>
            </p:txBody>
          </p: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34081F7A-A144-4DED-AA43-69EEEC0E21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4370" y="1868358"/>
                <a:ext cx="0" cy="94953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ACEA030-64BF-457A-A91A-135140071902}"/>
                  </a:ext>
                </a:extLst>
              </p:cNvPr>
              <p:cNvSpPr txBox="1"/>
              <p:nvPr/>
            </p:nvSpPr>
            <p:spPr>
              <a:xfrm rot="5400000">
                <a:off x="6973307" y="1597911"/>
                <a:ext cx="548290" cy="26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2020</a:t>
                </a:r>
              </a:p>
            </p:txBody>
          </p: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7A3DF119-45DF-48E7-B2FC-5F3911A39D04}"/>
                  </a:ext>
                </a:extLst>
              </p:cNvPr>
              <p:cNvGrpSpPr/>
              <p:nvPr/>
            </p:nvGrpSpPr>
            <p:grpSpPr>
              <a:xfrm>
                <a:off x="1462566" y="2661780"/>
                <a:ext cx="7120207" cy="287127"/>
                <a:chOff x="1138520" y="3242514"/>
                <a:chExt cx="8533583" cy="344122"/>
              </a:xfrm>
            </p:grpSpPr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F7DAFA23-3878-4E1C-B1C6-DEED41AD4698}"/>
                    </a:ext>
                  </a:extLst>
                </p:cNvPr>
                <p:cNvCxnSpPr/>
                <p:nvPr/>
              </p:nvCxnSpPr>
              <p:spPr>
                <a:xfrm flipV="1">
                  <a:off x="1257715" y="3242514"/>
                  <a:ext cx="1220" cy="17295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Signalisation droite 23">
                  <a:extLst>
                    <a:ext uri="{FF2B5EF4-FFF2-40B4-BE49-F238E27FC236}">
                      <a16:creationId xmlns:a16="http://schemas.microsoft.com/office/drawing/2014/main" id="{EA5C29C6-1BCE-46AE-8689-73EFFF5ECF7D}"/>
                    </a:ext>
                  </a:extLst>
                </p:cNvPr>
                <p:cNvSpPr/>
                <p:nvPr/>
              </p:nvSpPr>
              <p:spPr>
                <a:xfrm>
                  <a:off x="1187164" y="3429614"/>
                  <a:ext cx="8484939" cy="131026"/>
                </a:xfrm>
                <a:prstGeom prst="homePlate">
                  <a:avLst/>
                </a:prstGeom>
                <a:solidFill>
                  <a:srgbClr val="011A3B"/>
                </a:solidFill>
                <a:ln>
                  <a:solidFill>
                    <a:srgbClr val="04193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B57844C2-D7FA-4776-B00A-C5174F9A2B73}"/>
                    </a:ext>
                  </a:extLst>
                </p:cNvPr>
                <p:cNvSpPr/>
                <p:nvPr/>
              </p:nvSpPr>
              <p:spPr>
                <a:xfrm>
                  <a:off x="1138520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335F81E8-E0DF-48D7-A4FB-0C6EB08115E8}"/>
                    </a:ext>
                  </a:extLst>
                </p:cNvPr>
                <p:cNvSpPr/>
                <p:nvPr/>
              </p:nvSpPr>
              <p:spPr>
                <a:xfrm>
                  <a:off x="4759948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8A2483AE-BBF3-4B8A-809C-AB619575909C}"/>
                    </a:ext>
                  </a:extLst>
                </p:cNvPr>
                <p:cNvSpPr/>
                <p:nvPr/>
              </p:nvSpPr>
              <p:spPr>
                <a:xfrm>
                  <a:off x="6486537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u="sng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461E101B-AD6F-4974-9E41-717A046C1994}"/>
                    </a:ext>
                  </a:extLst>
                </p:cNvPr>
                <p:cNvSpPr/>
                <p:nvPr/>
              </p:nvSpPr>
              <p:spPr>
                <a:xfrm>
                  <a:off x="2038610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61" name="Ellipse 60">
                  <a:extLst>
                    <a:ext uri="{FF2B5EF4-FFF2-40B4-BE49-F238E27FC236}">
                      <a16:creationId xmlns:a16="http://schemas.microsoft.com/office/drawing/2014/main" id="{FE58F4E0-06FD-403D-9106-A1F290203231}"/>
                    </a:ext>
                  </a:extLst>
                </p:cNvPr>
                <p:cNvSpPr/>
                <p:nvPr/>
              </p:nvSpPr>
              <p:spPr>
                <a:xfrm>
                  <a:off x="3129803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24B4C65E-0108-4AE3-AE01-3C6A2BEC130C}"/>
                    </a:ext>
                  </a:extLst>
                </p:cNvPr>
                <p:cNvSpPr/>
                <p:nvPr/>
              </p:nvSpPr>
              <p:spPr>
                <a:xfrm>
                  <a:off x="4048779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8BB7F3F8-D874-4FFC-8304-EAFA74DA0B61}"/>
                    </a:ext>
                  </a:extLst>
                </p:cNvPr>
                <p:cNvSpPr/>
                <p:nvPr/>
              </p:nvSpPr>
              <p:spPr>
                <a:xfrm>
                  <a:off x="5834934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u="sng" dirty="0">
                    <a:solidFill>
                      <a:srgbClr val="041937"/>
                    </a:solidFill>
                  </a:endParaRPr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9089A6DF-2FAF-4FC6-9E6A-EBF8DE4E417C}"/>
                    </a:ext>
                  </a:extLst>
                </p:cNvPr>
                <p:cNvSpPr/>
                <p:nvPr/>
              </p:nvSpPr>
              <p:spPr>
                <a:xfrm>
                  <a:off x="7876694" y="3395735"/>
                  <a:ext cx="190901" cy="190901"/>
                </a:xfrm>
                <a:prstGeom prst="ellipse">
                  <a:avLst/>
                </a:prstGeom>
                <a:solidFill>
                  <a:srgbClr val="041937"/>
                </a:solidFill>
                <a:ln w="285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83" u="sng" dirty="0">
                    <a:solidFill>
                      <a:srgbClr val="041937"/>
                    </a:solidFill>
                  </a:endParaRPr>
                </a:p>
              </p:txBody>
            </p:sp>
          </p:grpSp>
          <p:pic>
            <p:nvPicPr>
              <p:cNvPr id="65" name="Image 64">
                <a:extLst>
                  <a:ext uri="{FF2B5EF4-FFF2-40B4-BE49-F238E27FC236}">
                    <a16:creationId xmlns:a16="http://schemas.microsoft.com/office/drawing/2014/main" id="{C7C3F971-989D-497D-AB8F-322E653DC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54170" y="1532634"/>
                <a:ext cx="810201" cy="296603"/>
              </a:xfrm>
              <a:prstGeom prst="rect">
                <a:avLst/>
              </a:prstGeom>
            </p:spPr>
          </p:pic>
          <p:sp>
            <p:nvSpPr>
              <p:cNvPr id="66" name="Прямоугольник 106">
                <a:extLst>
                  <a:ext uri="{FF2B5EF4-FFF2-40B4-BE49-F238E27FC236}">
                    <a16:creationId xmlns:a16="http://schemas.microsoft.com/office/drawing/2014/main" id="{322CDAEF-9813-4EFD-9A3E-045BC943D68E}"/>
                  </a:ext>
                </a:extLst>
              </p:cNvPr>
              <p:cNvSpPr/>
              <p:nvPr/>
            </p:nvSpPr>
            <p:spPr>
              <a:xfrm>
                <a:off x="6462702" y="1818885"/>
                <a:ext cx="732928" cy="15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New </a:t>
                </a:r>
                <a:r>
                  <a:rPr lang="fr-FR" sz="550" dirty="0" err="1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governance</a:t>
                </a:r>
                <a:endParaRPr lang="fr-FR" sz="550" dirty="0">
                  <a:solidFill>
                    <a:srgbClr val="041937"/>
                  </a:solidFill>
                  <a:latin typeface="+mj-lt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67" name="Grouper 13">
                <a:extLst>
                  <a:ext uri="{FF2B5EF4-FFF2-40B4-BE49-F238E27FC236}">
                    <a16:creationId xmlns:a16="http://schemas.microsoft.com/office/drawing/2014/main" id="{BB9D8809-248C-45F6-958B-26E2AA8CD779}"/>
                  </a:ext>
                </a:extLst>
              </p:cNvPr>
              <p:cNvGrpSpPr/>
              <p:nvPr/>
            </p:nvGrpSpPr>
            <p:grpSpPr>
              <a:xfrm>
                <a:off x="1148726" y="1675657"/>
                <a:ext cx="972036" cy="894431"/>
                <a:chOff x="602572" y="2777334"/>
                <a:chExt cx="1478479" cy="1360442"/>
              </a:xfrm>
            </p:grpSpPr>
            <p:pic>
              <p:nvPicPr>
                <p:cNvPr id="68" name="Picture 2" descr="manu.jpg">
                  <a:extLst>
                    <a:ext uri="{FF2B5EF4-FFF2-40B4-BE49-F238E27FC236}">
                      <a16:creationId xmlns:a16="http://schemas.microsoft.com/office/drawing/2014/main" id="{45449D21-30C0-4ADA-B499-4C198833D2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57" y="3012560"/>
                  <a:ext cx="794634" cy="808036"/>
                </a:xfrm>
                <a:prstGeom prst="rect">
                  <a:avLst/>
                </a:prstGeom>
              </p:spPr>
            </p:pic>
            <p:sp>
              <p:nvSpPr>
                <p:cNvPr id="69" name="Прямоугольник 106">
                  <a:extLst>
                    <a:ext uri="{FF2B5EF4-FFF2-40B4-BE49-F238E27FC236}">
                      <a16:creationId xmlns:a16="http://schemas.microsoft.com/office/drawing/2014/main" id="{555DB7B5-8727-4754-B50D-5D61FE5558BF}"/>
                    </a:ext>
                  </a:extLst>
                </p:cNvPr>
                <p:cNvSpPr/>
                <p:nvPr/>
              </p:nvSpPr>
              <p:spPr>
                <a:xfrm>
                  <a:off x="602572" y="3788864"/>
                  <a:ext cx="1478479" cy="3489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Establishment of the first weapons </a:t>
                  </a:r>
                  <a:r>
                    <a:rPr lang="en-US" sz="55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factories (Tulle)</a:t>
                  </a:r>
                  <a:endParaRPr lang="en-US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id="{55A83A1D-DA4E-4412-9D9E-50DF418AB011}"/>
                    </a:ext>
                  </a:extLst>
                </p:cNvPr>
                <p:cNvSpPr txBox="1"/>
                <p:nvPr/>
              </p:nvSpPr>
              <p:spPr>
                <a:xfrm rot="5400000">
                  <a:off x="1201517" y="2989739"/>
                  <a:ext cx="833955" cy="409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200" b="1" dirty="0">
                      <a:solidFill>
                        <a:schemeClr val="accent3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1690</a:t>
                  </a:r>
                </a:p>
              </p:txBody>
            </p:sp>
          </p:grpSp>
          <p:grpSp>
            <p:nvGrpSpPr>
              <p:cNvPr id="71" name="Grouper 11">
                <a:extLst>
                  <a:ext uri="{FF2B5EF4-FFF2-40B4-BE49-F238E27FC236}">
                    <a16:creationId xmlns:a16="http://schemas.microsoft.com/office/drawing/2014/main" id="{6B8F14D5-A1BB-4A54-98B3-D61DC8D71239}"/>
                  </a:ext>
                </a:extLst>
              </p:cNvPr>
              <p:cNvGrpSpPr/>
              <p:nvPr/>
            </p:nvGrpSpPr>
            <p:grpSpPr>
              <a:xfrm>
                <a:off x="1148724" y="814219"/>
                <a:ext cx="1405235" cy="890218"/>
                <a:chOff x="517280" y="1214788"/>
                <a:chExt cx="2137380" cy="1354034"/>
              </a:xfrm>
            </p:grpSpPr>
            <p:pic>
              <p:nvPicPr>
                <p:cNvPr id="72" name="Picture 3">
                  <a:extLst>
                    <a:ext uri="{FF2B5EF4-FFF2-40B4-BE49-F238E27FC236}">
                      <a16:creationId xmlns:a16="http://schemas.microsoft.com/office/drawing/2014/main" id="{5940C922-4C27-4DF7-B4E4-84F5ED628C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7743" y="1318009"/>
                  <a:ext cx="787551" cy="777983"/>
                </a:xfrm>
                <a:prstGeom prst="rect">
                  <a:avLst/>
                </a:prstGeom>
              </p:spPr>
            </p:pic>
            <p:sp>
              <p:nvSpPr>
                <p:cNvPr id="73" name="Прямоугольник 106">
                  <a:extLst>
                    <a:ext uri="{FF2B5EF4-FFF2-40B4-BE49-F238E27FC236}">
                      <a16:creationId xmlns:a16="http://schemas.microsoft.com/office/drawing/2014/main" id="{6CAC0770-C907-418B-A38F-AA4996DC0E08}"/>
                    </a:ext>
                  </a:extLst>
                </p:cNvPr>
                <p:cNvSpPr/>
                <p:nvPr/>
              </p:nvSpPr>
              <p:spPr>
                <a:xfrm flipH="1">
                  <a:off x="517280" y="2113647"/>
                  <a:ext cx="1808527" cy="455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Group consolidation </a:t>
                  </a:r>
                  <a:r>
                    <a:rPr lang="fr-FR" sz="550" dirty="0" err="1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under</a:t>
                  </a: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 DEFA</a:t>
                  </a:r>
                  <a:b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</a:br>
                  <a:r>
                    <a:rPr lang="fr-FR" sz="550" i="1" dirty="0">
                      <a:solidFill>
                        <a:srgbClr val="041937"/>
                      </a:solidFill>
                      <a:latin typeface="+mj-lt"/>
                      <a:ea typeface="Century Gothic" charset="0"/>
                      <a:cs typeface="Century Gothic" charset="0"/>
                    </a:rPr>
                    <a:t>(Direction des Etudes et Fabrication d’Armements) </a:t>
                  </a:r>
                </a:p>
              </p:txBody>
            </p:sp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11429A86-91F0-4C98-BD33-38B0F1A98A74}"/>
                    </a:ext>
                  </a:extLst>
                </p:cNvPr>
                <p:cNvSpPr txBox="1"/>
                <p:nvPr/>
              </p:nvSpPr>
              <p:spPr>
                <a:xfrm rot="5400000">
                  <a:off x="2033109" y="1427193"/>
                  <a:ext cx="833955" cy="409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accent3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1945</a:t>
                  </a:r>
                </a:p>
              </p:txBody>
            </p:sp>
          </p:grp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BCF9F57B-19B2-4E29-9091-C9A78CE50E8D}"/>
                  </a:ext>
                </a:extLst>
              </p:cNvPr>
              <p:cNvCxnSpPr/>
              <p:nvPr/>
            </p:nvCxnSpPr>
            <p:spPr>
              <a:xfrm flipV="1">
                <a:off x="2296921" y="1473966"/>
                <a:ext cx="4959" cy="1325194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641A62F7-2C16-40A3-8D27-B038EA7C8C9C}"/>
                  </a:ext>
                </a:extLst>
              </p:cNvPr>
              <p:cNvCxnSpPr/>
              <p:nvPr/>
            </p:nvCxnSpPr>
            <p:spPr>
              <a:xfrm flipV="1">
                <a:off x="3219341" y="1882792"/>
                <a:ext cx="2882" cy="916681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Grouper 14">
                <a:extLst>
                  <a:ext uri="{FF2B5EF4-FFF2-40B4-BE49-F238E27FC236}">
                    <a16:creationId xmlns:a16="http://schemas.microsoft.com/office/drawing/2014/main" id="{6C4E5444-B10C-4408-8757-37ED37D19A5D}"/>
                  </a:ext>
                </a:extLst>
              </p:cNvPr>
              <p:cNvGrpSpPr/>
              <p:nvPr/>
            </p:nvGrpSpPr>
            <p:grpSpPr>
              <a:xfrm>
                <a:off x="2347412" y="1171084"/>
                <a:ext cx="1123756" cy="1022130"/>
                <a:chOff x="2534645" y="2475673"/>
                <a:chExt cx="1709248" cy="1554673"/>
              </a:xfrm>
            </p:grpSpPr>
            <p:pic>
              <p:nvPicPr>
                <p:cNvPr id="78" name="Picture 2">
                  <a:extLst>
                    <a:ext uri="{FF2B5EF4-FFF2-40B4-BE49-F238E27FC236}">
                      <a16:creationId xmlns:a16="http://schemas.microsoft.com/office/drawing/2014/main" id="{7DA8BA04-067F-4E41-AA9F-18312A0773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6466" y="2593308"/>
                  <a:ext cx="877175" cy="795160"/>
                </a:xfrm>
                <a:prstGeom prst="rect">
                  <a:avLst/>
                </a:prstGeom>
              </p:spPr>
            </p:pic>
            <p:sp>
              <p:nvSpPr>
                <p:cNvPr id="79" name="Прямоугольник 106">
                  <a:extLst>
                    <a:ext uri="{FF2B5EF4-FFF2-40B4-BE49-F238E27FC236}">
                      <a16:creationId xmlns:a16="http://schemas.microsoft.com/office/drawing/2014/main" id="{92059583-9284-4049-B32C-74F8EF0F76EE}"/>
                    </a:ext>
                  </a:extLst>
                </p:cNvPr>
                <p:cNvSpPr/>
                <p:nvPr/>
              </p:nvSpPr>
              <p:spPr>
                <a:xfrm flipH="1">
                  <a:off x="2534645" y="3468906"/>
                  <a:ext cx="1338641" cy="5614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fr-FR" sz="550" dirty="0" err="1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Creation</a:t>
                  </a: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 of the  G.I.A.T </a:t>
                  </a:r>
                </a:p>
                <a:p>
                  <a:pPr algn="r">
                    <a:lnSpc>
                      <a:spcPct val="85000"/>
                    </a:lnSpc>
                  </a:pPr>
                  <a:r>
                    <a:rPr lang="fr-FR" sz="550" i="1" dirty="0">
                      <a:solidFill>
                        <a:srgbClr val="041937"/>
                      </a:solidFill>
                      <a:latin typeface="+mj-lt"/>
                      <a:ea typeface="Century Gothic" charset="0"/>
                      <a:cs typeface="Calibri" panose="020F0502020204030204" pitchFamily="34" charset="0"/>
                    </a:rPr>
                    <a:t>(Groupement industriel des Armements Terrestres</a:t>
                  </a:r>
                </a:p>
              </p:txBody>
            </p:sp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1C73A2C0-930A-40DD-A1E4-3B2B2D2B92CF}"/>
                    </a:ext>
                  </a:extLst>
                </p:cNvPr>
                <p:cNvSpPr txBox="1"/>
                <p:nvPr/>
              </p:nvSpPr>
              <p:spPr>
                <a:xfrm rot="5400000">
                  <a:off x="3622342" y="2688077"/>
                  <a:ext cx="833955" cy="409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accent3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1971</a:t>
                  </a:r>
                </a:p>
              </p:txBody>
            </p:sp>
          </p:grpSp>
          <p:grpSp>
            <p:nvGrpSpPr>
              <p:cNvPr id="81" name="Grouper 19">
                <a:extLst>
                  <a:ext uri="{FF2B5EF4-FFF2-40B4-BE49-F238E27FC236}">
                    <a16:creationId xmlns:a16="http://schemas.microsoft.com/office/drawing/2014/main" id="{BDEDE872-D510-4FA4-8FD1-BBBA5EB4F9F0}"/>
                  </a:ext>
                </a:extLst>
              </p:cNvPr>
              <p:cNvGrpSpPr/>
              <p:nvPr/>
            </p:nvGrpSpPr>
            <p:grpSpPr>
              <a:xfrm>
                <a:off x="2913909" y="1808652"/>
                <a:ext cx="1288598" cy="548290"/>
                <a:chOff x="3850277" y="1147362"/>
                <a:chExt cx="1959976" cy="833957"/>
              </a:xfrm>
            </p:grpSpPr>
            <p:pic>
              <p:nvPicPr>
                <p:cNvPr id="82" name="Picture 6" descr="image gauche">
                  <a:hlinkClick r:id="rId16"/>
                  <a:extLst>
                    <a:ext uri="{FF2B5EF4-FFF2-40B4-BE49-F238E27FC236}">
                      <a16:creationId xmlns:a16="http://schemas.microsoft.com/office/drawing/2014/main" id="{2EEF54D5-87BC-49A4-A988-CF678E8351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3269" y="1221104"/>
                  <a:ext cx="984324" cy="242801"/>
                </a:xfrm>
                <a:prstGeom prst="rect">
                  <a:avLst/>
                </a:prstGeom>
              </p:spPr>
            </p:pic>
            <p:sp>
              <p:nvSpPr>
                <p:cNvPr id="83" name="Прямоугольник 106">
                  <a:extLst>
                    <a:ext uri="{FF2B5EF4-FFF2-40B4-BE49-F238E27FC236}">
                      <a16:creationId xmlns:a16="http://schemas.microsoft.com/office/drawing/2014/main" id="{B7EA76AF-4736-4ECC-8515-669DBC364CBE}"/>
                    </a:ext>
                  </a:extLst>
                </p:cNvPr>
                <p:cNvSpPr/>
                <p:nvPr/>
              </p:nvSpPr>
              <p:spPr>
                <a:xfrm flipH="1">
                  <a:off x="3850277" y="1475226"/>
                  <a:ext cx="1665106" cy="2426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GIAT Industries</a:t>
                  </a:r>
                </a:p>
              </p:txBody>
            </p:sp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F95B1EDF-E975-4221-93B8-83260B13816C}"/>
                    </a:ext>
                  </a:extLst>
                </p:cNvPr>
                <p:cNvSpPr txBox="1"/>
                <p:nvPr/>
              </p:nvSpPr>
              <p:spPr>
                <a:xfrm rot="5400000">
                  <a:off x="5188701" y="1359767"/>
                  <a:ext cx="833957" cy="409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accent3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1990</a:t>
                  </a:r>
                </a:p>
              </p:txBody>
            </p:sp>
          </p:grpSp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AD733FC6-7110-4C9F-BC24-73E1CBD8FF35}"/>
                  </a:ext>
                </a:extLst>
              </p:cNvPr>
              <p:cNvCxnSpPr/>
              <p:nvPr/>
            </p:nvCxnSpPr>
            <p:spPr>
              <a:xfrm flipV="1">
                <a:off x="3967323" y="2116187"/>
                <a:ext cx="4335" cy="662717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5B144043-4C5F-40B5-A417-F19987036C75}"/>
                  </a:ext>
                </a:extLst>
              </p:cNvPr>
              <p:cNvCxnSpPr/>
              <p:nvPr/>
            </p:nvCxnSpPr>
            <p:spPr>
              <a:xfrm flipV="1">
                <a:off x="5998648" y="1468815"/>
                <a:ext cx="5824" cy="1330656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Прямоугольник 106">
                <a:extLst>
                  <a:ext uri="{FF2B5EF4-FFF2-40B4-BE49-F238E27FC236}">
                    <a16:creationId xmlns:a16="http://schemas.microsoft.com/office/drawing/2014/main" id="{29E0A91A-B3B8-4229-BC62-17AAABF4029E}"/>
                  </a:ext>
                </a:extLst>
              </p:cNvPr>
              <p:cNvSpPr/>
              <p:nvPr/>
            </p:nvSpPr>
            <p:spPr>
              <a:xfrm>
                <a:off x="6007783" y="1299026"/>
                <a:ext cx="504326" cy="15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500" b="1" dirty="0">
                    <a:solidFill>
                      <a:srgbClr val="041937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KNDS</a:t>
                </a:r>
              </a:p>
            </p:txBody>
          </p:sp>
          <p:grpSp>
            <p:nvGrpSpPr>
              <p:cNvPr id="88" name="Grouper 96">
                <a:extLst>
                  <a:ext uri="{FF2B5EF4-FFF2-40B4-BE49-F238E27FC236}">
                    <a16:creationId xmlns:a16="http://schemas.microsoft.com/office/drawing/2014/main" id="{587A0FA9-B054-4D2B-AB0E-FE92AD39A3F3}"/>
                  </a:ext>
                </a:extLst>
              </p:cNvPr>
              <p:cNvGrpSpPr/>
              <p:nvPr/>
            </p:nvGrpSpPr>
            <p:grpSpPr>
              <a:xfrm>
                <a:off x="3748853" y="1014796"/>
                <a:ext cx="1076045" cy="758739"/>
                <a:chOff x="5834684" y="2450086"/>
                <a:chExt cx="1636678" cy="1154052"/>
              </a:xfrm>
            </p:grpSpPr>
            <p:pic>
              <p:nvPicPr>
                <p:cNvPr id="89" name="Picture 2" descr="http://4.bp.blogspot.com/-QyyoTq-wGKg/USpjFkjMyuI/AAAAAAAANQI/zxcy8Nfadgg/s400/Trajan_155mm_towed_howitzer_Nexter_Systems_IDEX_2013_defence_exhibition_Abu_Dhabi_UAE_640_001.jpg">
                  <a:hlinkClick r:id="rId18"/>
                  <a:extLst>
                    <a:ext uri="{FF2B5EF4-FFF2-40B4-BE49-F238E27FC236}">
                      <a16:creationId xmlns:a16="http://schemas.microsoft.com/office/drawing/2014/main" id="{28DB57D8-1B3E-4E9B-A856-62A663C8E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7082" y="2525029"/>
                  <a:ext cx="821328" cy="791479"/>
                </a:xfrm>
                <a:prstGeom prst="rect">
                  <a:avLst/>
                </a:prstGeom>
              </p:spPr>
            </p:pic>
            <p:sp>
              <p:nvSpPr>
                <p:cNvPr id="90" name="Прямоугольник 106">
                  <a:extLst>
                    <a:ext uri="{FF2B5EF4-FFF2-40B4-BE49-F238E27FC236}">
                      <a16:creationId xmlns:a16="http://schemas.microsoft.com/office/drawing/2014/main" id="{33524630-9F7A-4ED7-93B1-2C5E62238AE7}"/>
                    </a:ext>
                  </a:extLst>
                </p:cNvPr>
                <p:cNvSpPr/>
                <p:nvPr/>
              </p:nvSpPr>
              <p:spPr>
                <a:xfrm flipH="1">
                  <a:off x="5834684" y="3361491"/>
                  <a:ext cx="1244998" cy="2426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rPr>
                    <a:t>Nexter</a:t>
                  </a:r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D8AF69BF-17AE-49DE-BBFF-CF20D444A3A2}"/>
                    </a:ext>
                  </a:extLst>
                </p:cNvPr>
                <p:cNvSpPr txBox="1"/>
                <p:nvPr/>
              </p:nvSpPr>
              <p:spPr>
                <a:xfrm rot="5400000">
                  <a:off x="6782233" y="2730068"/>
                  <a:ext cx="969112" cy="409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accent3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2006</a:t>
                  </a:r>
                </a:p>
              </p:txBody>
            </p:sp>
          </p:grp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AC0C3C2A-A4DD-4ACA-8051-C559DD3F3E4B}"/>
                  </a:ext>
                </a:extLst>
              </p:cNvPr>
              <p:cNvCxnSpPr>
                <a:endCxn id="90" idx="1"/>
              </p:cNvCxnSpPr>
              <p:nvPr/>
            </p:nvCxnSpPr>
            <p:spPr>
              <a:xfrm flipV="1">
                <a:off x="4563837" y="1693771"/>
                <a:ext cx="3546" cy="1105707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:a16="http://schemas.microsoft.com/office/drawing/2014/main" id="{9402B005-4BB2-4B99-BD7C-A0E273D9F8FD}"/>
                  </a:ext>
                </a:extLst>
              </p:cNvPr>
              <p:cNvCxnSpPr/>
              <p:nvPr/>
            </p:nvCxnSpPr>
            <p:spPr>
              <a:xfrm flipV="1">
                <a:off x="5457646" y="1651938"/>
                <a:ext cx="6262" cy="1147583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er 103">
                <a:extLst>
                  <a:ext uri="{FF2B5EF4-FFF2-40B4-BE49-F238E27FC236}">
                    <a16:creationId xmlns:a16="http://schemas.microsoft.com/office/drawing/2014/main" id="{3E19E0CD-B9E2-4217-8044-D447681D7E94}"/>
                  </a:ext>
                </a:extLst>
              </p:cNvPr>
              <p:cNvGrpSpPr/>
              <p:nvPr/>
            </p:nvGrpSpPr>
            <p:grpSpPr>
              <a:xfrm>
                <a:off x="4863536" y="1190554"/>
                <a:ext cx="841151" cy="712749"/>
                <a:chOff x="5860456" y="1067364"/>
                <a:chExt cx="1279403" cy="1084101"/>
              </a:xfrm>
            </p:grpSpPr>
            <p:pic>
              <p:nvPicPr>
                <p:cNvPr id="95" name="Image 94">
                  <a:extLst>
                    <a:ext uri="{FF2B5EF4-FFF2-40B4-BE49-F238E27FC236}">
                      <a16:creationId xmlns:a16="http://schemas.microsoft.com/office/drawing/2014/main" id="{213BDCFF-F3C1-4C22-B7C6-AE84E6D595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3298" y="1203185"/>
                  <a:ext cx="738410" cy="492634"/>
                </a:xfrm>
                <a:prstGeom prst="rect">
                  <a:avLst/>
                </a:prstGeom>
              </p:spPr>
            </p:pic>
            <p:grpSp>
              <p:nvGrpSpPr>
                <p:cNvPr id="96" name="Grouper 105">
                  <a:extLst>
                    <a:ext uri="{FF2B5EF4-FFF2-40B4-BE49-F238E27FC236}">
                      <a16:creationId xmlns:a16="http://schemas.microsoft.com/office/drawing/2014/main" id="{4CABCCC8-114A-4996-B02A-65E3A8A306C8}"/>
                    </a:ext>
                  </a:extLst>
                </p:cNvPr>
                <p:cNvGrpSpPr/>
                <p:nvPr/>
              </p:nvGrpSpPr>
              <p:grpSpPr>
                <a:xfrm>
                  <a:off x="5860456" y="1067364"/>
                  <a:ext cx="1279403" cy="1084101"/>
                  <a:chOff x="4858321" y="3116905"/>
                  <a:chExt cx="1279403" cy="1084101"/>
                </a:xfrm>
              </p:grpSpPr>
              <p:sp>
                <p:nvSpPr>
                  <p:cNvPr id="97" name="Прямоугольник 106">
                    <a:extLst>
                      <a:ext uri="{FF2B5EF4-FFF2-40B4-BE49-F238E27FC236}">
                        <a16:creationId xmlns:a16="http://schemas.microsoft.com/office/drawing/2014/main" id="{A5F7F724-5CF1-4861-A4D2-FAECA1D19CD2}"/>
                      </a:ext>
                    </a:extLst>
                  </p:cNvPr>
                  <p:cNvSpPr/>
                  <p:nvPr/>
                </p:nvSpPr>
                <p:spPr>
                  <a:xfrm flipH="1">
                    <a:off x="4858321" y="3745831"/>
                    <a:ext cx="954399" cy="4551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fr-FR" sz="550" dirty="0">
                        <a:solidFill>
                          <a:srgbClr val="041937"/>
                        </a:solidFill>
                        <a:latin typeface="+mj-lt"/>
                        <a:ea typeface="Arial" charset="0"/>
                        <a:cs typeface="Arial" charset="0"/>
                      </a:rPr>
                      <a:t>Acquisition of </a:t>
                    </a:r>
                    <a:r>
                      <a:rPr lang="fr-FR" sz="550" dirty="0" err="1">
                        <a:solidFill>
                          <a:srgbClr val="041937"/>
                        </a:solidFill>
                        <a:latin typeface="+mj-lt"/>
                        <a:ea typeface="Arial" charset="0"/>
                        <a:cs typeface="Arial" charset="0"/>
                      </a:rPr>
                      <a:t>Mecar</a:t>
                    </a:r>
                    <a:r>
                      <a:rPr lang="fr-FR" sz="550" dirty="0">
                        <a:solidFill>
                          <a:srgbClr val="041937"/>
                        </a:solidFill>
                        <a:latin typeface="+mj-lt"/>
                        <a:ea typeface="Arial" charset="0"/>
                        <a:cs typeface="Arial" charset="0"/>
                      </a:rPr>
                      <a:t> &amp; Simmel </a:t>
                    </a:r>
                    <a:r>
                      <a:rPr lang="fr-FR" sz="550" dirty="0" err="1">
                        <a:solidFill>
                          <a:srgbClr val="041937"/>
                        </a:solidFill>
                        <a:latin typeface="+mj-lt"/>
                        <a:ea typeface="Arial" charset="0"/>
                        <a:cs typeface="Arial" charset="0"/>
                      </a:rPr>
                      <a:t>Difesa</a:t>
                    </a:r>
                    <a:endParaRPr lang="fr-FR" sz="550" dirty="0">
                      <a:solidFill>
                        <a:srgbClr val="041937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8" name="ZoneTexte 97">
                    <a:extLst>
                      <a:ext uri="{FF2B5EF4-FFF2-40B4-BE49-F238E27FC236}">
                        <a16:creationId xmlns:a16="http://schemas.microsoft.com/office/drawing/2014/main" id="{4735505E-3E15-4CD9-BACA-8A61A2C1B51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516173" y="3329309"/>
                    <a:ext cx="833955" cy="4091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b="1" dirty="0">
                        <a:solidFill>
                          <a:schemeClr val="accent3"/>
                        </a:solidFill>
                        <a:latin typeface="Neris" panose="00000800000000000000" pitchFamily="50" charset="0"/>
                        <a:ea typeface="Arial" charset="0"/>
                        <a:cs typeface="Arial" charset="0"/>
                      </a:rPr>
                      <a:t>2014</a:t>
                    </a:r>
                  </a:p>
                </p:txBody>
              </p:sp>
            </p:grpSp>
          </p:grpSp>
          <p:pic>
            <p:nvPicPr>
              <p:cNvPr id="99" name="Picture 2">
                <a:hlinkClick r:id="rId18"/>
                <a:extLst>
                  <a:ext uri="{FF2B5EF4-FFF2-40B4-BE49-F238E27FC236}">
                    <a16:creationId xmlns:a16="http://schemas.microsoft.com/office/drawing/2014/main" id="{75FCE8E7-94E3-42F3-B6F3-B6C82B7447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65254" y="838257"/>
                <a:ext cx="672790" cy="443602"/>
              </a:xfrm>
              <a:prstGeom prst="rect">
                <a:avLst/>
              </a:prstGeom>
            </p:spPr>
          </p:pic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FA64FC5-EB97-4F74-9D2F-FE75E4E2A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7574" y="1510225"/>
                <a:ext cx="771241" cy="416400"/>
              </a:xfrm>
              <a:prstGeom prst="rect">
                <a:avLst/>
              </a:prstGeom>
            </p:spPr>
          </p:pic>
          <p:cxnSp>
            <p:nvCxnSpPr>
              <p:cNvPr id="195" name="Connecteur droit 194">
                <a:extLst>
                  <a:ext uri="{FF2B5EF4-FFF2-40B4-BE49-F238E27FC236}">
                    <a16:creationId xmlns:a16="http://schemas.microsoft.com/office/drawing/2014/main" id="{8F239A88-7017-4FEA-8C78-6C7735791B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0400" y="1866332"/>
                <a:ext cx="0" cy="94953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ZoneTexte 195">
                <a:extLst>
                  <a:ext uri="{FF2B5EF4-FFF2-40B4-BE49-F238E27FC236}">
                    <a16:creationId xmlns:a16="http://schemas.microsoft.com/office/drawing/2014/main" id="{4DF38A28-DE80-4B5A-8358-3B0484FFA05D}"/>
                  </a:ext>
                </a:extLst>
              </p:cNvPr>
              <p:cNvSpPr txBox="1"/>
              <p:nvPr/>
            </p:nvSpPr>
            <p:spPr>
              <a:xfrm rot="5400000">
                <a:off x="7949337" y="1595884"/>
                <a:ext cx="548290" cy="26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accent3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2023</a:t>
                </a:r>
              </a:p>
            </p:txBody>
          </p:sp>
          <p:sp>
            <p:nvSpPr>
              <p:cNvPr id="197" name="Прямоугольник 106">
                <a:extLst>
                  <a:ext uri="{FF2B5EF4-FFF2-40B4-BE49-F238E27FC236}">
                    <a16:creationId xmlns:a16="http://schemas.microsoft.com/office/drawing/2014/main" id="{079D8E7E-4C37-41ED-B100-429908879869}"/>
                  </a:ext>
                </a:extLst>
              </p:cNvPr>
              <p:cNvSpPr/>
              <p:nvPr/>
            </p:nvSpPr>
            <p:spPr>
              <a:xfrm>
                <a:off x="7464278" y="1816859"/>
                <a:ext cx="707381" cy="15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550" dirty="0">
                    <a:solidFill>
                      <a:srgbClr val="041937"/>
                    </a:solidFill>
                    <a:latin typeface="+mj-lt"/>
                    <a:ea typeface="Arial" charset="0"/>
                    <a:cs typeface="Arial" charset="0"/>
                  </a:rPr>
                  <a:t>Rebranding</a:t>
                </a:r>
              </a:p>
            </p:txBody>
          </p:sp>
        </p:grp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64732E67-3CB0-4A4F-B64B-FD4F9F80DB23}"/>
                </a:ext>
              </a:extLst>
            </p:cNvPr>
            <p:cNvSpPr txBox="1"/>
            <p:nvPr/>
          </p:nvSpPr>
          <p:spPr>
            <a:xfrm rot="5400000">
              <a:off x="6035268" y="845845"/>
              <a:ext cx="564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accent3"/>
                  </a:solidFill>
                  <a:latin typeface="+mj-lt"/>
                  <a:ea typeface="Arial" charset="0"/>
                  <a:cs typeface="Arial" charset="0"/>
                </a:rPr>
                <a:t>2015</a:t>
              </a:r>
            </a:p>
          </p:txBody>
        </p:sp>
      </p:grpSp>
      <p:sp>
        <p:nvSpPr>
          <p:cNvPr id="201" name="Ellipse 200">
            <a:extLst>
              <a:ext uri="{FF2B5EF4-FFF2-40B4-BE49-F238E27FC236}">
                <a16:creationId xmlns:a16="http://schemas.microsoft.com/office/drawing/2014/main" id="{A2778DC3-BCC5-429C-AB41-45A8DE282A09}"/>
              </a:ext>
            </a:extLst>
          </p:cNvPr>
          <p:cNvSpPr/>
          <p:nvPr/>
        </p:nvSpPr>
        <p:spPr>
          <a:xfrm>
            <a:off x="7978277" y="2724526"/>
            <a:ext cx="164022" cy="164022"/>
          </a:xfrm>
          <a:prstGeom prst="ellipse">
            <a:avLst/>
          </a:prstGeom>
          <a:solidFill>
            <a:srgbClr val="041937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83" u="sng" dirty="0">
              <a:solidFill>
                <a:srgbClr val="041937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21F349-4740-42DC-B5CA-85E62C4996FC}"/>
              </a:ext>
            </a:extLst>
          </p:cNvPr>
          <p:cNvSpPr/>
          <p:nvPr/>
        </p:nvSpPr>
        <p:spPr>
          <a:xfrm rot="16200000">
            <a:off x="6773348" y="2435687"/>
            <a:ext cx="4318000" cy="272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100000"/>
              </a:lnSpc>
              <a:spcAft>
                <a:spcPts val="0"/>
              </a:spcAft>
            </a:pPr>
            <a:r>
              <a:rPr lang="en-US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This document is the property of Nexter. </a:t>
            </a:r>
            <a:r>
              <a:rPr lang="en-GB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The information it contains cannot be used, reproduced or disclosed without prior written approval from the issuing authority.</a:t>
            </a:r>
            <a:endParaRPr lang="fr-FR" sz="584" dirty="0">
              <a:effectLst/>
              <a:latin typeface="Neris" panose="00000800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7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BDFE50-DA78-1DCF-BFCF-AEEE3266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8680" y="206360"/>
            <a:ext cx="2203888" cy="996798"/>
          </a:xfrm>
          <a:prstGeom prst="rect">
            <a:avLst/>
          </a:prstGeom>
        </p:spPr>
        <p:txBody>
          <a:bodyPr/>
          <a:lstStyle/>
          <a:p>
            <a:r>
              <a:rPr lang="de-DE" sz="1800" b="1" dirty="0">
                <a:solidFill>
                  <a:schemeClr val="bg1"/>
                </a:solidFill>
              </a:rPr>
              <a:t>KNDS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A EUROPEAN LEADER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6DB939D-CFE3-4987-807C-E123278DD07C}"/>
              </a:ext>
            </a:extLst>
          </p:cNvPr>
          <p:cNvSpPr txBox="1">
            <a:spLocks/>
          </p:cNvSpPr>
          <p:nvPr/>
        </p:nvSpPr>
        <p:spPr>
          <a:xfrm>
            <a:off x="4061010" y="206360"/>
            <a:ext cx="2816624" cy="996798"/>
          </a:xfrm>
          <a:prstGeom prst="rect">
            <a:avLst/>
          </a:prstGeom>
        </p:spPr>
        <p:txBody>
          <a:bodyPr vert="horz" wrap="square" lIns="0" tIns="0" bIns="4680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/>
              <a:t>KNDS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AN INTERNATIONAL PRESENCE</a:t>
            </a:r>
          </a:p>
        </p:txBody>
      </p:sp>
    </p:spTree>
    <p:extLst>
      <p:ext uri="{BB962C8B-B14F-4D97-AF65-F5344CB8AC3E}">
        <p14:creationId xmlns:p14="http://schemas.microsoft.com/office/powerpoint/2010/main" val="250112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EAA39D-5154-8208-E9D4-3F58EDB52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KNDS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6A8870-5C8E-4EB6-8B72-8251CF9E0F7C}"/>
              </a:ext>
            </a:extLst>
          </p:cNvPr>
          <p:cNvSpPr txBox="1"/>
          <p:nvPr/>
        </p:nvSpPr>
        <p:spPr>
          <a:xfrm>
            <a:off x="1371599" y="3951440"/>
            <a:ext cx="6962775" cy="70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411" indent="-238411">
              <a:buFont typeface="Arial" panose="020B0604020202020204" pitchFamily="34" charset="0"/>
              <a:buChar char="•"/>
            </a:pP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Combined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 design,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development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,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manufacturing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,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integration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 and support and services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capabilities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that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 are unique in the land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defense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 </a:t>
            </a:r>
            <a:r>
              <a:rPr lang="fr-FR" sz="1002" dirty="0" err="1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sector</a:t>
            </a:r>
            <a:r>
              <a:rPr lang="fr-FR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 in France.</a:t>
            </a:r>
          </a:p>
          <a:p>
            <a:pPr marL="238411" indent="-238411">
              <a:buFont typeface="Arial" panose="020B0604020202020204" pitchFamily="34" charset="0"/>
              <a:buChar char="•"/>
            </a:pPr>
            <a:endParaRPr lang="fr-FR" sz="1002" dirty="0">
              <a:solidFill>
                <a:schemeClr val="tx2"/>
              </a:solidFill>
              <a:latin typeface="+mj-lt"/>
              <a:ea typeface="Century Gothic" charset="0"/>
              <a:cs typeface="Arial" panose="020B0604020202020204" pitchFamily="34" charset="0"/>
            </a:endParaRPr>
          </a:p>
          <a:p>
            <a:pPr marL="238411" indent="-238411">
              <a:buFont typeface="Arial" panose="020B0604020202020204" pitchFamily="34" charset="0"/>
              <a:buChar char="•"/>
            </a:pPr>
            <a:r>
              <a:rPr lang="en-US" sz="1002" dirty="0">
                <a:solidFill>
                  <a:schemeClr val="tx2"/>
                </a:solidFill>
                <a:latin typeface="+mj-lt"/>
                <a:ea typeface="Century Gothic" charset="0"/>
                <a:cs typeface="Arial" panose="020B0604020202020204" pitchFamily="34" charset="0"/>
              </a:rPr>
              <a:t>KNDS France, leader of the French industry for MGCS studies</a:t>
            </a:r>
            <a:r>
              <a:rPr lang="en-US" sz="1002" dirty="0">
                <a:solidFill>
                  <a:schemeClr val="tx2"/>
                </a:solidFill>
                <a:latin typeface="Neris" panose="00000800000000000000" pitchFamily="50" charset="0"/>
                <a:ea typeface="Century Gothic" charset="0"/>
                <a:cs typeface="Arial" panose="020B0604020202020204" pitchFamily="34" charset="0"/>
              </a:rPr>
              <a:t>.</a:t>
            </a:r>
            <a:endParaRPr lang="fr-FR" sz="1002" dirty="0">
              <a:solidFill>
                <a:schemeClr val="tx2"/>
              </a:solidFill>
              <a:latin typeface="Neris" panose="00000800000000000000" pitchFamily="50" charset="0"/>
              <a:ea typeface="Century Gothic" charset="0"/>
              <a:cs typeface="Arial" panose="020B0604020202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B7D3321-B1AD-46F7-BBFD-D6E3A6409B2D}"/>
              </a:ext>
            </a:extLst>
          </p:cNvPr>
          <p:cNvGrpSpPr/>
          <p:nvPr/>
        </p:nvGrpSpPr>
        <p:grpSpPr>
          <a:xfrm>
            <a:off x="1172399" y="1125126"/>
            <a:ext cx="6891533" cy="2024239"/>
            <a:chOff x="1172399" y="1125126"/>
            <a:chExt cx="6891533" cy="2024239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A611BE0-2D1E-48FB-8C56-6A62707BA90E}"/>
                </a:ext>
              </a:extLst>
            </p:cNvPr>
            <p:cNvGrpSpPr/>
            <p:nvPr/>
          </p:nvGrpSpPr>
          <p:grpSpPr>
            <a:xfrm>
              <a:off x="6487915" y="1155130"/>
              <a:ext cx="1576017" cy="1994235"/>
              <a:chOff x="6487915" y="1155130"/>
              <a:chExt cx="1576017" cy="1994235"/>
            </a:xfrm>
          </p:grpSpPr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69834128-04D8-4467-871D-61D1A0C8AE2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87915" y="2251275"/>
                <a:ext cx="1576017" cy="898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0099" tIns="30051" rIns="60099" bIns="30051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None/>
                  <a:defRPr sz="18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277813" indent="-26670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81E04"/>
                  </a:buClr>
                  <a:buSzPct val="100000"/>
                  <a:buFont typeface="Wingdings" charset="2"/>
                  <a:buChar char="§"/>
                  <a:tabLst/>
                  <a:defRPr sz="16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272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9981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2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690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1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399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08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17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26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1" cap="all" dirty="0">
                    <a:solidFill>
                      <a:schemeClr val="tx2"/>
                    </a:solidFill>
                    <a:latin typeface="+mj-lt"/>
                  </a:rPr>
                  <a:t>STRATEGIC </a:t>
                </a:r>
              </a:p>
              <a:p>
                <a:pPr algn="ctr"/>
                <a:r>
                  <a:rPr lang="fr-FR" sz="1000" b="1" cap="all" dirty="0">
                    <a:solidFill>
                      <a:schemeClr val="tx2"/>
                    </a:solidFill>
                    <a:latin typeface="+mj-lt"/>
                  </a:rPr>
                  <a:t>KNOW-HOW</a:t>
                </a:r>
              </a:p>
              <a:p>
                <a:pPr algn="ctr"/>
                <a:r>
                  <a:rPr lang="fr-FR" sz="1000" dirty="0">
                    <a:solidFill>
                      <a:schemeClr val="tx2"/>
                    </a:solidFill>
                    <a:latin typeface="+mj-lt"/>
                  </a:rPr>
                  <a:t>in medium and large </a:t>
                </a:r>
                <a:r>
                  <a:rPr lang="fr-FR" sz="1000" dirty="0" err="1">
                    <a:solidFill>
                      <a:schemeClr val="tx2"/>
                    </a:solidFill>
                    <a:latin typeface="+mj-lt"/>
                  </a:rPr>
                  <a:t>caliber</a:t>
                </a:r>
                <a:r>
                  <a:rPr lang="fr-FR" sz="1000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fr-FR" sz="1000" dirty="0" err="1">
                    <a:solidFill>
                      <a:schemeClr val="tx2"/>
                    </a:solidFill>
                    <a:latin typeface="+mj-lt"/>
                  </a:rPr>
                  <a:t>weapons</a:t>
                </a:r>
                <a:r>
                  <a:rPr lang="fr-FR" sz="1000" dirty="0">
                    <a:solidFill>
                      <a:schemeClr val="tx2"/>
                    </a:solidFill>
                    <a:latin typeface="+mj-lt"/>
                  </a:rPr>
                  <a:t> and ammunition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7A855346-BC33-4691-BDEE-897EEBCEA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0226" y="1155130"/>
                <a:ext cx="1431394" cy="69510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50A8070-ED0B-4F90-8C39-98C8D203096A}"/>
                </a:ext>
              </a:extLst>
            </p:cNvPr>
            <p:cNvGrpSpPr/>
            <p:nvPr/>
          </p:nvGrpSpPr>
          <p:grpSpPr>
            <a:xfrm>
              <a:off x="3328573" y="1135786"/>
              <a:ext cx="2476444" cy="1636646"/>
              <a:chOff x="3243177" y="1135786"/>
              <a:chExt cx="2476444" cy="1636646"/>
            </a:xfrm>
          </p:grpSpPr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3A20EE24-18C8-423E-9746-B3D5D4216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3177" y="2272295"/>
                <a:ext cx="2476444" cy="50013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 marL="0">
                  <a:defRPr sz="3000" b="1" i="0">
                    <a:solidFill>
                      <a:schemeClr val="tx1"/>
                    </a:solidFill>
                    <a:latin typeface="Hind"/>
                    <a:ea typeface="+mn-ea"/>
                    <a:cs typeface="Hind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kern="0" cap="all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rPr>
                  <a:t>ARCHITECT</a:t>
                </a:r>
              </a:p>
              <a:p>
                <a:pPr algn="ctr"/>
                <a:r>
                  <a:rPr lang="fr-FR" sz="1000" kern="0" cap="all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rPr>
                  <a:t>AND SYSTEMS INTEGRATOR</a:t>
                </a:r>
              </a:p>
              <a:p>
                <a:pPr algn="ctr">
                  <a:spcBef>
                    <a:spcPts val="280"/>
                  </a:spcBef>
                </a:pPr>
                <a:r>
                  <a:rPr lang="en-US" sz="1000" b="0" kern="0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rPr>
                  <a:t>of armored vehicles and artillery systems</a:t>
                </a:r>
                <a:endParaRPr lang="fr-FR" sz="1000" b="0" kern="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F1D5D0EF-FC78-4F48-9230-4865ADCBCA54}"/>
                  </a:ext>
                </a:extLst>
              </p:cNvPr>
              <p:cNvGrpSpPr/>
              <p:nvPr/>
            </p:nvGrpSpPr>
            <p:grpSpPr>
              <a:xfrm>
                <a:off x="3479309" y="1135786"/>
                <a:ext cx="2004180" cy="706603"/>
                <a:chOff x="3485304" y="1135786"/>
                <a:chExt cx="2004180" cy="706603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893EBA71-BCFD-4F70-BC23-114267051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85304" y="1139355"/>
                  <a:ext cx="1217586" cy="70303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ED5F156A-A75A-4FD8-A221-88E6AE2F6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5669" y="1135786"/>
                  <a:ext cx="503815" cy="7066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7CF8AB0-892E-48EC-B050-5AEEBF496FB7}"/>
                </a:ext>
              </a:extLst>
            </p:cNvPr>
            <p:cNvGrpSpPr/>
            <p:nvPr/>
          </p:nvGrpSpPr>
          <p:grpSpPr>
            <a:xfrm>
              <a:off x="1172399" y="1125126"/>
              <a:ext cx="1473275" cy="1742764"/>
              <a:chOff x="1172399" y="1125126"/>
              <a:chExt cx="1473275" cy="1742764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25532FA3-39EE-4218-BFFB-C7560E8D7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1069" y="1125126"/>
                <a:ext cx="715934" cy="70303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4CC7EF0F-66B7-47AC-9AC2-DF0BA2D7739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72399" y="2237287"/>
                <a:ext cx="1473275" cy="630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0099" tIns="30051" rIns="60099" bIns="30051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None/>
                  <a:defRPr sz="18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277813" indent="-26670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81E04"/>
                  </a:buClr>
                  <a:buSzPct val="100000"/>
                  <a:buFont typeface="Wingdings" charset="2"/>
                  <a:buChar char="§"/>
                  <a:tabLst/>
                  <a:defRPr sz="16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272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9981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2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690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1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399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08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17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26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000" b="1" cap="all" dirty="0">
                    <a:solidFill>
                      <a:schemeClr val="tx2"/>
                    </a:solidFill>
                    <a:latin typeface="+mj-lt"/>
                  </a:rPr>
                  <a:t>EUROPEAN 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000" b="1" cap="all" dirty="0">
                    <a:solidFill>
                      <a:schemeClr val="tx2"/>
                    </a:solidFill>
                    <a:latin typeface="+mj-lt"/>
                  </a:rPr>
                  <a:t>LEADER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fr-FR" sz="1000" dirty="0">
                    <a:solidFill>
                      <a:schemeClr val="tx2"/>
                    </a:solidFill>
                    <a:latin typeface="+mj-lt"/>
                  </a:rPr>
                  <a:t>in land </a:t>
                </a:r>
                <a:r>
                  <a:rPr lang="fr-FR" sz="1000" dirty="0" err="1">
                    <a:solidFill>
                      <a:schemeClr val="tx2"/>
                    </a:solidFill>
                    <a:latin typeface="+mj-lt"/>
                  </a:rPr>
                  <a:t>defense</a:t>
                </a:r>
                <a:endParaRPr lang="fr-FR" sz="10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8CB2F6DC-0EE2-4B32-892F-EB8E9A3D6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1943" y="1904138"/>
                <a:ext cx="794186" cy="428788"/>
              </a:xfrm>
              <a:prstGeom prst="rect">
                <a:avLst/>
              </a:prstGeom>
            </p:spPr>
          </p:pic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32E9F-12CA-4C24-ADD8-D3361DD71046}"/>
              </a:ext>
            </a:extLst>
          </p:cNvPr>
          <p:cNvSpPr/>
          <p:nvPr/>
        </p:nvSpPr>
        <p:spPr>
          <a:xfrm rot="16200000">
            <a:off x="6773348" y="2435687"/>
            <a:ext cx="4318000" cy="272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100000"/>
              </a:lnSpc>
              <a:spcAft>
                <a:spcPts val="0"/>
              </a:spcAft>
            </a:pPr>
            <a:r>
              <a:rPr lang="en-US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This document is the property of Nexter. </a:t>
            </a:r>
            <a:r>
              <a:rPr lang="en-GB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The information it contains cannot be used, reproduced or disclosed without prior written approval from the issuing authority.</a:t>
            </a:r>
            <a:endParaRPr lang="fr-FR" sz="584" dirty="0">
              <a:effectLst/>
              <a:latin typeface="Neris" panose="00000800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0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ASSETS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01ABAEF-6A43-472B-BB33-9A27CA5FD12F}"/>
              </a:ext>
            </a:extLst>
          </p:cNvPr>
          <p:cNvGrpSpPr/>
          <p:nvPr/>
        </p:nvGrpSpPr>
        <p:grpSpPr>
          <a:xfrm>
            <a:off x="1308709" y="827778"/>
            <a:ext cx="6526582" cy="3956554"/>
            <a:chOff x="1617999" y="910094"/>
            <a:chExt cx="6250868" cy="3789410"/>
          </a:xfrm>
        </p:grpSpPr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4C6C9589-D831-4C02-8705-A8D1AAA9C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C5C5C5">
                    <a:alpha val="80000"/>
                  </a:srgbClr>
                </a:clrFrom>
                <a:clrTo>
                  <a:srgbClr val="C5C5C5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8870" y="910094"/>
              <a:ext cx="3740905" cy="3072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FB2B35C7-46D1-4D91-BC81-A8293E962584}"/>
                </a:ext>
              </a:extLst>
            </p:cNvPr>
            <p:cNvGrpSpPr/>
            <p:nvPr/>
          </p:nvGrpSpPr>
          <p:grpSpPr>
            <a:xfrm>
              <a:off x="4517532" y="1143914"/>
              <a:ext cx="3068055" cy="2554185"/>
              <a:chOff x="2867275" y="1412717"/>
              <a:chExt cx="5849305" cy="4900113"/>
            </a:xfrm>
          </p:grpSpPr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58AAE9BA-878C-4DEB-83A5-BCCE3F989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0808" y="1412717"/>
                <a:ext cx="635827" cy="441101"/>
              </a:xfrm>
              <a:prstGeom prst="rect">
                <a:avLst/>
              </a:prstGeom>
            </p:spPr>
          </p:pic>
          <p:pic>
            <p:nvPicPr>
              <p:cNvPr id="74" name="Image 73">
                <a:extLst>
                  <a:ext uri="{FF2B5EF4-FFF2-40B4-BE49-F238E27FC236}">
                    <a16:creationId xmlns:a16="http://schemas.microsoft.com/office/drawing/2014/main" id="{EB765E8F-4480-4408-8042-57C0994E1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2183" y="4081006"/>
                <a:ext cx="631866" cy="439336"/>
              </a:xfrm>
              <a:prstGeom prst="rect">
                <a:avLst/>
              </a:prstGeom>
            </p:spPr>
          </p:pic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DAC2929C-9EDC-42F4-8CAB-5E860019C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5188" y="2255249"/>
                <a:ext cx="332259" cy="477012"/>
              </a:xfrm>
              <a:prstGeom prst="rect">
                <a:avLst/>
              </a:prstGeom>
            </p:spPr>
          </p:pic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EB587F01-47B6-4310-B9E9-FE0FF1BA3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550127" y="3618454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66FCED0E-DC77-408B-BFF2-B6645EF3A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83788" y="2558540"/>
                <a:ext cx="325123" cy="466768"/>
              </a:xfrm>
              <a:prstGeom prst="rect">
                <a:avLst/>
              </a:prstGeom>
            </p:spPr>
          </p:pic>
          <p:pic>
            <p:nvPicPr>
              <p:cNvPr id="78" name="Image 77">
                <a:extLst>
                  <a:ext uri="{FF2B5EF4-FFF2-40B4-BE49-F238E27FC236}">
                    <a16:creationId xmlns:a16="http://schemas.microsoft.com/office/drawing/2014/main" id="{3163869A-EFBC-4F7F-9514-D2D86C82F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354887" y="3069386"/>
                <a:ext cx="307660" cy="441697"/>
              </a:xfrm>
              <a:prstGeom prst="rect">
                <a:avLst/>
              </a:prstGeom>
            </p:spPr>
          </p:pic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0051EA81-59ED-4C4F-893F-399E7FF5530B}"/>
                  </a:ext>
                </a:extLst>
              </p:cNvPr>
              <p:cNvSpPr txBox="1"/>
              <p:nvPr/>
            </p:nvSpPr>
            <p:spPr>
              <a:xfrm>
                <a:off x="5172972" y="2314249"/>
                <a:ext cx="1377130" cy="31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6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Versailles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582B16A0-0DD8-407F-818C-D3D0181C613B}"/>
                  </a:ext>
                </a:extLst>
              </p:cNvPr>
              <p:cNvSpPr txBox="1"/>
              <p:nvPr/>
            </p:nvSpPr>
            <p:spPr>
              <a:xfrm>
                <a:off x="5561694" y="2684726"/>
                <a:ext cx="1008084" cy="31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6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Bourges</a:t>
                </a: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059390A7-20C9-4988-91CF-C5DF3E5ED5D4}"/>
                  </a:ext>
                </a:extLst>
              </p:cNvPr>
              <p:cNvSpPr txBox="1"/>
              <p:nvPr/>
            </p:nvSpPr>
            <p:spPr>
              <a:xfrm>
                <a:off x="4083505" y="2937185"/>
                <a:ext cx="1118713" cy="40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La Chapelle-Saint-Ursin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EA80B3FE-8083-4509-8C8D-BCA97E1214F8}"/>
                  </a:ext>
                </a:extLst>
              </p:cNvPr>
              <p:cNvSpPr txBox="1"/>
              <p:nvPr/>
            </p:nvSpPr>
            <p:spPr>
              <a:xfrm>
                <a:off x="4270091" y="3601738"/>
                <a:ext cx="799762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Tulle</a:t>
                </a: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E96B8B19-380A-4AF8-912D-BE73A0A77602}"/>
                  </a:ext>
                </a:extLst>
              </p:cNvPr>
              <p:cNvSpPr txBox="1"/>
              <p:nvPr/>
            </p:nvSpPr>
            <p:spPr>
              <a:xfrm>
                <a:off x="4732365" y="4433903"/>
                <a:ext cx="799762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Tarbes</a:t>
                </a: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96B8F3D1-5F42-4C43-B2F2-3DD715BC32D8}"/>
                  </a:ext>
                </a:extLst>
              </p:cNvPr>
              <p:cNvSpPr txBox="1"/>
              <p:nvPr/>
            </p:nvSpPr>
            <p:spPr>
              <a:xfrm>
                <a:off x="5031697" y="4212893"/>
                <a:ext cx="954023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Toulouse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86AB2FCF-D59B-406B-BA93-43359FBCA5E1}"/>
                  </a:ext>
                </a:extLst>
              </p:cNvPr>
              <p:cNvSpPr txBox="1"/>
              <p:nvPr/>
            </p:nvSpPr>
            <p:spPr>
              <a:xfrm>
                <a:off x="5645640" y="3715889"/>
                <a:ext cx="1182986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Saint-Etienne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87DDB41E-4C84-44EB-97D5-D18CBF69DD33}"/>
                  </a:ext>
                </a:extLst>
              </p:cNvPr>
              <p:cNvSpPr txBox="1"/>
              <p:nvPr/>
            </p:nvSpPr>
            <p:spPr>
              <a:xfrm>
                <a:off x="5623238" y="3118151"/>
                <a:ext cx="942530" cy="31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6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Roanne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68AD9A92-1300-471A-8EC7-24D5C7F7E2AD}"/>
                  </a:ext>
                </a:extLst>
              </p:cNvPr>
              <p:cNvSpPr txBox="1"/>
              <p:nvPr/>
            </p:nvSpPr>
            <p:spPr>
              <a:xfrm>
                <a:off x="5769277" y="3408873"/>
                <a:ext cx="1356099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Saint-Chamond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0315D27D-108F-4F61-A174-6DFA9776DE1E}"/>
                  </a:ext>
                </a:extLst>
              </p:cNvPr>
              <p:cNvSpPr txBox="1"/>
              <p:nvPr/>
            </p:nvSpPr>
            <p:spPr>
              <a:xfrm>
                <a:off x="5459351" y="2129052"/>
                <a:ext cx="2129194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85000"/>
                  </a:lnSpc>
                  <a:defRPr sz="700">
                    <a:latin typeface="Century Gothic" charset="0"/>
                    <a:ea typeface="Century Gothic" charset="0"/>
                    <a:cs typeface="Century Gothic" charset="0"/>
                  </a:defRPr>
                </a:lvl1pPr>
              </a:lstStyle>
              <a:p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Petit-Roeulx-Lez-Nivelles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472ADAE1-5CB7-4347-8C3D-A186FB8C5252}"/>
                  </a:ext>
                </a:extLst>
              </p:cNvPr>
              <p:cNvSpPr txBox="1"/>
              <p:nvPr/>
            </p:nvSpPr>
            <p:spPr>
              <a:xfrm>
                <a:off x="7620492" y="4635665"/>
                <a:ext cx="889889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85000"/>
                  </a:lnSpc>
                  <a:defRPr sz="700">
                    <a:latin typeface="Century Gothic" charset="0"/>
                    <a:ea typeface="Century Gothic" charset="0"/>
                    <a:cs typeface="Century Gothic" charset="0"/>
                  </a:defRPr>
                </a:lvl1pPr>
              </a:lstStyle>
              <a:p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Colleferro</a:t>
                </a:r>
              </a:p>
            </p:txBody>
          </p: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8F372E43-B38A-402A-AB82-5F9B5FBC918C}"/>
                  </a:ext>
                </a:extLst>
              </p:cNvPr>
              <p:cNvSpPr txBox="1"/>
              <p:nvPr/>
            </p:nvSpPr>
            <p:spPr>
              <a:xfrm>
                <a:off x="7935028" y="4933308"/>
                <a:ext cx="781552" cy="2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85000"/>
                  </a:lnSpc>
                  <a:defRPr sz="700">
                    <a:latin typeface="Century Gothic" charset="0"/>
                    <a:ea typeface="Century Gothic" charset="0"/>
                    <a:cs typeface="Century Gothic" charset="0"/>
                  </a:defRPr>
                </a:lvl1pPr>
              </a:lstStyle>
              <a:p>
                <a:r>
                  <a:rPr lang="fr-FR" sz="500" dirty="0">
                    <a:solidFill>
                      <a:srgbClr val="343434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rPr>
                  <a:t>Anagni</a:t>
                </a:r>
              </a:p>
            </p:txBody>
          </p:sp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0F1A3108-9220-4153-8029-BFA912DA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3734" y="5168942"/>
                <a:ext cx="643042" cy="443007"/>
              </a:xfrm>
              <a:prstGeom prst="rect">
                <a:avLst/>
              </a:prstGeom>
            </p:spPr>
          </p:pic>
          <p:grpSp>
            <p:nvGrpSpPr>
              <p:cNvPr id="92" name="Grouper 15">
                <a:extLst>
                  <a:ext uri="{FF2B5EF4-FFF2-40B4-BE49-F238E27FC236}">
                    <a16:creationId xmlns:a16="http://schemas.microsoft.com/office/drawing/2014/main" id="{3CE6F536-40AF-40E8-A97A-34F79DE50A01}"/>
                  </a:ext>
                </a:extLst>
              </p:cNvPr>
              <p:cNvGrpSpPr/>
              <p:nvPr/>
            </p:nvGrpSpPr>
            <p:grpSpPr>
              <a:xfrm>
                <a:off x="2867275" y="5238119"/>
                <a:ext cx="2679730" cy="1074711"/>
                <a:chOff x="2867275" y="5238119"/>
                <a:chExt cx="2679730" cy="1074711"/>
              </a:xfrm>
            </p:grpSpPr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id="{9E471D96-4C29-4A8F-9883-99A4092C421F}"/>
                    </a:ext>
                  </a:extLst>
                </p:cNvPr>
                <p:cNvSpPr txBox="1"/>
                <p:nvPr/>
              </p:nvSpPr>
              <p:spPr>
                <a:xfrm>
                  <a:off x="2867275" y="5633622"/>
                  <a:ext cx="2679730" cy="679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fr-FR" sz="1200" b="1" dirty="0">
                      <a:solidFill>
                        <a:srgbClr val="011A3B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12 sites</a:t>
                  </a:r>
                  <a:br>
                    <a:rPr lang="fr-FR" sz="1200" b="1" dirty="0">
                      <a:solidFill>
                        <a:srgbClr val="F10000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</a:br>
                  <a:r>
                    <a:rPr lang="fr-FR" sz="900" b="1" dirty="0">
                      <a:solidFill>
                        <a:srgbClr val="011A3B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France / </a:t>
                  </a:r>
                  <a:r>
                    <a:rPr lang="fr-FR" sz="900" b="1" dirty="0" err="1">
                      <a:solidFill>
                        <a:srgbClr val="011A3B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Belgium</a:t>
                  </a:r>
                  <a:r>
                    <a:rPr lang="fr-FR" sz="900" b="1" dirty="0">
                      <a:solidFill>
                        <a:srgbClr val="011A3B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 / </a:t>
                  </a:r>
                  <a:r>
                    <a:rPr lang="fr-FR" sz="900" b="1" dirty="0" err="1">
                      <a:solidFill>
                        <a:srgbClr val="011A3B"/>
                      </a:solidFill>
                      <a:latin typeface="Neris" panose="00000800000000000000" pitchFamily="50" charset="0"/>
                      <a:ea typeface="Arial" charset="0"/>
                      <a:cs typeface="Arial" charset="0"/>
                    </a:rPr>
                    <a:t>Italy</a:t>
                  </a:r>
                  <a:endParaRPr lang="fr-FR" sz="900" b="1" dirty="0">
                    <a:solidFill>
                      <a:srgbClr val="011A3B"/>
                    </a:solidFill>
                    <a:latin typeface="Neris" panose="00000800000000000000" pitchFamily="50" charset="0"/>
                    <a:ea typeface="Arial" charset="0"/>
                    <a:cs typeface="Arial" charset="0"/>
                  </a:endParaRPr>
                </a:p>
              </p:txBody>
            </p:sp>
            <p:pic>
              <p:nvPicPr>
                <p:cNvPr id="105" name="Image 104">
                  <a:extLst>
                    <a:ext uri="{FF2B5EF4-FFF2-40B4-BE49-F238E27FC236}">
                      <a16:creationId xmlns:a16="http://schemas.microsoft.com/office/drawing/2014/main" id="{21827CDF-B180-4429-A75E-211267DE38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duotone>
                    <a:prstClr val="black"/>
                    <a:srgbClr val="96C0E8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7505" y="5238119"/>
                  <a:ext cx="516627" cy="292402"/>
                </a:xfrm>
                <a:prstGeom prst="rect">
                  <a:avLst/>
                </a:prstGeom>
              </p:spPr>
            </p:pic>
          </p:grpSp>
          <p:pic>
            <p:nvPicPr>
              <p:cNvPr id="93" name="Image 92">
                <a:extLst>
                  <a:ext uri="{FF2B5EF4-FFF2-40B4-BE49-F238E27FC236}">
                    <a16:creationId xmlns:a16="http://schemas.microsoft.com/office/drawing/2014/main" id="{2DDCA6B6-2A0A-4421-A011-1AA68DD8C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600000">
                <a:off x="5756117" y="1513200"/>
                <a:ext cx="283273" cy="307590"/>
              </a:xfrm>
              <a:prstGeom prst="rect">
                <a:avLst/>
              </a:prstGeom>
            </p:spPr>
          </p:pic>
          <p:pic>
            <p:nvPicPr>
              <p:cNvPr id="94" name="Image 93">
                <a:extLst>
                  <a:ext uri="{FF2B5EF4-FFF2-40B4-BE49-F238E27FC236}">
                    <a16:creationId xmlns:a16="http://schemas.microsoft.com/office/drawing/2014/main" id="{3F22B471-260A-40AC-AD4C-711FBBEAF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974105" y="4417743"/>
                <a:ext cx="237558" cy="257951"/>
              </a:xfrm>
              <a:prstGeom prst="rect">
                <a:avLst/>
              </a:prstGeom>
            </p:spPr>
          </p:pic>
          <p:pic>
            <p:nvPicPr>
              <p:cNvPr id="95" name="Image 94">
                <a:extLst>
                  <a:ext uri="{FF2B5EF4-FFF2-40B4-BE49-F238E27FC236}">
                    <a16:creationId xmlns:a16="http://schemas.microsoft.com/office/drawing/2014/main" id="{CB655F55-7B6E-460E-A199-C307579CE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668805" y="3405236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96" name="Image 95">
                <a:extLst>
                  <a:ext uri="{FF2B5EF4-FFF2-40B4-BE49-F238E27FC236}">
                    <a16:creationId xmlns:a16="http://schemas.microsoft.com/office/drawing/2014/main" id="{735DD9B0-7A11-4D89-9B18-81F619206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005450" y="3492343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6E38EF2C-1803-41FB-8C27-25542F76D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123530" y="2927104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98" name="Image 97">
                <a:extLst>
                  <a:ext uri="{FF2B5EF4-FFF2-40B4-BE49-F238E27FC236}">
                    <a16:creationId xmlns:a16="http://schemas.microsoft.com/office/drawing/2014/main" id="{D9084E59-2DC0-43F1-A5A6-DA6E2C4F8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663343" y="1881162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99" name="Image 98">
                <a:extLst>
                  <a:ext uri="{FF2B5EF4-FFF2-40B4-BE49-F238E27FC236}">
                    <a16:creationId xmlns:a16="http://schemas.microsoft.com/office/drawing/2014/main" id="{84470ECB-5A4F-45BC-A8C6-CB182EAB0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35957" y="4159652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100" name="Image 99">
                <a:extLst>
                  <a:ext uri="{FF2B5EF4-FFF2-40B4-BE49-F238E27FC236}">
                    <a16:creationId xmlns:a16="http://schemas.microsoft.com/office/drawing/2014/main" id="{341ECF0B-EE11-4DF5-A3F4-FDA5FAAE0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654516" y="4343543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101" name="Image 100">
                <a:extLst>
                  <a:ext uri="{FF2B5EF4-FFF2-40B4-BE49-F238E27FC236}">
                    <a16:creationId xmlns:a16="http://schemas.microsoft.com/office/drawing/2014/main" id="{892A3425-EE65-48AF-A7C9-A5B1EAD20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57012" y="4819937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102" name="Image 101">
                <a:extLst>
                  <a:ext uri="{FF2B5EF4-FFF2-40B4-BE49-F238E27FC236}">
                    <a16:creationId xmlns:a16="http://schemas.microsoft.com/office/drawing/2014/main" id="{02EABE49-CB21-4C66-AC36-DD7B78733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4193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785714" y="4933739"/>
                <a:ext cx="191026" cy="274251"/>
              </a:xfrm>
              <a:prstGeom prst="rect">
                <a:avLst/>
              </a:prstGeom>
            </p:spPr>
          </p:pic>
          <p:pic>
            <p:nvPicPr>
              <p:cNvPr id="103" name="Image 102">
                <a:extLst>
                  <a:ext uri="{FF2B5EF4-FFF2-40B4-BE49-F238E27FC236}">
                    <a16:creationId xmlns:a16="http://schemas.microsoft.com/office/drawing/2014/main" id="{90130C6C-36B3-44F2-B31F-6E685B819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rgbClr val="011A3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083505" y="5100993"/>
                <a:ext cx="191025" cy="274251"/>
              </a:xfrm>
              <a:prstGeom prst="rect">
                <a:avLst/>
              </a:prstGeom>
            </p:spPr>
          </p:pic>
        </p:grpSp>
        <p:grpSp>
          <p:nvGrpSpPr>
            <p:cNvPr id="106" name="Grouper 23">
              <a:extLst>
                <a:ext uri="{FF2B5EF4-FFF2-40B4-BE49-F238E27FC236}">
                  <a16:creationId xmlns:a16="http://schemas.microsoft.com/office/drawing/2014/main" id="{D2295AB2-A439-4F9F-8A96-8D465872E56F}"/>
                </a:ext>
              </a:extLst>
            </p:cNvPr>
            <p:cNvGrpSpPr/>
            <p:nvPr/>
          </p:nvGrpSpPr>
          <p:grpSpPr>
            <a:xfrm>
              <a:off x="6002733" y="3403266"/>
              <a:ext cx="1866134" cy="471621"/>
              <a:chOff x="-292315" y="1207298"/>
              <a:chExt cx="2838414" cy="717342"/>
            </a:xfrm>
          </p:grpSpPr>
          <p:pic>
            <p:nvPicPr>
              <p:cNvPr id="107" name="Image 106">
                <a:extLst>
                  <a:ext uri="{FF2B5EF4-FFF2-40B4-BE49-F238E27FC236}">
                    <a16:creationId xmlns:a16="http://schemas.microsoft.com/office/drawing/2014/main" id="{3195FDE9-23F6-47BF-9D26-A43C3BFA0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-292315" y="1486328"/>
                <a:ext cx="2838414" cy="438312"/>
              </a:xfrm>
              <a:prstGeom prst="rect">
                <a:avLst/>
              </a:prstGeom>
            </p:spPr>
          </p:pic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612E7AF-EE24-4325-8E4B-6B6DDCD9F0C6}"/>
                  </a:ext>
                </a:extLst>
              </p:cNvPr>
              <p:cNvSpPr/>
              <p:nvPr/>
            </p:nvSpPr>
            <p:spPr>
              <a:xfrm>
                <a:off x="-257362" y="1207298"/>
                <a:ext cx="2689666" cy="4291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83" dirty="0">
                  <a:solidFill>
                    <a:prstClr val="white"/>
                  </a:solidFill>
                  <a:latin typeface="Hind"/>
                </a:endParaRPr>
              </a:p>
            </p:txBody>
          </p:sp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089C35D7-6D40-4C4E-AD0E-3651675F143B}"/>
                  </a:ext>
                </a:extLst>
              </p:cNvPr>
              <p:cNvSpPr txBox="1"/>
              <p:nvPr/>
            </p:nvSpPr>
            <p:spPr>
              <a:xfrm>
                <a:off x="-123073" y="1207298"/>
                <a:ext cx="1588861" cy="429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15" b="1" dirty="0">
                    <a:solidFill>
                      <a:prstClr val="white"/>
                    </a:solidFill>
                    <a:latin typeface="+mj-lt"/>
                    <a:ea typeface="Arial" charset="0"/>
                    <a:cs typeface="Arial" charset="0"/>
                  </a:rPr>
                  <a:t>FACILITIES</a:t>
                </a:r>
              </a:p>
            </p:txBody>
          </p:sp>
        </p:grpSp>
        <p:grpSp>
          <p:nvGrpSpPr>
            <p:cNvPr id="110" name="Grouper 7">
              <a:extLst>
                <a:ext uri="{FF2B5EF4-FFF2-40B4-BE49-F238E27FC236}">
                  <a16:creationId xmlns:a16="http://schemas.microsoft.com/office/drawing/2014/main" id="{1B95EB87-1AF2-41B1-9CEF-C728CE20C0AC}"/>
                </a:ext>
              </a:extLst>
            </p:cNvPr>
            <p:cNvGrpSpPr/>
            <p:nvPr/>
          </p:nvGrpSpPr>
          <p:grpSpPr>
            <a:xfrm>
              <a:off x="2430208" y="1654969"/>
              <a:ext cx="1092264" cy="426757"/>
              <a:chOff x="-125436" y="2056154"/>
              <a:chExt cx="2166726" cy="1113527"/>
            </a:xfrm>
          </p:grpSpPr>
          <p:sp>
            <p:nvSpPr>
              <p:cNvPr id="111" name="Espace réservé du contenu 2">
                <a:extLst>
                  <a:ext uri="{FF2B5EF4-FFF2-40B4-BE49-F238E27FC236}">
                    <a16:creationId xmlns:a16="http://schemas.microsoft.com/office/drawing/2014/main" id="{9135C988-38A3-4DC9-B642-D22A883FA2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5436" y="2674271"/>
                <a:ext cx="2166724" cy="495410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None/>
                  <a:defRPr sz="18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277813" indent="-26670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81E04"/>
                  </a:buClr>
                  <a:buSzPct val="100000"/>
                  <a:buFont typeface="Wingdings" charset="2"/>
                  <a:buChar char="§"/>
                  <a:tabLst/>
                  <a:defRPr sz="16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272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9981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2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690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1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399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08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17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26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900" dirty="0" err="1">
                    <a:solidFill>
                      <a:srgbClr val="011A3B"/>
                    </a:solidFill>
                    <a:latin typeface="+mj-lt"/>
                  </a:rPr>
                  <a:t>Employees</a:t>
                </a:r>
                <a:endParaRPr lang="fr-FR" sz="900" dirty="0">
                  <a:solidFill>
                    <a:srgbClr val="011A3B"/>
                  </a:solidFill>
                  <a:latin typeface="+mj-lt"/>
                </a:endParaRPr>
              </a:p>
            </p:txBody>
          </p:sp>
          <p:sp>
            <p:nvSpPr>
              <p:cNvPr id="112" name="Espace réservé du contenu 2">
                <a:extLst>
                  <a:ext uri="{FF2B5EF4-FFF2-40B4-BE49-F238E27FC236}">
                    <a16:creationId xmlns:a16="http://schemas.microsoft.com/office/drawing/2014/main" id="{0BD19A52-14F9-4879-9D67-40F2C6F1C83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25436" y="2056154"/>
                <a:ext cx="2166726" cy="495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0103" tIns="30053" rIns="60103" bIns="30053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None/>
                  <a:defRPr sz="18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277813" indent="-26670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81E04"/>
                  </a:buClr>
                  <a:buSzPct val="100000"/>
                  <a:buFont typeface="Wingdings" charset="2"/>
                  <a:buChar char="§"/>
                  <a:tabLst/>
                  <a:defRPr sz="16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272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9981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2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690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1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399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08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17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26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b="1" cap="all" dirty="0">
                    <a:solidFill>
                      <a:schemeClr val="accent3"/>
                    </a:solidFill>
                    <a:latin typeface="Neris" panose="00000800000000000000" pitchFamily="50" charset="0"/>
                  </a:rPr>
                  <a:t>4 469</a:t>
                </a:r>
                <a:endParaRPr lang="fr-FR" dirty="0">
                  <a:solidFill>
                    <a:schemeClr val="accent3"/>
                  </a:solidFill>
                  <a:latin typeface="Neris" panose="00000800000000000000" pitchFamily="50" charset="0"/>
                </a:endParaRPr>
              </a:p>
            </p:txBody>
          </p:sp>
        </p:grp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E0131E74-FA6E-4DFC-A887-2F39962B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duotone>
                <a:prstClr val="black"/>
                <a:srgbClr val="96C0E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4936" y="1553633"/>
              <a:ext cx="550916" cy="629430"/>
            </a:xfrm>
            <a:prstGeom prst="rect">
              <a:avLst/>
            </a:prstGeom>
            <a:effectLst/>
          </p:spPr>
        </p:pic>
        <p:grpSp>
          <p:nvGrpSpPr>
            <p:cNvPr id="114" name="Grouper 132">
              <a:extLst>
                <a:ext uri="{FF2B5EF4-FFF2-40B4-BE49-F238E27FC236}">
                  <a16:creationId xmlns:a16="http://schemas.microsoft.com/office/drawing/2014/main" id="{B0A0774E-1891-4EAC-B85F-F27CEDE6DBD6}"/>
                </a:ext>
              </a:extLst>
            </p:cNvPr>
            <p:cNvGrpSpPr/>
            <p:nvPr/>
          </p:nvGrpSpPr>
          <p:grpSpPr>
            <a:xfrm>
              <a:off x="2430208" y="2696178"/>
              <a:ext cx="1363433" cy="451600"/>
              <a:chOff x="338544" y="2056154"/>
              <a:chExt cx="2704645" cy="1178350"/>
            </a:xfrm>
          </p:grpSpPr>
          <p:sp>
            <p:nvSpPr>
              <p:cNvPr id="115" name="Espace réservé du contenu 2">
                <a:extLst>
                  <a:ext uri="{FF2B5EF4-FFF2-40B4-BE49-F238E27FC236}">
                    <a16:creationId xmlns:a16="http://schemas.microsoft.com/office/drawing/2014/main" id="{E3F32FFC-5B72-4A62-A034-A783CA2E09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544" y="2739094"/>
                <a:ext cx="2704645" cy="495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0" indent="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None/>
                  <a:defRPr sz="18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277813" indent="-26670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81E04"/>
                  </a:buClr>
                  <a:buSzPct val="100000"/>
                  <a:buFont typeface="Wingdings" charset="2"/>
                  <a:buChar char="§"/>
                  <a:tabLst/>
                  <a:defRPr sz="16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272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9981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2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690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1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399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08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17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26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</a:pPr>
                <a:r>
                  <a:rPr lang="en-GB" sz="900" dirty="0">
                    <a:solidFill>
                      <a:srgbClr val="011A3B"/>
                    </a:solidFill>
                    <a:latin typeface="+mj-lt"/>
                  </a:rPr>
                  <a:t>Suppliers, of which </a:t>
                </a:r>
              </a:p>
              <a:p>
                <a:pPr>
                  <a:lnSpc>
                    <a:spcPct val="75000"/>
                  </a:lnSpc>
                </a:pPr>
                <a:r>
                  <a:rPr lang="en-GB" sz="900" b="1" dirty="0">
                    <a:solidFill>
                      <a:srgbClr val="011A3B"/>
                    </a:solidFill>
                    <a:latin typeface="+mj-lt"/>
                  </a:rPr>
                  <a:t>1304 are SMEs</a:t>
                </a:r>
              </a:p>
              <a:p>
                <a:pPr>
                  <a:lnSpc>
                    <a:spcPct val="75000"/>
                  </a:lnSpc>
                </a:pPr>
                <a:endParaRPr lang="fr-FR" sz="900" b="1" dirty="0">
                  <a:solidFill>
                    <a:srgbClr val="011A3B"/>
                  </a:solidFill>
                  <a:latin typeface="+mj-lt"/>
                </a:endParaRPr>
              </a:p>
            </p:txBody>
          </p:sp>
          <p:sp>
            <p:nvSpPr>
              <p:cNvPr id="116" name="Espace réservé du contenu 2">
                <a:extLst>
                  <a:ext uri="{FF2B5EF4-FFF2-40B4-BE49-F238E27FC236}">
                    <a16:creationId xmlns:a16="http://schemas.microsoft.com/office/drawing/2014/main" id="{29607F80-1DA4-4D95-B0F1-B7538161C55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544" y="2056154"/>
                <a:ext cx="2166725" cy="495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0103" tIns="30053" rIns="60103" bIns="30053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charset="0"/>
                  <a:buNone/>
                  <a:defRPr sz="18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277813" indent="-266700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81E04"/>
                  </a:buClr>
                  <a:buSzPct val="100000"/>
                  <a:buFont typeface="Wingdings" charset="2"/>
                  <a:buChar char="§"/>
                  <a:tabLst/>
                  <a:defRPr sz="16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272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59981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2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6906" indent="-228545" algn="l" defTabSz="457090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100" kern="1200">
                    <a:solidFill>
                      <a:srgbClr val="575258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399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086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17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268" indent="-228545" algn="l" defTabSz="45709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b="1" cap="all" dirty="0">
                    <a:solidFill>
                      <a:schemeClr val="accent3"/>
                    </a:solidFill>
                    <a:latin typeface="Neris" panose="00000800000000000000" pitchFamily="50" charset="0"/>
                  </a:rPr>
                  <a:t>2 223</a:t>
                </a:r>
                <a:endParaRPr lang="cs-CZ" sz="2000" b="1" cap="all" dirty="0">
                  <a:solidFill>
                    <a:schemeClr val="accent3"/>
                  </a:solidFill>
                  <a:latin typeface="Neris" panose="00000800000000000000" pitchFamily="50" charset="0"/>
                </a:endParaRPr>
              </a:p>
            </p:txBody>
          </p:sp>
        </p:grpSp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42C7161B-FFA5-4FF4-BD08-31E172F1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duotone>
                <a:prstClr val="black"/>
                <a:srgbClr val="96C0E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7999" y="2645066"/>
              <a:ext cx="632899" cy="553826"/>
            </a:xfrm>
            <a:prstGeom prst="rect">
              <a:avLst/>
            </a:prstGeom>
          </p:spPr>
        </p:pic>
        <p:grpSp>
          <p:nvGrpSpPr>
            <p:cNvPr id="120" name="Grouper 23">
              <a:extLst>
                <a:ext uri="{FF2B5EF4-FFF2-40B4-BE49-F238E27FC236}">
                  <a16:creationId xmlns:a16="http://schemas.microsoft.com/office/drawing/2014/main" id="{3DFDBB20-BA56-42DB-B074-33F284488A2E}"/>
                </a:ext>
              </a:extLst>
            </p:cNvPr>
            <p:cNvGrpSpPr/>
            <p:nvPr/>
          </p:nvGrpSpPr>
          <p:grpSpPr>
            <a:xfrm>
              <a:off x="1658671" y="3993551"/>
              <a:ext cx="1420387" cy="282246"/>
              <a:chOff x="-257362" y="1207298"/>
              <a:chExt cx="2160427" cy="4293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52E0D17-AB6B-45B6-B6AC-14EEFAFFCFDD}"/>
                  </a:ext>
                </a:extLst>
              </p:cNvPr>
              <p:cNvSpPr/>
              <p:nvPr/>
            </p:nvSpPr>
            <p:spPr>
              <a:xfrm>
                <a:off x="-257362" y="1207298"/>
                <a:ext cx="2160427" cy="4291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83" dirty="0">
                  <a:solidFill>
                    <a:prstClr val="white"/>
                  </a:solidFill>
                  <a:latin typeface="Hind"/>
                </a:endParaRP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D3657C81-E40B-4EF6-843B-85E6DBDA7287}"/>
                  </a:ext>
                </a:extLst>
              </p:cNvPr>
              <p:cNvSpPr txBox="1"/>
              <p:nvPr/>
            </p:nvSpPr>
            <p:spPr>
              <a:xfrm>
                <a:off x="91701" y="1207298"/>
                <a:ext cx="1773809" cy="429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15" b="1" dirty="0">
                    <a:solidFill>
                      <a:prstClr val="white"/>
                    </a:solidFill>
                    <a:latin typeface="+mj-lt"/>
                    <a:ea typeface="Arial" charset="0"/>
                    <a:cs typeface="Arial" charset="0"/>
                  </a:rPr>
                  <a:t>INNOVATION</a:t>
                </a:r>
              </a:p>
            </p:txBody>
          </p:sp>
        </p:grpSp>
        <p:grpSp>
          <p:nvGrpSpPr>
            <p:cNvPr id="123" name="Grouper 10">
              <a:extLst>
                <a:ext uri="{FF2B5EF4-FFF2-40B4-BE49-F238E27FC236}">
                  <a16:creationId xmlns:a16="http://schemas.microsoft.com/office/drawing/2014/main" id="{15CB2C3F-260C-4424-9C1F-92E268ACD4D0}"/>
                </a:ext>
              </a:extLst>
            </p:cNvPr>
            <p:cNvGrpSpPr/>
            <p:nvPr/>
          </p:nvGrpSpPr>
          <p:grpSpPr>
            <a:xfrm>
              <a:off x="5479542" y="4107336"/>
              <a:ext cx="1546519" cy="592168"/>
              <a:chOff x="6662208" y="4391822"/>
              <a:chExt cx="2352275" cy="900694"/>
            </a:xfrm>
          </p:grpSpPr>
          <p:grpSp>
            <p:nvGrpSpPr>
              <p:cNvPr id="124" name="Grouper 32">
                <a:extLst>
                  <a:ext uri="{FF2B5EF4-FFF2-40B4-BE49-F238E27FC236}">
                    <a16:creationId xmlns:a16="http://schemas.microsoft.com/office/drawing/2014/main" id="{AB4EEB43-B7D8-451A-B95E-E3B2765543C6}"/>
                  </a:ext>
                </a:extLst>
              </p:cNvPr>
              <p:cNvGrpSpPr/>
              <p:nvPr/>
            </p:nvGrpSpPr>
            <p:grpSpPr>
              <a:xfrm>
                <a:off x="7353136" y="4391822"/>
                <a:ext cx="1661347" cy="702831"/>
                <a:chOff x="794934" y="1721705"/>
                <a:chExt cx="2166726" cy="1205696"/>
              </a:xfrm>
            </p:grpSpPr>
            <p:sp>
              <p:nvSpPr>
                <p:cNvPr id="126" name="Espace réservé du contenu 2">
                  <a:extLst>
                    <a:ext uri="{FF2B5EF4-FFF2-40B4-BE49-F238E27FC236}">
                      <a16:creationId xmlns:a16="http://schemas.microsoft.com/office/drawing/2014/main" id="{F5C8F59D-D456-4B89-B244-2D1701955C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22959" y="2431991"/>
                  <a:ext cx="1904906" cy="4954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/>
                <a:lstStyle>
                  <a:lvl1pPr marL="0" indent="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charset="0"/>
                    <a:buNone/>
                    <a:defRPr sz="18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277813" indent="-26670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D81E04"/>
                    </a:buClr>
                    <a:buSzPct val="100000"/>
                    <a:buFont typeface="Wingdings" charset="2"/>
                    <a:buChar char="§"/>
                    <a:tabLst/>
                    <a:defRPr sz="16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272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14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59981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–"/>
                    <a:defRPr sz="12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690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1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399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08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17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26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900" dirty="0">
                      <a:solidFill>
                        <a:srgbClr val="011A3B"/>
                      </a:solidFill>
                      <a:latin typeface="+mj-lt"/>
                    </a:rPr>
                    <a:t>active patents in Nexter portfolio</a:t>
                  </a:r>
                </a:p>
              </p:txBody>
            </p:sp>
            <p:sp>
              <p:nvSpPr>
                <p:cNvPr id="127" name="Espace réservé du contenu 2">
                  <a:extLst>
                    <a:ext uri="{FF2B5EF4-FFF2-40B4-BE49-F238E27FC236}">
                      <a16:creationId xmlns:a16="http://schemas.microsoft.com/office/drawing/2014/main" id="{DC7108F4-5543-4AB3-BD03-B9CE056ECE1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94934" y="1721705"/>
                  <a:ext cx="2166726" cy="495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0103" tIns="30053" rIns="60103" bIns="30053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charset="0"/>
                    <a:buNone/>
                    <a:defRPr sz="18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277813" indent="-26670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D81E04"/>
                    </a:buClr>
                    <a:buSzPct val="100000"/>
                    <a:buFont typeface="Wingdings" charset="2"/>
                    <a:buChar char="§"/>
                    <a:tabLst/>
                    <a:defRPr sz="16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272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14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59981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–"/>
                    <a:defRPr sz="12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690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1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399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08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17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26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2104" b="1" cap="all" dirty="0">
                      <a:solidFill>
                        <a:schemeClr val="accent3"/>
                      </a:solidFill>
                      <a:latin typeface="Hind"/>
                    </a:rPr>
                    <a:t>2 800</a:t>
                  </a:r>
                  <a:endParaRPr lang="fr-FR" sz="1841" dirty="0">
                    <a:solidFill>
                      <a:schemeClr val="accent3"/>
                    </a:solidFill>
                    <a:latin typeface="Hind"/>
                  </a:endParaRPr>
                </a:p>
              </p:txBody>
            </p:sp>
          </p:grp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A19E6B4E-6FBA-4928-B293-072DBB7D0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duotone>
                  <a:prstClr val="black"/>
                  <a:srgbClr val="96C0E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2208" y="4460745"/>
                <a:ext cx="572094" cy="831771"/>
              </a:xfrm>
              <a:prstGeom prst="rect">
                <a:avLst/>
              </a:prstGeom>
            </p:spPr>
          </p:pic>
        </p:grpSp>
        <p:grpSp>
          <p:nvGrpSpPr>
            <p:cNvPr id="128" name="Grouper 11">
              <a:extLst>
                <a:ext uri="{FF2B5EF4-FFF2-40B4-BE49-F238E27FC236}">
                  <a16:creationId xmlns:a16="http://schemas.microsoft.com/office/drawing/2014/main" id="{59A1E75C-22A3-4125-A9E4-BFFA3F820815}"/>
                </a:ext>
              </a:extLst>
            </p:cNvPr>
            <p:cNvGrpSpPr/>
            <p:nvPr/>
          </p:nvGrpSpPr>
          <p:grpSpPr>
            <a:xfrm>
              <a:off x="3624977" y="4100867"/>
              <a:ext cx="1593109" cy="539602"/>
              <a:chOff x="6595765" y="5493625"/>
              <a:chExt cx="2423140" cy="820742"/>
            </a:xfrm>
          </p:grpSpPr>
          <p:grpSp>
            <p:nvGrpSpPr>
              <p:cNvPr id="129" name="Grouper 36">
                <a:extLst>
                  <a:ext uri="{FF2B5EF4-FFF2-40B4-BE49-F238E27FC236}">
                    <a16:creationId xmlns:a16="http://schemas.microsoft.com/office/drawing/2014/main" id="{785D50B2-C57D-455A-9A0C-0980CEA488EB}"/>
                  </a:ext>
                </a:extLst>
              </p:cNvPr>
              <p:cNvGrpSpPr/>
              <p:nvPr/>
            </p:nvGrpSpPr>
            <p:grpSpPr>
              <a:xfrm>
                <a:off x="7357558" y="5493625"/>
                <a:ext cx="1661347" cy="767173"/>
                <a:chOff x="-151437" y="1884826"/>
                <a:chExt cx="2166726" cy="1316075"/>
              </a:xfrm>
            </p:grpSpPr>
            <p:sp>
              <p:nvSpPr>
                <p:cNvPr id="131" name="Espace réservé du contenu 2">
                  <a:extLst>
                    <a:ext uri="{FF2B5EF4-FFF2-40B4-BE49-F238E27FC236}">
                      <a16:creationId xmlns:a16="http://schemas.microsoft.com/office/drawing/2014/main" id="{33A4673E-4B1E-431C-8436-E9221E47BB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125436" y="2674272"/>
                  <a:ext cx="2016501" cy="52662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/>
                <a:lstStyle>
                  <a:lvl1pPr marL="0" indent="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charset="0"/>
                    <a:buNone/>
                    <a:defRPr sz="18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277813" indent="-26670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D81E04"/>
                    </a:buClr>
                    <a:buSzPct val="100000"/>
                    <a:buFont typeface="Wingdings" charset="2"/>
                    <a:buChar char="§"/>
                    <a:tabLst/>
                    <a:defRPr sz="16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272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14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59981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–"/>
                    <a:defRPr sz="12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690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1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399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08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17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26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900" dirty="0">
                      <a:solidFill>
                        <a:srgbClr val="011A3B"/>
                      </a:solidFill>
                      <a:latin typeface="+mj-lt"/>
                    </a:rPr>
                    <a:t>of turnover invested in R&amp;D</a:t>
                  </a:r>
                </a:p>
              </p:txBody>
            </p:sp>
            <p:sp>
              <p:nvSpPr>
                <p:cNvPr id="132" name="Espace réservé du contenu 2">
                  <a:extLst>
                    <a:ext uri="{FF2B5EF4-FFF2-40B4-BE49-F238E27FC236}">
                      <a16:creationId xmlns:a16="http://schemas.microsoft.com/office/drawing/2014/main" id="{92D4C31A-01CB-4D5D-9F3E-B52BDEDC1571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-151437" y="1884826"/>
                  <a:ext cx="2166726" cy="495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0103" tIns="30053" rIns="60103" bIns="30053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Font typeface="Arial" charset="0"/>
                    <a:buNone/>
                    <a:defRPr sz="18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277813" indent="-266700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D81E04"/>
                    </a:buClr>
                    <a:buSzPct val="100000"/>
                    <a:buFont typeface="Wingdings" charset="2"/>
                    <a:buChar char="§"/>
                    <a:tabLst/>
                    <a:defRPr sz="16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272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14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59981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–"/>
                    <a:defRPr sz="12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6906" indent="-228545" algn="l" defTabSz="457090" rtl="0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100" kern="1200">
                      <a:solidFill>
                        <a:srgbClr val="575258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399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086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17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268" indent="-228545" algn="l" defTabSz="45709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2104" b="1" cap="all" dirty="0">
                      <a:solidFill>
                        <a:schemeClr val="accent3"/>
                      </a:solidFill>
                      <a:latin typeface="Hind"/>
                    </a:rPr>
                    <a:t>13%</a:t>
                  </a:r>
                </a:p>
              </p:txBody>
            </p:sp>
          </p:grpSp>
          <p:pic>
            <p:nvPicPr>
              <p:cNvPr id="130" name="Image 129">
                <a:extLst>
                  <a:ext uri="{FF2B5EF4-FFF2-40B4-BE49-F238E27FC236}">
                    <a16:creationId xmlns:a16="http://schemas.microsoft.com/office/drawing/2014/main" id="{BD89F56D-AA08-4A0F-8439-B791F075A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duotone>
                  <a:prstClr val="black"/>
                  <a:srgbClr val="96C0E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5765" y="5556996"/>
                <a:ext cx="757371" cy="757371"/>
              </a:xfrm>
              <a:prstGeom prst="rect">
                <a:avLst/>
              </a:prstGeom>
            </p:spPr>
          </p:pic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6BDF5C86-78D7-4939-A09B-22C60BE55848}"/>
              </a:ext>
            </a:extLst>
          </p:cNvPr>
          <p:cNvSpPr/>
          <p:nvPr/>
        </p:nvSpPr>
        <p:spPr>
          <a:xfrm rot="16200000">
            <a:off x="6773348" y="2435687"/>
            <a:ext cx="4318000" cy="272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100000"/>
              </a:lnSpc>
              <a:spcAft>
                <a:spcPts val="0"/>
              </a:spcAft>
            </a:pPr>
            <a:r>
              <a:rPr lang="en-US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This document is the property of Nexter. </a:t>
            </a:r>
            <a:r>
              <a:rPr lang="en-GB" sz="584" dirty="0">
                <a:effectLst/>
                <a:latin typeface="Neris" panose="00000800000000000000" pitchFamily="50" charset="0"/>
                <a:ea typeface="Times New Roman" panose="02020603050405020304" pitchFamily="18" charset="0"/>
              </a:rPr>
              <a:t>The information it contains cannot be used, reproduced or disclosed without prior written approval from the issuing authority.</a:t>
            </a:r>
            <a:endParaRPr lang="fr-FR" sz="584" dirty="0">
              <a:effectLst/>
              <a:latin typeface="Neris" panose="00000800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1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sz="quarter" idx="10"/>
          </p:nvPr>
        </p:nvSpPr>
        <p:spPr>
          <a:xfrm>
            <a:off x="2452152" y="1635646"/>
            <a:ext cx="5256212" cy="792088"/>
          </a:xfrm>
          <a:noFill/>
        </p:spPr>
        <p:txBody>
          <a:bodyPr lIns="0" tIns="0" rIns="0" bIns="0">
            <a:noAutofit/>
          </a:bodyPr>
          <a:lstStyle/>
          <a:p>
            <a:pPr algn="l"/>
            <a:r>
              <a:rPr lang="de-DE" sz="3600" dirty="0"/>
              <a:t>KNDS France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56F6E-C40A-34E1-96D9-672EBB6538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6334" y="2427734"/>
            <a:ext cx="5256212" cy="584706"/>
          </a:xfrm>
        </p:spPr>
        <p:txBody>
          <a:bodyPr/>
          <a:lstStyle/>
          <a:p>
            <a:pPr algn="l"/>
            <a:r>
              <a:rPr lang="de-DE" dirty="0"/>
              <a:t>PRODUCTS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182993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22B8E3-EA6A-4E91-A0DE-15F376FEDD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91C17-06B5-4B68-BB60-BFE9F659E4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C3A3FC-CEFE-4616-95B5-7CA05D98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821"/>
            <a:ext cx="9144000" cy="3793858"/>
          </a:xfrm>
          <a:prstGeom prst="rect">
            <a:avLst/>
          </a:prstGeom>
        </p:spPr>
      </p:pic>
      <p:pic>
        <p:nvPicPr>
          <p:cNvPr id="5" name="Image 4">
            <a:hlinkClick r:id="rId3" action="ppaction://hlinkfile"/>
            <a:extLst>
              <a:ext uri="{FF2B5EF4-FFF2-40B4-BE49-F238E27FC236}">
                <a16:creationId xmlns:a16="http://schemas.microsoft.com/office/drawing/2014/main" id="{B5947C82-3855-4190-8224-FB72A6BAC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48" y="674821"/>
            <a:ext cx="1052288" cy="1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F9AFCD5-F8C9-44E2-9CAB-FE0C82242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17791"/>
            <a:ext cx="8143200" cy="414000"/>
          </a:xfrm>
        </p:spPr>
        <p:txBody>
          <a:bodyPr/>
          <a:lstStyle/>
          <a:p>
            <a:r>
              <a:rPr lang="en-GB" dirty="0"/>
              <a:t>(SOME) CAESAR®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B288-F5E3-4FD4-B95F-0C6AC2AE9831}"/>
              </a:ext>
            </a:extLst>
          </p:cNvPr>
          <p:cNvSpPr txBox="1"/>
          <p:nvPr/>
        </p:nvSpPr>
        <p:spPr>
          <a:xfrm>
            <a:off x="155788" y="772160"/>
            <a:ext cx="8690186" cy="438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« </a:t>
            </a:r>
            <a:r>
              <a:rPr lang="fr-FR" sz="1600" dirty="0" err="1"/>
              <a:t>Truly</a:t>
            </a:r>
            <a:r>
              <a:rPr lang="fr-FR" sz="1600" dirty="0"/>
              <a:t> » combat </a:t>
            </a:r>
            <a:r>
              <a:rPr lang="fr-FR" sz="1600" dirty="0" err="1"/>
              <a:t>proven</a:t>
            </a:r>
            <a:r>
              <a:rPr lang="fr-FR" sz="1600" dirty="0"/>
              <a:t> solution (gun + FCS + ammunition range)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/>
              <a:t>All terrains and </a:t>
            </a:r>
            <a:r>
              <a:rPr lang="fr-FR" sz="1600" dirty="0" err="1"/>
              <a:t>climate</a:t>
            </a:r>
            <a:r>
              <a:rPr lang="fr-FR" sz="1600" dirty="0"/>
              <a:t> areas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extreme</a:t>
            </a:r>
            <a:r>
              <a:rPr lang="fr-FR" sz="1600" dirty="0"/>
              <a:t> cold to </a:t>
            </a:r>
            <a:r>
              <a:rPr lang="fr-FR" sz="1600" dirty="0" err="1"/>
              <a:t>extreme</a:t>
            </a:r>
            <a:r>
              <a:rPr lang="fr-FR" sz="1600" dirty="0"/>
              <a:t> hot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/>
              <a:t>In service </a:t>
            </a:r>
            <a:r>
              <a:rPr lang="fr-FR" sz="1600" dirty="0" err="1"/>
              <a:t>with</a:t>
            </a:r>
            <a:r>
              <a:rPr lang="fr-FR" sz="1600" dirty="0"/>
              <a:t> Domestic Customer (France) </a:t>
            </a:r>
            <a:r>
              <a:rPr lang="fr-FR" sz="1600" dirty="0">
                <a:sym typeface="Wingdings" panose="05000000000000000000" pitchFamily="2" charset="2"/>
              </a:rPr>
              <a:t> State Qualification (</a:t>
            </a:r>
            <a:r>
              <a:rPr lang="fr-FR" sz="1600" dirty="0" err="1">
                <a:sym typeface="Wingdings" panose="05000000000000000000" pitchFamily="2" charset="2"/>
              </a:rPr>
              <a:t>availability</a:t>
            </a:r>
            <a:r>
              <a:rPr lang="fr-FR" sz="1600" dirty="0">
                <a:sym typeface="Wingdings" panose="05000000000000000000" pitchFamily="2" charset="2"/>
              </a:rPr>
              <a:t> of test reports) / </a:t>
            </a:r>
            <a:r>
              <a:rPr lang="fr-FR" sz="1600" dirty="0" err="1">
                <a:sym typeface="Wingdings" panose="05000000000000000000" pitchFamily="2" charset="2"/>
              </a:rPr>
              <a:t>Operational</a:t>
            </a:r>
            <a:r>
              <a:rPr lang="fr-FR" sz="1600" dirty="0">
                <a:sym typeface="Wingdings" panose="05000000000000000000" pitchFamily="2" charset="2"/>
              </a:rPr>
              <a:t> know-how</a:t>
            </a:r>
            <a:endParaRPr lang="fr-FR" sz="16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 err="1"/>
              <a:t>Reliability</a:t>
            </a:r>
            <a:r>
              <a:rPr lang="fr-FR" sz="1600" dirty="0"/>
              <a:t> : not </a:t>
            </a:r>
            <a:r>
              <a:rPr lang="fr-FR" sz="1600" dirty="0" err="1"/>
              <a:t>only</a:t>
            </a:r>
            <a:r>
              <a:rPr lang="fr-FR" sz="1600" dirty="0"/>
              <a:t> </a:t>
            </a:r>
            <a:r>
              <a:rPr lang="fr-FR" sz="1600" dirty="0" err="1"/>
              <a:t>technical</a:t>
            </a:r>
            <a:r>
              <a:rPr lang="fr-FR" sz="1600" dirty="0"/>
              <a:t> but </a:t>
            </a:r>
            <a:r>
              <a:rPr lang="fr-FR" sz="1600" dirty="0" err="1"/>
              <a:t>also</a:t>
            </a:r>
            <a:r>
              <a:rPr lang="fr-FR" sz="1600" dirty="0"/>
              <a:t> in </a:t>
            </a:r>
            <a:r>
              <a:rPr lang="fr-FR" sz="1600" dirty="0" err="1"/>
              <a:t>terms</a:t>
            </a:r>
            <a:r>
              <a:rPr lang="fr-FR" sz="1600" dirty="0"/>
              <a:t> of LCC figures and MTBF (</a:t>
            </a:r>
            <a:r>
              <a:rPr lang="fr-FR" sz="1600" dirty="0" err="1"/>
              <a:t>Mean</a:t>
            </a:r>
            <a:r>
              <a:rPr lang="fr-FR" sz="1600" dirty="0"/>
              <a:t> Time </a:t>
            </a:r>
            <a:r>
              <a:rPr lang="fr-FR" sz="1600" dirty="0" err="1"/>
              <a:t>Between</a:t>
            </a:r>
            <a:r>
              <a:rPr lang="fr-FR" sz="1600" dirty="0"/>
              <a:t> Failure)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/>
              <a:t>The truck-</a:t>
            </a:r>
            <a:r>
              <a:rPr lang="fr-FR" sz="1600" dirty="0" err="1"/>
              <a:t>mounted</a:t>
            </a:r>
            <a:r>
              <a:rPr lang="fr-FR" sz="1600" dirty="0"/>
              <a:t> 155mm / 52 cal. </a:t>
            </a:r>
            <a:r>
              <a:rPr lang="fr-FR" sz="1600" dirty="0" err="1"/>
              <a:t>reference</a:t>
            </a:r>
            <a:r>
              <a:rPr lang="fr-FR" sz="1600" dirty="0"/>
              <a:t> : more </a:t>
            </a:r>
            <a:r>
              <a:rPr lang="fr-FR" sz="1600" dirty="0" err="1"/>
              <a:t>than</a:t>
            </a:r>
            <a:r>
              <a:rPr lang="fr-FR" sz="1600" dirty="0"/>
              <a:t> 500 </a:t>
            </a:r>
            <a:r>
              <a:rPr lang="fr-FR" sz="1600" dirty="0" err="1"/>
              <a:t>units</a:t>
            </a:r>
            <a:r>
              <a:rPr lang="fr-FR" sz="1600" dirty="0"/>
              <a:t> in service / on </a:t>
            </a:r>
            <a:r>
              <a:rPr lang="fr-FR" sz="1600" dirty="0" err="1"/>
              <a:t>order</a:t>
            </a:r>
            <a:r>
              <a:rPr lang="fr-FR" sz="1600" dirty="0"/>
              <a:t>  </a:t>
            </a:r>
            <a:r>
              <a:rPr lang="fr-FR" sz="1600" dirty="0">
                <a:sym typeface="Wingdings" panose="05000000000000000000" pitchFamily="2" charset="2"/>
              </a:rPr>
              <a:t> « CAESAR® User Club » </a:t>
            </a:r>
            <a:r>
              <a:rPr lang="fr-FR" sz="1600" dirty="0" err="1">
                <a:sym typeface="Wingdings" panose="05000000000000000000" pitchFamily="2" charset="2"/>
              </a:rPr>
              <a:t>established</a:t>
            </a:r>
            <a:r>
              <a:rPr lang="fr-FR" sz="1600" dirty="0">
                <a:sym typeface="Wingdings" panose="05000000000000000000" pitchFamily="2" charset="2"/>
              </a:rPr>
              <a:t> in 2023 (</a:t>
            </a:r>
            <a:r>
              <a:rPr lang="fr-FR" sz="1600" dirty="0" err="1">
                <a:sym typeface="Wingdings" panose="05000000000000000000" pitchFamily="2" charset="2"/>
              </a:rPr>
              <a:t>already</a:t>
            </a:r>
            <a:r>
              <a:rPr lang="fr-FR" sz="1600" dirty="0">
                <a:sym typeface="Wingdings" panose="05000000000000000000" pitchFamily="2" charset="2"/>
              </a:rPr>
              <a:t> 9 user countries)  </a:t>
            </a:r>
            <a:r>
              <a:rPr lang="fr-FR" sz="1600" dirty="0" err="1">
                <a:sym typeface="Wingdings" panose="05000000000000000000" pitchFamily="2" charset="2"/>
              </a:rPr>
              <a:t>increased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pooling</a:t>
            </a:r>
            <a:r>
              <a:rPr lang="fr-FR" sz="1600" dirty="0">
                <a:sym typeface="Wingdings" panose="05000000000000000000" pitchFamily="2" charset="2"/>
              </a:rPr>
              <a:t> and sharing </a:t>
            </a:r>
            <a:r>
              <a:rPr lang="fr-FR" sz="1600" dirty="0" err="1">
                <a:sym typeface="Wingdings" panose="05000000000000000000" pitchFamily="2" charset="2"/>
              </a:rPr>
              <a:t>opportunities</a:t>
            </a:r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sym typeface="Wingdings" panose="05000000000000000000" pitchFamily="2" charset="2"/>
              </a:rPr>
              <a:t>The NATO self-</a:t>
            </a:r>
            <a:r>
              <a:rPr lang="fr-FR" sz="1600" dirty="0" err="1">
                <a:sym typeface="Wingdings" panose="05000000000000000000" pitchFamily="2" charset="2"/>
              </a:rPr>
              <a:t>propelled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wheeled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howitzer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reference</a:t>
            </a:r>
            <a:r>
              <a:rPr lang="fr-FR" sz="1600" dirty="0">
                <a:sym typeface="Wingdings" panose="05000000000000000000" pitchFamily="2" charset="2"/>
              </a:rPr>
              <a:t> : France (109), </a:t>
            </a:r>
            <a:r>
              <a:rPr lang="fr-FR" sz="1600" dirty="0" err="1">
                <a:sym typeface="Wingdings" panose="05000000000000000000" pitchFamily="2" charset="2"/>
              </a:rPr>
              <a:t>Belgium</a:t>
            </a:r>
            <a:r>
              <a:rPr lang="fr-FR" sz="1600" dirty="0">
                <a:sym typeface="Wingdings" panose="05000000000000000000" pitchFamily="2" charset="2"/>
              </a:rPr>
              <a:t> (28),    </a:t>
            </a:r>
            <a:r>
              <a:rPr lang="fr-FR" sz="1600" dirty="0" err="1">
                <a:sym typeface="Wingdings" panose="05000000000000000000" pitchFamily="2" charset="2"/>
              </a:rPr>
              <a:t>Lithuania</a:t>
            </a:r>
            <a:r>
              <a:rPr lang="fr-FR" sz="1600" dirty="0">
                <a:sym typeface="Wingdings" panose="05000000000000000000" pitchFamily="2" charset="2"/>
              </a:rPr>
              <a:t> (18), </a:t>
            </a:r>
            <a:r>
              <a:rPr lang="fr-FR" sz="1600" dirty="0" err="1">
                <a:sym typeface="Wingdings" panose="05000000000000000000" pitchFamily="2" charset="2"/>
              </a:rPr>
              <a:t>Czech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Republic</a:t>
            </a:r>
            <a:r>
              <a:rPr lang="fr-FR" sz="1600" dirty="0">
                <a:sym typeface="Wingdings" panose="05000000000000000000" pitchFamily="2" charset="2"/>
              </a:rPr>
              <a:t> (62)   and </a:t>
            </a:r>
            <a:r>
              <a:rPr lang="fr-FR" sz="1600" dirty="0" err="1">
                <a:sym typeface="Wingdings" panose="05000000000000000000" pitchFamily="2" charset="2"/>
              </a:rPr>
              <a:t>soon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many</a:t>
            </a:r>
            <a:r>
              <a:rPr lang="fr-FR" sz="1600" dirty="0">
                <a:sym typeface="Wingdings" panose="05000000000000000000" pitchFamily="2" charset="2"/>
              </a:rPr>
              <a:t> more</a:t>
            </a:r>
            <a:endParaRPr lang="en-US" sz="1600" dirty="0"/>
          </a:p>
        </p:txBody>
      </p:sp>
      <p:pic>
        <p:nvPicPr>
          <p:cNvPr id="5" name="Image 4">
            <a:hlinkClick r:id="rId2" action="ppaction://hlinkfile"/>
            <a:extLst>
              <a:ext uri="{FF2B5EF4-FFF2-40B4-BE49-F238E27FC236}">
                <a16:creationId xmlns:a16="http://schemas.microsoft.com/office/drawing/2014/main" id="{3424D1C8-EF49-494F-B018-5C0C70A0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04" y="246016"/>
            <a:ext cx="1052288" cy="1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F9AFCD5-F8C9-44E2-9CAB-FE0C82242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17791"/>
            <a:ext cx="8143200" cy="414000"/>
          </a:xfrm>
        </p:spPr>
        <p:txBody>
          <a:bodyPr/>
          <a:lstStyle/>
          <a:p>
            <a:r>
              <a:rPr lang="en-GB" dirty="0"/>
              <a:t>G2G OPPORTUNITY -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AB288-F5E3-4FD4-B95F-0C6AC2AE9831}"/>
              </a:ext>
            </a:extLst>
          </p:cNvPr>
          <p:cNvSpPr txBox="1"/>
          <p:nvPr/>
        </p:nvSpPr>
        <p:spPr>
          <a:xfrm>
            <a:off x="155788" y="663787"/>
            <a:ext cx="8690186" cy="384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>
                <a:sym typeface="Wingdings" panose="05000000000000000000" pitchFamily="2" charset="2"/>
              </a:rPr>
              <a:t>« Real G2G »</a:t>
            </a:r>
            <a:r>
              <a:rPr lang="fr-FR" sz="1600" dirty="0"/>
              <a:t>  </a:t>
            </a:r>
            <a:r>
              <a:rPr lang="fr-FR" sz="1600" dirty="0">
                <a:sym typeface="Wingdings" panose="05000000000000000000" pitchFamily="2" charset="2"/>
              </a:rPr>
              <a:t> DGA </a:t>
            </a:r>
            <a:r>
              <a:rPr lang="fr-FR" sz="1600" dirty="0"/>
              <a:t>acting as </a:t>
            </a:r>
            <a:r>
              <a:rPr lang="fr-FR" sz="1600" dirty="0" err="1"/>
              <a:t>contracting</a:t>
            </a:r>
            <a:r>
              <a:rPr lang="fr-FR" sz="1600" dirty="0"/>
              <a:t> </a:t>
            </a:r>
            <a:r>
              <a:rPr lang="fr-FR" sz="1600" dirty="0" err="1"/>
              <a:t>authority</a:t>
            </a:r>
            <a:r>
              <a:rPr lang="fr-FR" sz="1600" dirty="0"/>
              <a:t> /</a:t>
            </a:r>
            <a:r>
              <a:rPr lang="fr-FR" sz="1600" dirty="0">
                <a:sym typeface="Wingdings" panose="05000000000000000000" pitchFamily="2" charset="2"/>
              </a:rPr>
              <a:t> Program Management Support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Joint </a:t>
            </a:r>
            <a:r>
              <a:rPr lang="fr-FR" sz="1600" dirty="0" err="1"/>
              <a:t>procurement</a:t>
            </a:r>
            <a:r>
              <a:rPr lang="fr-FR" sz="1600" dirty="0"/>
              <a:t> (</a:t>
            </a:r>
            <a:r>
              <a:rPr lang="fr-FR" sz="1600" dirty="0" err="1"/>
              <a:t>already</a:t>
            </a:r>
            <a:r>
              <a:rPr lang="fr-FR" sz="1600" dirty="0"/>
              <a:t> 3 </a:t>
            </a:r>
            <a:r>
              <a:rPr lang="fr-FR" sz="1600" dirty="0" err="1"/>
              <a:t>confirmed</a:t>
            </a:r>
            <a:r>
              <a:rPr lang="fr-FR" sz="1600" dirty="0"/>
              <a:t> </a:t>
            </a:r>
            <a:r>
              <a:rPr lang="fr-FR" sz="1600" dirty="0" err="1"/>
              <a:t>Customers</a:t>
            </a:r>
            <a:r>
              <a:rPr lang="fr-FR" sz="1600" dirty="0"/>
              <a:t>)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Economies of </a:t>
            </a:r>
            <a:r>
              <a:rPr lang="fr-FR" sz="1600" dirty="0" err="1"/>
              <a:t>Scale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 more </a:t>
            </a:r>
            <a:r>
              <a:rPr lang="fr-FR" sz="1600" dirty="0" err="1">
                <a:sym typeface="Wingdings" panose="05000000000000000000" pitchFamily="2" charset="2"/>
              </a:rPr>
              <a:t>competitive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prices</a:t>
            </a:r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EDIRPA </a:t>
            </a:r>
            <a:r>
              <a:rPr lang="fr-FR" sz="1600" dirty="0" err="1"/>
              <a:t>subsidy</a:t>
            </a:r>
            <a:endParaRPr lang="fr-FR" sz="1600" dirty="0"/>
          </a:p>
          <a:p>
            <a:pPr lvl="1"/>
            <a:endParaRPr lang="fr-FR" sz="16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 err="1"/>
              <a:t>Transparency</a:t>
            </a:r>
            <a:r>
              <a:rPr lang="fr-FR" sz="1600" dirty="0"/>
              <a:t> &amp; </a:t>
            </a:r>
            <a:r>
              <a:rPr lang="fr-FR" sz="1600" dirty="0" err="1"/>
              <a:t>certainty</a:t>
            </a:r>
            <a:r>
              <a:rPr lang="fr-FR" sz="1600" dirty="0"/>
              <a:t> of </a:t>
            </a:r>
            <a:r>
              <a:rPr lang="fr-FR" sz="1600" dirty="0" err="1"/>
              <a:t>outcome</a:t>
            </a:r>
            <a:r>
              <a:rPr lang="fr-FR" sz="1600" dirty="0"/>
              <a:t>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/>
              <a:t>CAESAR® in production : </a:t>
            </a:r>
            <a:r>
              <a:rPr lang="fr-FR" sz="1600" dirty="0" err="1"/>
              <a:t>join</a:t>
            </a:r>
            <a:r>
              <a:rPr lang="fr-FR" sz="1600" dirty="0"/>
              <a:t> </a:t>
            </a:r>
            <a:r>
              <a:rPr lang="fr-FR" sz="1600" dirty="0" err="1"/>
              <a:t>now</a:t>
            </a:r>
            <a:r>
              <a:rPr lang="fr-FR" sz="1600" dirty="0"/>
              <a:t> (5% to 10% </a:t>
            </a:r>
            <a:r>
              <a:rPr lang="fr-FR" sz="1600" dirty="0" err="1"/>
              <a:t>downpayment</a:t>
            </a:r>
            <a:r>
              <a:rPr lang="fr-FR" sz="1600" dirty="0"/>
              <a:t>), </a:t>
            </a:r>
            <a:r>
              <a:rPr lang="fr-FR" sz="1600" dirty="0" err="1"/>
              <a:t>take</a:t>
            </a:r>
            <a:r>
              <a:rPr lang="fr-FR" sz="1600" dirty="0"/>
              <a:t> </a:t>
            </a:r>
            <a:r>
              <a:rPr lang="fr-FR" sz="1600" dirty="0" err="1"/>
              <a:t>delivery</a:t>
            </a:r>
            <a:r>
              <a:rPr lang="fr-FR" sz="1600" dirty="0"/>
              <a:t> </a:t>
            </a:r>
            <a:r>
              <a:rPr lang="fr-FR" sz="1600" dirty="0" err="1"/>
              <a:t>when</a:t>
            </a:r>
            <a:r>
              <a:rPr lang="fr-FR" sz="1600" dirty="0"/>
              <a:t> </a:t>
            </a:r>
            <a:r>
              <a:rPr lang="fr-FR" sz="1600" dirty="0" err="1"/>
              <a:t>financially</a:t>
            </a:r>
            <a:r>
              <a:rPr lang="fr-FR" sz="1600" dirty="0"/>
              <a:t> </a:t>
            </a:r>
            <a:r>
              <a:rPr lang="fr-FR" sz="1600" dirty="0" err="1"/>
              <a:t>convenient</a:t>
            </a:r>
            <a:r>
              <a:rPr lang="fr-FR" sz="1600" dirty="0"/>
              <a:t> (</a:t>
            </a:r>
            <a:r>
              <a:rPr lang="fr-FR" sz="1600" dirty="0" err="1"/>
              <a:t>budgetary</a:t>
            </a:r>
            <a:r>
              <a:rPr lang="fr-FR" sz="1600" dirty="0"/>
              <a:t> planning)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/>
              <a:t>Full </a:t>
            </a:r>
            <a:r>
              <a:rPr lang="fr-FR" sz="1600" dirty="0" err="1"/>
              <a:t>capability</a:t>
            </a:r>
            <a:r>
              <a:rPr lang="fr-FR" sz="1600" dirty="0"/>
              <a:t> solution + </a:t>
            </a:r>
            <a:r>
              <a:rPr lang="fr-FR" sz="1600" dirty="0" err="1"/>
              <a:t>localization</a:t>
            </a:r>
            <a:r>
              <a:rPr lang="fr-FR" sz="1600" dirty="0"/>
              <a:t> (MRO + ammunition)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 err="1"/>
              <a:t>European</a:t>
            </a:r>
            <a:r>
              <a:rPr lang="fr-FR" sz="1600" dirty="0"/>
              <a:t> &amp; NATO </a:t>
            </a:r>
            <a:r>
              <a:rPr lang="fr-FR" sz="1600" dirty="0" err="1"/>
              <a:t>credentials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err="1">
                <a:sym typeface="Wingdings" panose="05000000000000000000" pitchFamily="2" charset="2"/>
              </a:rPr>
              <a:t>fostering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further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integration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9372215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NDS Design">
      <a:dk1>
        <a:srgbClr val="000000"/>
      </a:dk1>
      <a:lt1>
        <a:srgbClr val="FFFFFF"/>
      </a:lt1>
      <a:dk2>
        <a:srgbClr val="00284B"/>
      </a:dk2>
      <a:lt2>
        <a:srgbClr val="557382"/>
      </a:lt2>
      <a:accent1>
        <a:srgbClr val="8E8E8E"/>
      </a:accent1>
      <a:accent2>
        <a:srgbClr val="C2571D"/>
      </a:accent2>
      <a:accent3>
        <a:srgbClr val="B6A67F"/>
      </a:accent3>
      <a:accent4>
        <a:srgbClr val="5F775E"/>
      </a:accent4>
      <a:accent5>
        <a:srgbClr val="00284B"/>
      </a:accent5>
      <a:accent6>
        <a:srgbClr val="55738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741</Words>
  <Application>Microsoft Office PowerPoint</Application>
  <PresentationFormat>Affichage à l'écran (16:9)</PresentationFormat>
  <Paragraphs>158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Helvetica</vt:lpstr>
      <vt:lpstr>Hind</vt:lpstr>
      <vt:lpstr>Neris</vt:lpstr>
      <vt:lpstr>Symbol</vt:lpstr>
      <vt:lpstr>Systemschrift Normal</vt:lpstr>
      <vt:lpstr>Times New Roman</vt:lpstr>
      <vt:lpstr>Wingdings</vt:lpstr>
      <vt:lpstr>Benutzerdefiniertes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KNDS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EVEN Estelle</dc:creator>
  <cp:keywords/>
  <dc:description/>
  <cp:lastModifiedBy>CHAUVIN Coralie</cp:lastModifiedBy>
  <cp:revision>433</cp:revision>
  <dcterms:created xsi:type="dcterms:W3CDTF">2018-01-22T16:31:37Z</dcterms:created>
  <dcterms:modified xsi:type="dcterms:W3CDTF">2024-05-20T06:50:37Z</dcterms:modified>
  <cp:category/>
</cp:coreProperties>
</file>