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17"/>
  </p:notesMasterIdLst>
  <p:sldIdLst>
    <p:sldId id="273" r:id="rId2"/>
    <p:sldId id="281" r:id="rId3"/>
    <p:sldId id="335" r:id="rId4"/>
    <p:sldId id="927" r:id="rId5"/>
    <p:sldId id="338" r:id="rId6"/>
    <p:sldId id="925" r:id="rId7"/>
    <p:sldId id="337" r:id="rId8"/>
    <p:sldId id="336" r:id="rId9"/>
    <p:sldId id="256" r:id="rId10"/>
    <p:sldId id="339" r:id="rId11"/>
    <p:sldId id="340" r:id="rId12"/>
    <p:sldId id="341" r:id="rId13"/>
    <p:sldId id="312" r:id="rId14"/>
    <p:sldId id="317" r:id="rId15"/>
    <p:sldId id="923" r:id="rId16"/>
  </p:sldIdLst>
  <p:sldSz cx="19477038" cy="109728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Montserrat" panose="00000500000000000000" pitchFamily="2" charset="-52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549F"/>
    <a:srgbClr val="E8E8E8"/>
    <a:srgbClr val="FFFFFF"/>
    <a:srgbClr val="4D62AA"/>
    <a:srgbClr val="5368AF"/>
    <a:srgbClr val="4B60A9"/>
    <a:srgbClr val="576BB1"/>
    <a:srgbClr val="6A7EC0"/>
    <a:srgbClr val="3D539E"/>
    <a:srgbClr val="3C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36" autoAdjust="0"/>
    <p:restoredTop sz="96374" autoAdjust="0"/>
  </p:normalViewPr>
  <p:slideViewPr>
    <p:cSldViewPr snapToGrid="0" showGuides="1">
      <p:cViewPr varScale="1">
        <p:scale>
          <a:sx n="51" d="100"/>
          <a:sy n="51" d="100"/>
        </p:scale>
        <p:origin x="720" y="48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-20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79848129715641E-2"/>
          <c:y val="3.5441110643306108E-2"/>
          <c:w val="0.964156897405824"/>
          <c:h val="0.7922322484497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Projects 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037991558602374E-2"/>
                  <c:y val="-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AD-41AD-AE3A-283A895738A0}"/>
                </c:ext>
              </c:extLst>
            </c:dLbl>
            <c:dLbl>
              <c:idx val="1"/>
              <c:layout>
                <c:manualLayout>
                  <c:x val="-2.3421980303405539E-2"/>
                  <c:y val="-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AD-41AD-AE3A-283A895738A0}"/>
                </c:ext>
              </c:extLst>
            </c:dLbl>
            <c:dLbl>
              <c:idx val="2"/>
              <c:layout>
                <c:manualLayout>
                  <c:x val="-1.0037991558602436E-2"/>
                  <c:y val="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AD-41AD-AE3A-283A895738A0}"/>
                </c:ext>
              </c:extLst>
            </c:dLbl>
            <c:dLbl>
              <c:idx val="3"/>
              <c:layout>
                <c:manualLayout>
                  <c:x val="-3.0113974675807183E-2"/>
                  <c:y val="-1.03842414638673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AD-41AD-AE3A-283A895738A0}"/>
                </c:ext>
              </c:extLst>
            </c:dLbl>
            <c:dLbl>
              <c:idx val="4"/>
              <c:layout>
                <c:manualLayout>
                  <c:x val="-3.3459971862008039E-2"/>
                  <c:y val="-8.82660524428724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AD-41AD-AE3A-283A895738A0}"/>
                </c:ext>
              </c:extLst>
            </c:dLbl>
            <c:dLbl>
              <c:idx val="5"/>
              <c:layout>
                <c:manualLayout>
                  <c:x val="-2.6767977489606333E-2"/>
                  <c:y val="-7.78818109790050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AD-41AD-AE3A-283A895738A0}"/>
                </c:ext>
              </c:extLst>
            </c:dLbl>
            <c:dLbl>
              <c:idx val="6"/>
              <c:layout>
                <c:manualLayout>
                  <c:x val="-2.3681173094458163E-2"/>
                  <c:y val="-3.21745685686449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66-4F32-BE68-26CEBC147F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33643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111</c:v>
                </c:pt>
                <c:pt idx="1">
                  <c:v>300</c:v>
                </c:pt>
                <c:pt idx="2">
                  <c:v>345</c:v>
                </c:pt>
                <c:pt idx="3">
                  <c:v>635</c:v>
                </c:pt>
                <c:pt idx="4">
                  <c:v>812</c:v>
                </c:pt>
                <c:pt idx="5">
                  <c:v>981</c:v>
                </c:pt>
                <c:pt idx="6">
                  <c:v>1402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AD-41AD-AE3A-283A895738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FDI</c:v>
                </c:pt>
              </c:strCache>
            </c:strRef>
          </c:tx>
          <c:spPr>
            <a:solidFill>
              <a:srgbClr val="064AD4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6685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5AD-41AD-AE3A-283A895738A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8612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5AD-41AD-AE3A-283A895738A0}"/>
                </c:ext>
              </c:extLst>
            </c:dLbl>
            <c:dLbl>
              <c:idx val="5"/>
              <c:layout>
                <c:manualLayout>
                  <c:x val="2.7354720694533446E-3"/>
                  <c:y val="1.5176979111935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AD-41AD-AE3A-283A89573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33643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3349</c:v>
                </c:pt>
                <c:pt idx="1">
                  <c:v>2848</c:v>
                </c:pt>
                <c:pt idx="2">
                  <c:v>4200</c:v>
                </c:pt>
                <c:pt idx="3">
                  <c:v>6700</c:v>
                </c:pt>
                <c:pt idx="4">
                  <c:v>8600</c:v>
                </c:pt>
                <c:pt idx="5">
                  <c:v>10121</c:v>
                </c:pt>
                <c:pt idx="6">
                  <c:v>19523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5AD-41AD-AE3A-283A895738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7355520"/>
        <c:axId val="216503632"/>
      </c:barChart>
      <c:catAx>
        <c:axId val="21735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333643"/>
                </a:solidFill>
                <a:latin typeface="Montserra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216503632"/>
        <c:crosses val="autoZero"/>
        <c:auto val="1"/>
        <c:lblAlgn val="ctr"/>
        <c:lblOffset val="100"/>
        <c:noMultiLvlLbl val="0"/>
      </c:catAx>
      <c:valAx>
        <c:axId val="216503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35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853698574932141"/>
          <c:y val="0.89962509937514512"/>
          <c:w val="0.32109527641508562"/>
          <c:h val="6.5850942400671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333643"/>
              </a:solidFill>
              <a:latin typeface="Montserrat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333643"/>
          </a:solidFill>
          <a:latin typeface="Montserra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6E86-5E67-4DFC-9D7D-D598240582E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3000"/>
            <a:ext cx="5476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C7E86-76DE-4D38-A718-39A1E655A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3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1pPr>
    <a:lvl2pPr marL="74615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2pPr>
    <a:lvl3pPr marL="149230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3pPr>
    <a:lvl4pPr marL="223845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4pPr>
    <a:lvl5pPr marL="29846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5pPr>
    <a:lvl6pPr marL="373075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6pPr>
    <a:lvl7pPr marL="44769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7pPr>
    <a:lvl8pPr marL="522305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8pPr>
    <a:lvl9pPr marL="596920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>
                <a:solidFill>
                  <a:prstClr val="black"/>
                </a:solidFill>
              </a:rPr>
              <a:pPr/>
              <a:t>15</a:t>
            </a:fld>
            <a:endParaRPr lang="en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7AE67-D3D5-472B-A9E2-54B9D7F52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18" y="5116726"/>
            <a:ext cx="2985367" cy="739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BC41B-9826-49B1-944E-B8DAC4345BEE}"/>
              </a:ext>
            </a:extLst>
          </p:cNvPr>
          <p:cNvSpPr txBox="1"/>
          <p:nvPr userDrawn="1"/>
        </p:nvSpPr>
        <p:spPr>
          <a:xfrm>
            <a:off x="2827915" y="6085517"/>
            <a:ext cx="3989048" cy="97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76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Thankyou For Using Our Template</a:t>
            </a:r>
            <a:endParaRPr lang="en-US" sz="2876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68E4FD-3B1A-475A-B3F7-BDA424BC262C}"/>
              </a:ext>
            </a:extLst>
          </p:cNvPr>
          <p:cNvGrpSpPr/>
          <p:nvPr userDrawn="1"/>
        </p:nvGrpSpPr>
        <p:grpSpPr>
          <a:xfrm>
            <a:off x="11065562" y="1365931"/>
            <a:ext cx="10268463" cy="10293358"/>
            <a:chOff x="1812925" y="2333625"/>
            <a:chExt cx="1816100" cy="1817688"/>
          </a:xfrm>
          <a:solidFill>
            <a:schemeClr val="bg1">
              <a:alpha val="5000"/>
            </a:schemeClr>
          </a:solidFill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47275E0C-97D8-4E02-ABA2-3091ABDB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2333625"/>
              <a:ext cx="908050" cy="908050"/>
            </a:xfrm>
            <a:custGeom>
              <a:avLst/>
              <a:gdLst>
                <a:gd name="T0" fmla="*/ 55 w 1716"/>
                <a:gd name="T1" fmla="*/ 635 h 1717"/>
                <a:gd name="T2" fmla="*/ 61 w 1716"/>
                <a:gd name="T3" fmla="*/ 635 h 1717"/>
                <a:gd name="T4" fmla="*/ 112 w 1716"/>
                <a:gd name="T5" fmla="*/ 639 h 1717"/>
                <a:gd name="T6" fmla="*/ 211 w 1716"/>
                <a:gd name="T7" fmla="*/ 654 h 1717"/>
                <a:gd name="T8" fmla="*/ 309 w 1716"/>
                <a:gd name="T9" fmla="*/ 679 h 1717"/>
                <a:gd name="T10" fmla="*/ 401 w 1716"/>
                <a:gd name="T11" fmla="*/ 711 h 1717"/>
                <a:gd name="T12" fmla="*/ 490 w 1716"/>
                <a:gd name="T13" fmla="*/ 751 h 1717"/>
                <a:gd name="T14" fmla="*/ 575 w 1716"/>
                <a:gd name="T15" fmla="*/ 799 h 1717"/>
                <a:gd name="T16" fmla="*/ 654 w 1716"/>
                <a:gd name="T17" fmla="*/ 854 h 1717"/>
                <a:gd name="T18" fmla="*/ 727 w 1716"/>
                <a:gd name="T19" fmla="*/ 916 h 1717"/>
                <a:gd name="T20" fmla="*/ 796 w 1716"/>
                <a:gd name="T21" fmla="*/ 984 h 1717"/>
                <a:gd name="T22" fmla="*/ 858 w 1716"/>
                <a:gd name="T23" fmla="*/ 1058 h 1717"/>
                <a:gd name="T24" fmla="*/ 914 w 1716"/>
                <a:gd name="T25" fmla="*/ 1137 h 1717"/>
                <a:gd name="T26" fmla="*/ 962 w 1716"/>
                <a:gd name="T27" fmla="*/ 1221 h 1717"/>
                <a:gd name="T28" fmla="*/ 1003 w 1716"/>
                <a:gd name="T29" fmla="*/ 1310 h 1717"/>
                <a:gd name="T30" fmla="*/ 1036 w 1716"/>
                <a:gd name="T31" fmla="*/ 1402 h 1717"/>
                <a:gd name="T32" fmla="*/ 1060 w 1716"/>
                <a:gd name="T33" fmla="*/ 1498 h 1717"/>
                <a:gd name="T34" fmla="*/ 1075 w 1716"/>
                <a:gd name="T35" fmla="*/ 1598 h 1717"/>
                <a:gd name="T36" fmla="*/ 1080 w 1716"/>
                <a:gd name="T37" fmla="*/ 1653 h 1717"/>
                <a:gd name="T38" fmla="*/ 1081 w 1716"/>
                <a:gd name="T39" fmla="*/ 1663 h 1717"/>
                <a:gd name="T40" fmla="*/ 1085 w 1716"/>
                <a:gd name="T41" fmla="*/ 1681 h 1717"/>
                <a:gd name="T42" fmla="*/ 1096 w 1716"/>
                <a:gd name="T43" fmla="*/ 1697 h 1717"/>
                <a:gd name="T44" fmla="*/ 1111 w 1716"/>
                <a:gd name="T45" fmla="*/ 1710 h 1717"/>
                <a:gd name="T46" fmla="*/ 1130 w 1716"/>
                <a:gd name="T47" fmla="*/ 1716 h 1717"/>
                <a:gd name="T48" fmla="*/ 1655 w 1716"/>
                <a:gd name="T49" fmla="*/ 1717 h 1717"/>
                <a:gd name="T50" fmla="*/ 1676 w 1716"/>
                <a:gd name="T51" fmla="*/ 1713 h 1717"/>
                <a:gd name="T52" fmla="*/ 1695 w 1716"/>
                <a:gd name="T53" fmla="*/ 1703 h 1717"/>
                <a:gd name="T54" fmla="*/ 1708 w 1716"/>
                <a:gd name="T55" fmla="*/ 1687 h 1717"/>
                <a:gd name="T56" fmla="*/ 1715 w 1716"/>
                <a:gd name="T57" fmla="*/ 1666 h 1717"/>
                <a:gd name="T58" fmla="*/ 1715 w 1716"/>
                <a:gd name="T59" fmla="*/ 1666 h 1717"/>
                <a:gd name="T60" fmla="*/ 1716 w 1716"/>
                <a:gd name="T61" fmla="*/ 1656 h 1717"/>
                <a:gd name="T62" fmla="*/ 1714 w 1716"/>
                <a:gd name="T63" fmla="*/ 1643 h 1717"/>
                <a:gd name="T64" fmla="*/ 1714 w 1716"/>
                <a:gd name="T65" fmla="*/ 1642 h 1717"/>
                <a:gd name="T66" fmla="*/ 1699 w 1716"/>
                <a:gd name="T67" fmla="*/ 1478 h 1717"/>
                <a:gd name="T68" fmla="*/ 1669 w 1716"/>
                <a:gd name="T69" fmla="*/ 1318 h 1717"/>
                <a:gd name="T70" fmla="*/ 1625 w 1716"/>
                <a:gd name="T71" fmla="*/ 1164 h 1717"/>
                <a:gd name="T72" fmla="*/ 1566 w 1716"/>
                <a:gd name="T73" fmla="*/ 1016 h 1717"/>
                <a:gd name="T74" fmla="*/ 1495 w 1716"/>
                <a:gd name="T75" fmla="*/ 875 h 1717"/>
                <a:gd name="T76" fmla="*/ 1412 w 1716"/>
                <a:gd name="T77" fmla="*/ 743 h 1717"/>
                <a:gd name="T78" fmla="*/ 1318 w 1716"/>
                <a:gd name="T79" fmla="*/ 618 h 1717"/>
                <a:gd name="T80" fmla="*/ 1213 w 1716"/>
                <a:gd name="T81" fmla="*/ 502 h 1717"/>
                <a:gd name="T82" fmla="*/ 1098 w 1716"/>
                <a:gd name="T83" fmla="*/ 397 h 1717"/>
                <a:gd name="T84" fmla="*/ 973 w 1716"/>
                <a:gd name="T85" fmla="*/ 303 h 1717"/>
                <a:gd name="T86" fmla="*/ 841 w 1716"/>
                <a:gd name="T87" fmla="*/ 220 h 1717"/>
                <a:gd name="T88" fmla="*/ 700 w 1716"/>
                <a:gd name="T89" fmla="*/ 149 h 1717"/>
                <a:gd name="T90" fmla="*/ 552 w 1716"/>
                <a:gd name="T91" fmla="*/ 91 h 1717"/>
                <a:gd name="T92" fmla="*/ 399 w 1716"/>
                <a:gd name="T93" fmla="*/ 47 h 1717"/>
                <a:gd name="T94" fmla="*/ 239 w 1716"/>
                <a:gd name="T95" fmla="*/ 16 h 1717"/>
                <a:gd name="T96" fmla="*/ 75 w 1716"/>
                <a:gd name="T97" fmla="*/ 2 h 1717"/>
                <a:gd name="T98" fmla="*/ 61 w 1716"/>
                <a:gd name="T99" fmla="*/ 0 h 1717"/>
                <a:gd name="T100" fmla="*/ 52 w 1716"/>
                <a:gd name="T101" fmla="*/ 1 h 1717"/>
                <a:gd name="T102" fmla="*/ 31 w 1716"/>
                <a:gd name="T103" fmla="*/ 8 h 1717"/>
                <a:gd name="T104" fmla="*/ 15 w 1716"/>
                <a:gd name="T105" fmla="*/ 21 h 1717"/>
                <a:gd name="T106" fmla="*/ 4 w 1716"/>
                <a:gd name="T107" fmla="*/ 40 h 1717"/>
                <a:gd name="T108" fmla="*/ 0 w 1716"/>
                <a:gd name="T109" fmla="*/ 61 h 1717"/>
                <a:gd name="T110" fmla="*/ 0 w 1716"/>
                <a:gd name="T111" fmla="*/ 580 h 1717"/>
                <a:gd name="T112" fmla="*/ 2 w 1716"/>
                <a:gd name="T113" fmla="*/ 592 h 1717"/>
                <a:gd name="T114" fmla="*/ 9 w 1716"/>
                <a:gd name="T115" fmla="*/ 607 h 1717"/>
                <a:gd name="T116" fmla="*/ 23 w 1716"/>
                <a:gd name="T117" fmla="*/ 623 h 1717"/>
                <a:gd name="T118" fmla="*/ 37 w 1716"/>
                <a:gd name="T119" fmla="*/ 631 h 1717"/>
                <a:gd name="T120" fmla="*/ 49 w 1716"/>
                <a:gd name="T121" fmla="*/ 63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4" y="635"/>
                  </a:moveTo>
                  <a:lnTo>
                    <a:pt x="55" y="635"/>
                  </a:lnTo>
                  <a:lnTo>
                    <a:pt x="58" y="635"/>
                  </a:lnTo>
                  <a:lnTo>
                    <a:pt x="61" y="635"/>
                  </a:lnTo>
                  <a:lnTo>
                    <a:pt x="61" y="635"/>
                  </a:lnTo>
                  <a:lnTo>
                    <a:pt x="112" y="639"/>
                  </a:lnTo>
                  <a:lnTo>
                    <a:pt x="162" y="646"/>
                  </a:lnTo>
                  <a:lnTo>
                    <a:pt x="211" y="654"/>
                  </a:lnTo>
                  <a:lnTo>
                    <a:pt x="260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1" y="711"/>
                  </a:lnTo>
                  <a:lnTo>
                    <a:pt x="446" y="730"/>
                  </a:lnTo>
                  <a:lnTo>
                    <a:pt x="490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4" y="854"/>
                  </a:lnTo>
                  <a:lnTo>
                    <a:pt x="692" y="884"/>
                  </a:lnTo>
                  <a:lnTo>
                    <a:pt x="727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8" y="1020"/>
                  </a:lnTo>
                  <a:lnTo>
                    <a:pt x="858" y="1058"/>
                  </a:lnTo>
                  <a:lnTo>
                    <a:pt x="887" y="1096"/>
                  </a:lnTo>
                  <a:lnTo>
                    <a:pt x="914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3" y="1264"/>
                  </a:lnTo>
                  <a:lnTo>
                    <a:pt x="1003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5" y="1598"/>
                  </a:lnTo>
                  <a:lnTo>
                    <a:pt x="1081" y="1649"/>
                  </a:lnTo>
                  <a:lnTo>
                    <a:pt x="1080" y="1653"/>
                  </a:lnTo>
                  <a:lnTo>
                    <a:pt x="1080" y="1656"/>
                  </a:lnTo>
                  <a:lnTo>
                    <a:pt x="1081" y="1663"/>
                  </a:lnTo>
                  <a:lnTo>
                    <a:pt x="1082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0" y="1717"/>
                  </a:lnTo>
                  <a:lnTo>
                    <a:pt x="1655" y="1717"/>
                  </a:lnTo>
                  <a:lnTo>
                    <a:pt x="1665" y="1716"/>
                  </a:lnTo>
                  <a:lnTo>
                    <a:pt x="1676" y="1713"/>
                  </a:lnTo>
                  <a:lnTo>
                    <a:pt x="1686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1"/>
                  </a:lnTo>
                  <a:lnTo>
                    <a:pt x="1716" y="1656"/>
                  </a:lnTo>
                  <a:lnTo>
                    <a:pt x="1715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699" y="1478"/>
                  </a:lnTo>
                  <a:lnTo>
                    <a:pt x="1686" y="1398"/>
                  </a:lnTo>
                  <a:lnTo>
                    <a:pt x="1669" y="1318"/>
                  </a:lnTo>
                  <a:lnTo>
                    <a:pt x="1648" y="1241"/>
                  </a:lnTo>
                  <a:lnTo>
                    <a:pt x="1625" y="1164"/>
                  </a:lnTo>
                  <a:lnTo>
                    <a:pt x="1598" y="1089"/>
                  </a:lnTo>
                  <a:lnTo>
                    <a:pt x="1566" y="1016"/>
                  </a:lnTo>
                  <a:lnTo>
                    <a:pt x="1533" y="945"/>
                  </a:lnTo>
                  <a:lnTo>
                    <a:pt x="1495" y="875"/>
                  </a:lnTo>
                  <a:lnTo>
                    <a:pt x="1456" y="808"/>
                  </a:lnTo>
                  <a:lnTo>
                    <a:pt x="1412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1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7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39" y="16"/>
                  </a:lnTo>
                  <a:lnTo>
                    <a:pt x="157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0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8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0" y="580"/>
                  </a:lnTo>
                  <a:lnTo>
                    <a:pt x="1" y="587"/>
                  </a:lnTo>
                  <a:lnTo>
                    <a:pt x="2" y="592"/>
                  </a:lnTo>
                  <a:lnTo>
                    <a:pt x="4" y="597"/>
                  </a:lnTo>
                  <a:lnTo>
                    <a:pt x="9" y="607"/>
                  </a:lnTo>
                  <a:lnTo>
                    <a:pt x="15" y="616"/>
                  </a:lnTo>
                  <a:lnTo>
                    <a:pt x="23" y="623"/>
                  </a:lnTo>
                  <a:lnTo>
                    <a:pt x="32" y="629"/>
                  </a:lnTo>
                  <a:lnTo>
                    <a:pt x="37" y="631"/>
                  </a:lnTo>
                  <a:lnTo>
                    <a:pt x="42" y="633"/>
                  </a:lnTo>
                  <a:lnTo>
                    <a:pt x="49" y="634"/>
                  </a:lnTo>
                  <a:lnTo>
                    <a:pt x="54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DCC2FEC-8EFC-4D21-A59B-5AE30EB34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2333625"/>
              <a:ext cx="908050" cy="908050"/>
            </a:xfrm>
            <a:custGeom>
              <a:avLst/>
              <a:gdLst>
                <a:gd name="T0" fmla="*/ 58 w 1716"/>
                <a:gd name="T1" fmla="*/ 635 h 1717"/>
                <a:gd name="T2" fmla="*/ 62 w 1716"/>
                <a:gd name="T3" fmla="*/ 635 h 1717"/>
                <a:gd name="T4" fmla="*/ 163 w 1716"/>
                <a:gd name="T5" fmla="*/ 646 h 1717"/>
                <a:gd name="T6" fmla="*/ 261 w 1716"/>
                <a:gd name="T7" fmla="*/ 666 h 1717"/>
                <a:gd name="T8" fmla="*/ 355 w 1716"/>
                <a:gd name="T9" fmla="*/ 694 h 1717"/>
                <a:gd name="T10" fmla="*/ 446 w 1716"/>
                <a:gd name="T11" fmla="*/ 730 h 1717"/>
                <a:gd name="T12" fmla="*/ 533 w 1716"/>
                <a:gd name="T13" fmla="*/ 774 h 1717"/>
                <a:gd name="T14" fmla="*/ 615 w 1716"/>
                <a:gd name="T15" fmla="*/ 826 h 1717"/>
                <a:gd name="T16" fmla="*/ 692 w 1716"/>
                <a:gd name="T17" fmla="*/ 884 h 1717"/>
                <a:gd name="T18" fmla="*/ 763 w 1716"/>
                <a:gd name="T19" fmla="*/ 949 h 1717"/>
                <a:gd name="T20" fmla="*/ 829 w 1716"/>
                <a:gd name="T21" fmla="*/ 1020 h 1717"/>
                <a:gd name="T22" fmla="*/ 887 w 1716"/>
                <a:gd name="T23" fmla="*/ 1096 h 1717"/>
                <a:gd name="T24" fmla="*/ 939 w 1716"/>
                <a:gd name="T25" fmla="*/ 1178 h 1717"/>
                <a:gd name="T26" fmla="*/ 984 w 1716"/>
                <a:gd name="T27" fmla="*/ 1264 h 1717"/>
                <a:gd name="T28" fmla="*/ 1021 w 1716"/>
                <a:gd name="T29" fmla="*/ 1355 h 1717"/>
                <a:gd name="T30" fmla="*/ 1049 w 1716"/>
                <a:gd name="T31" fmla="*/ 1450 h 1717"/>
                <a:gd name="T32" fmla="*/ 1069 w 1716"/>
                <a:gd name="T33" fmla="*/ 1548 h 1717"/>
                <a:gd name="T34" fmla="*/ 1080 w 1716"/>
                <a:gd name="T35" fmla="*/ 1649 h 1717"/>
                <a:gd name="T36" fmla="*/ 1079 w 1716"/>
                <a:gd name="T37" fmla="*/ 1656 h 1717"/>
                <a:gd name="T38" fmla="*/ 1081 w 1716"/>
                <a:gd name="T39" fmla="*/ 1670 h 1717"/>
                <a:gd name="T40" fmla="*/ 1090 w 1716"/>
                <a:gd name="T41" fmla="*/ 1690 h 1717"/>
                <a:gd name="T42" fmla="*/ 1103 w 1716"/>
                <a:gd name="T43" fmla="*/ 1704 h 1717"/>
                <a:gd name="T44" fmla="*/ 1120 w 1716"/>
                <a:gd name="T45" fmla="*/ 1714 h 1717"/>
                <a:gd name="T46" fmla="*/ 1141 w 1716"/>
                <a:gd name="T47" fmla="*/ 1717 h 1717"/>
                <a:gd name="T48" fmla="*/ 1666 w 1716"/>
                <a:gd name="T49" fmla="*/ 1716 h 1717"/>
                <a:gd name="T50" fmla="*/ 1685 w 1716"/>
                <a:gd name="T51" fmla="*/ 1709 h 1717"/>
                <a:gd name="T52" fmla="*/ 1702 w 1716"/>
                <a:gd name="T53" fmla="*/ 1696 h 1717"/>
                <a:gd name="T54" fmla="*/ 1712 w 1716"/>
                <a:gd name="T55" fmla="*/ 1676 h 1717"/>
                <a:gd name="T56" fmla="*/ 1715 w 1716"/>
                <a:gd name="T57" fmla="*/ 1666 h 1717"/>
                <a:gd name="T58" fmla="*/ 1716 w 1716"/>
                <a:gd name="T59" fmla="*/ 1661 h 1717"/>
                <a:gd name="T60" fmla="*/ 1716 w 1716"/>
                <a:gd name="T61" fmla="*/ 1649 h 1717"/>
                <a:gd name="T62" fmla="*/ 1714 w 1716"/>
                <a:gd name="T63" fmla="*/ 1642 h 1717"/>
                <a:gd name="T64" fmla="*/ 1709 w 1716"/>
                <a:gd name="T65" fmla="*/ 1560 h 1717"/>
                <a:gd name="T66" fmla="*/ 1687 w 1716"/>
                <a:gd name="T67" fmla="*/ 1398 h 1717"/>
                <a:gd name="T68" fmla="*/ 1649 w 1716"/>
                <a:gd name="T69" fmla="*/ 1241 h 1717"/>
                <a:gd name="T70" fmla="*/ 1597 w 1716"/>
                <a:gd name="T71" fmla="*/ 1089 h 1717"/>
                <a:gd name="T72" fmla="*/ 1533 w 1716"/>
                <a:gd name="T73" fmla="*/ 945 h 1717"/>
                <a:gd name="T74" fmla="*/ 1456 w 1716"/>
                <a:gd name="T75" fmla="*/ 808 h 1717"/>
                <a:gd name="T76" fmla="*/ 1367 w 1716"/>
                <a:gd name="T77" fmla="*/ 680 h 1717"/>
                <a:gd name="T78" fmla="*/ 1267 w 1716"/>
                <a:gd name="T79" fmla="*/ 559 h 1717"/>
                <a:gd name="T80" fmla="*/ 1156 w 1716"/>
                <a:gd name="T81" fmla="*/ 449 h 1717"/>
                <a:gd name="T82" fmla="*/ 1037 w 1716"/>
                <a:gd name="T83" fmla="*/ 348 h 1717"/>
                <a:gd name="T84" fmla="*/ 908 w 1716"/>
                <a:gd name="T85" fmla="*/ 260 h 1717"/>
                <a:gd name="T86" fmla="*/ 772 w 1716"/>
                <a:gd name="T87" fmla="*/ 183 h 1717"/>
                <a:gd name="T88" fmla="*/ 627 w 1716"/>
                <a:gd name="T89" fmla="*/ 119 h 1717"/>
                <a:gd name="T90" fmla="*/ 476 w 1716"/>
                <a:gd name="T91" fmla="*/ 67 h 1717"/>
                <a:gd name="T92" fmla="*/ 320 w 1716"/>
                <a:gd name="T93" fmla="*/ 29 h 1717"/>
                <a:gd name="T94" fmla="*/ 158 w 1716"/>
                <a:gd name="T95" fmla="*/ 7 h 1717"/>
                <a:gd name="T96" fmla="*/ 68 w 1716"/>
                <a:gd name="T97" fmla="*/ 0 h 1717"/>
                <a:gd name="T98" fmla="*/ 57 w 1716"/>
                <a:gd name="T99" fmla="*/ 0 h 1717"/>
                <a:gd name="T100" fmla="*/ 41 w 1716"/>
                <a:gd name="T101" fmla="*/ 3 h 1717"/>
                <a:gd name="T102" fmla="*/ 22 w 1716"/>
                <a:gd name="T103" fmla="*/ 14 h 1717"/>
                <a:gd name="T104" fmla="*/ 9 w 1716"/>
                <a:gd name="T105" fmla="*/ 29 h 1717"/>
                <a:gd name="T106" fmla="*/ 1 w 1716"/>
                <a:gd name="T107" fmla="*/ 50 h 1717"/>
                <a:gd name="T108" fmla="*/ 0 w 1716"/>
                <a:gd name="T109" fmla="*/ 574 h 1717"/>
                <a:gd name="T110" fmla="*/ 2 w 1716"/>
                <a:gd name="T111" fmla="*/ 587 h 1717"/>
                <a:gd name="T112" fmla="*/ 5 w 1716"/>
                <a:gd name="T113" fmla="*/ 597 h 1717"/>
                <a:gd name="T114" fmla="*/ 16 w 1716"/>
                <a:gd name="T115" fmla="*/ 616 h 1717"/>
                <a:gd name="T116" fmla="*/ 33 w 1716"/>
                <a:gd name="T117" fmla="*/ 629 h 1717"/>
                <a:gd name="T118" fmla="*/ 43 w 1716"/>
                <a:gd name="T119" fmla="*/ 633 h 1717"/>
                <a:gd name="T120" fmla="*/ 55 w 1716"/>
                <a:gd name="T121" fmla="*/ 635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5" y="635"/>
                  </a:moveTo>
                  <a:lnTo>
                    <a:pt x="58" y="635"/>
                  </a:lnTo>
                  <a:lnTo>
                    <a:pt x="61" y="635"/>
                  </a:lnTo>
                  <a:lnTo>
                    <a:pt x="62" y="635"/>
                  </a:lnTo>
                  <a:lnTo>
                    <a:pt x="112" y="639"/>
                  </a:lnTo>
                  <a:lnTo>
                    <a:pt x="163" y="646"/>
                  </a:lnTo>
                  <a:lnTo>
                    <a:pt x="212" y="654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6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4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6"/>
                  </a:lnTo>
                  <a:lnTo>
                    <a:pt x="1080" y="1663"/>
                  </a:lnTo>
                  <a:lnTo>
                    <a:pt x="1081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1" y="1717"/>
                  </a:lnTo>
                  <a:lnTo>
                    <a:pt x="1655" y="1717"/>
                  </a:lnTo>
                  <a:lnTo>
                    <a:pt x="1666" y="1716"/>
                  </a:lnTo>
                  <a:lnTo>
                    <a:pt x="1676" y="1713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6" y="1661"/>
                  </a:lnTo>
                  <a:lnTo>
                    <a:pt x="1716" y="1656"/>
                  </a:lnTo>
                  <a:lnTo>
                    <a:pt x="1716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700" y="1478"/>
                  </a:lnTo>
                  <a:lnTo>
                    <a:pt x="1687" y="1398"/>
                  </a:lnTo>
                  <a:lnTo>
                    <a:pt x="1669" y="1318"/>
                  </a:lnTo>
                  <a:lnTo>
                    <a:pt x="1649" y="1241"/>
                  </a:lnTo>
                  <a:lnTo>
                    <a:pt x="1625" y="1164"/>
                  </a:lnTo>
                  <a:lnTo>
                    <a:pt x="1597" y="1089"/>
                  </a:lnTo>
                  <a:lnTo>
                    <a:pt x="1567" y="1016"/>
                  </a:lnTo>
                  <a:lnTo>
                    <a:pt x="1533" y="945"/>
                  </a:lnTo>
                  <a:lnTo>
                    <a:pt x="1496" y="875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6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40" y="16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1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1" y="580"/>
                  </a:lnTo>
                  <a:lnTo>
                    <a:pt x="2" y="587"/>
                  </a:lnTo>
                  <a:lnTo>
                    <a:pt x="3" y="592"/>
                  </a:lnTo>
                  <a:lnTo>
                    <a:pt x="5" y="597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79A25173-8B7E-4598-BDF3-4FF7E7806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3241675"/>
              <a:ext cx="908050" cy="909638"/>
            </a:xfrm>
            <a:custGeom>
              <a:avLst/>
              <a:gdLst>
                <a:gd name="T0" fmla="*/ 1558 w 1716"/>
                <a:gd name="T1" fmla="*/ 1711 h 1718"/>
                <a:gd name="T2" fmla="*/ 1396 w 1716"/>
                <a:gd name="T3" fmla="*/ 1688 h 1718"/>
                <a:gd name="T4" fmla="*/ 1239 w 1716"/>
                <a:gd name="T5" fmla="*/ 1651 h 1718"/>
                <a:gd name="T6" fmla="*/ 1089 w 1716"/>
                <a:gd name="T7" fmla="*/ 1599 h 1718"/>
                <a:gd name="T8" fmla="*/ 944 w 1716"/>
                <a:gd name="T9" fmla="*/ 1535 h 1718"/>
                <a:gd name="T10" fmla="*/ 807 w 1716"/>
                <a:gd name="T11" fmla="*/ 1458 h 1718"/>
                <a:gd name="T12" fmla="*/ 679 w 1716"/>
                <a:gd name="T13" fmla="*/ 1369 h 1718"/>
                <a:gd name="T14" fmla="*/ 558 w 1716"/>
                <a:gd name="T15" fmla="*/ 1268 h 1718"/>
                <a:gd name="T16" fmla="*/ 448 w 1716"/>
                <a:gd name="T17" fmla="*/ 1158 h 1718"/>
                <a:gd name="T18" fmla="*/ 349 w 1716"/>
                <a:gd name="T19" fmla="*/ 1038 h 1718"/>
                <a:gd name="T20" fmla="*/ 260 w 1716"/>
                <a:gd name="T21" fmla="*/ 910 h 1718"/>
                <a:gd name="T22" fmla="*/ 183 w 1716"/>
                <a:gd name="T23" fmla="*/ 773 h 1718"/>
                <a:gd name="T24" fmla="*/ 118 w 1716"/>
                <a:gd name="T25" fmla="*/ 628 h 1718"/>
                <a:gd name="T26" fmla="*/ 67 w 1716"/>
                <a:gd name="T27" fmla="*/ 477 h 1718"/>
                <a:gd name="T28" fmla="*/ 29 w 1716"/>
                <a:gd name="T29" fmla="*/ 320 h 1718"/>
                <a:gd name="T30" fmla="*/ 7 w 1716"/>
                <a:gd name="T31" fmla="*/ 158 h 1718"/>
                <a:gd name="T32" fmla="*/ 0 w 1716"/>
                <a:gd name="T33" fmla="*/ 68 h 1718"/>
                <a:gd name="T34" fmla="*/ 0 w 1716"/>
                <a:gd name="T35" fmla="*/ 57 h 1718"/>
                <a:gd name="T36" fmla="*/ 4 w 1716"/>
                <a:gd name="T37" fmla="*/ 40 h 1718"/>
                <a:gd name="T38" fmla="*/ 14 w 1716"/>
                <a:gd name="T39" fmla="*/ 22 h 1718"/>
                <a:gd name="T40" fmla="*/ 29 w 1716"/>
                <a:gd name="T41" fmla="*/ 9 h 1718"/>
                <a:gd name="T42" fmla="*/ 50 w 1716"/>
                <a:gd name="T43" fmla="*/ 1 h 1718"/>
                <a:gd name="T44" fmla="*/ 575 w 1716"/>
                <a:gd name="T45" fmla="*/ 0 h 1718"/>
                <a:gd name="T46" fmla="*/ 586 w 1716"/>
                <a:gd name="T47" fmla="*/ 1 h 1718"/>
                <a:gd name="T48" fmla="*/ 597 w 1716"/>
                <a:gd name="T49" fmla="*/ 4 h 1718"/>
                <a:gd name="T50" fmla="*/ 615 w 1716"/>
                <a:gd name="T51" fmla="*/ 16 h 1718"/>
                <a:gd name="T52" fmla="*/ 628 w 1716"/>
                <a:gd name="T53" fmla="*/ 33 h 1718"/>
                <a:gd name="T54" fmla="*/ 632 w 1716"/>
                <a:gd name="T55" fmla="*/ 44 h 1718"/>
                <a:gd name="T56" fmla="*/ 634 w 1716"/>
                <a:gd name="T57" fmla="*/ 55 h 1718"/>
                <a:gd name="T58" fmla="*/ 634 w 1716"/>
                <a:gd name="T59" fmla="*/ 58 h 1718"/>
                <a:gd name="T60" fmla="*/ 635 w 1716"/>
                <a:gd name="T61" fmla="*/ 62 h 1718"/>
                <a:gd name="T62" fmla="*/ 645 w 1716"/>
                <a:gd name="T63" fmla="*/ 163 h 1718"/>
                <a:gd name="T64" fmla="*/ 665 w 1716"/>
                <a:gd name="T65" fmla="*/ 261 h 1718"/>
                <a:gd name="T66" fmla="*/ 693 w 1716"/>
                <a:gd name="T67" fmla="*/ 356 h 1718"/>
                <a:gd name="T68" fmla="*/ 729 w 1716"/>
                <a:gd name="T69" fmla="*/ 447 h 1718"/>
                <a:gd name="T70" fmla="*/ 773 w 1716"/>
                <a:gd name="T71" fmla="*/ 534 h 1718"/>
                <a:gd name="T72" fmla="*/ 825 w 1716"/>
                <a:gd name="T73" fmla="*/ 616 h 1718"/>
                <a:gd name="T74" fmla="*/ 883 w 1716"/>
                <a:gd name="T75" fmla="*/ 693 h 1718"/>
                <a:gd name="T76" fmla="*/ 948 w 1716"/>
                <a:gd name="T77" fmla="*/ 764 h 1718"/>
                <a:gd name="T78" fmla="*/ 1019 w 1716"/>
                <a:gd name="T79" fmla="*/ 830 h 1718"/>
                <a:gd name="T80" fmla="*/ 1095 w 1716"/>
                <a:gd name="T81" fmla="*/ 888 h 1718"/>
                <a:gd name="T82" fmla="*/ 1177 w 1716"/>
                <a:gd name="T83" fmla="*/ 940 h 1718"/>
                <a:gd name="T84" fmla="*/ 1263 w 1716"/>
                <a:gd name="T85" fmla="*/ 985 h 1718"/>
                <a:gd name="T86" fmla="*/ 1354 w 1716"/>
                <a:gd name="T87" fmla="*/ 1022 h 1718"/>
                <a:gd name="T88" fmla="*/ 1449 w 1716"/>
                <a:gd name="T89" fmla="*/ 1050 h 1718"/>
                <a:gd name="T90" fmla="*/ 1546 w 1716"/>
                <a:gd name="T91" fmla="*/ 1071 h 1718"/>
                <a:gd name="T92" fmla="*/ 1647 w 1716"/>
                <a:gd name="T93" fmla="*/ 1082 h 1718"/>
                <a:gd name="T94" fmla="*/ 1655 w 1716"/>
                <a:gd name="T95" fmla="*/ 1081 h 1718"/>
                <a:gd name="T96" fmla="*/ 1668 w 1716"/>
                <a:gd name="T97" fmla="*/ 1083 h 1718"/>
                <a:gd name="T98" fmla="*/ 1688 w 1716"/>
                <a:gd name="T99" fmla="*/ 1091 h 1718"/>
                <a:gd name="T100" fmla="*/ 1702 w 1716"/>
                <a:gd name="T101" fmla="*/ 1104 h 1718"/>
                <a:gd name="T102" fmla="*/ 1712 w 1716"/>
                <a:gd name="T103" fmla="*/ 1121 h 1718"/>
                <a:gd name="T104" fmla="*/ 1716 w 1716"/>
                <a:gd name="T105" fmla="*/ 1143 h 1718"/>
                <a:gd name="T106" fmla="*/ 1715 w 1716"/>
                <a:gd name="T107" fmla="*/ 1668 h 1718"/>
                <a:gd name="T108" fmla="*/ 1707 w 1716"/>
                <a:gd name="T109" fmla="*/ 1688 h 1718"/>
                <a:gd name="T110" fmla="*/ 1694 w 1716"/>
                <a:gd name="T111" fmla="*/ 1704 h 1718"/>
                <a:gd name="T112" fmla="*/ 1675 w 1716"/>
                <a:gd name="T113" fmla="*/ 1714 h 1718"/>
                <a:gd name="T114" fmla="*/ 1664 w 1716"/>
                <a:gd name="T115" fmla="*/ 1717 h 1718"/>
                <a:gd name="T116" fmla="*/ 1659 w 1716"/>
                <a:gd name="T117" fmla="*/ 1718 h 1718"/>
                <a:gd name="T118" fmla="*/ 1648 w 1716"/>
                <a:gd name="T119" fmla="*/ 1717 h 1718"/>
                <a:gd name="T120" fmla="*/ 1641 w 1716"/>
                <a:gd name="T121" fmla="*/ 1716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8">
                  <a:moveTo>
                    <a:pt x="1641" y="1716"/>
                  </a:moveTo>
                  <a:lnTo>
                    <a:pt x="1558" y="1711"/>
                  </a:lnTo>
                  <a:lnTo>
                    <a:pt x="1476" y="1702"/>
                  </a:lnTo>
                  <a:lnTo>
                    <a:pt x="1396" y="1688"/>
                  </a:lnTo>
                  <a:lnTo>
                    <a:pt x="1317" y="1671"/>
                  </a:lnTo>
                  <a:lnTo>
                    <a:pt x="1239" y="1651"/>
                  </a:lnTo>
                  <a:lnTo>
                    <a:pt x="1163" y="1627"/>
                  </a:lnTo>
                  <a:lnTo>
                    <a:pt x="1089" y="1599"/>
                  </a:lnTo>
                  <a:lnTo>
                    <a:pt x="1016" y="1569"/>
                  </a:lnTo>
                  <a:lnTo>
                    <a:pt x="944" y="1535"/>
                  </a:lnTo>
                  <a:lnTo>
                    <a:pt x="875" y="1498"/>
                  </a:lnTo>
                  <a:lnTo>
                    <a:pt x="807" y="1458"/>
                  </a:lnTo>
                  <a:lnTo>
                    <a:pt x="742" y="1414"/>
                  </a:lnTo>
                  <a:lnTo>
                    <a:pt x="679" y="1369"/>
                  </a:lnTo>
                  <a:lnTo>
                    <a:pt x="617" y="1320"/>
                  </a:lnTo>
                  <a:lnTo>
                    <a:pt x="558" y="1268"/>
                  </a:lnTo>
                  <a:lnTo>
                    <a:pt x="503" y="1215"/>
                  </a:lnTo>
                  <a:lnTo>
                    <a:pt x="448" y="1158"/>
                  </a:lnTo>
                  <a:lnTo>
                    <a:pt x="398" y="1099"/>
                  </a:lnTo>
                  <a:lnTo>
                    <a:pt x="349" y="1038"/>
                  </a:lnTo>
                  <a:lnTo>
                    <a:pt x="303" y="974"/>
                  </a:lnTo>
                  <a:lnTo>
                    <a:pt x="260" y="910"/>
                  </a:lnTo>
                  <a:lnTo>
                    <a:pt x="220" y="842"/>
                  </a:lnTo>
                  <a:lnTo>
                    <a:pt x="183" y="773"/>
                  </a:lnTo>
                  <a:lnTo>
                    <a:pt x="149" y="701"/>
                  </a:lnTo>
                  <a:lnTo>
                    <a:pt x="118" y="628"/>
                  </a:lnTo>
                  <a:lnTo>
                    <a:pt x="91" y="553"/>
                  </a:lnTo>
                  <a:lnTo>
                    <a:pt x="67" y="477"/>
                  </a:lnTo>
                  <a:lnTo>
                    <a:pt x="47" y="399"/>
                  </a:lnTo>
                  <a:lnTo>
                    <a:pt x="29" y="320"/>
                  </a:lnTo>
                  <a:lnTo>
                    <a:pt x="16" y="239"/>
                  </a:lnTo>
                  <a:lnTo>
                    <a:pt x="7" y="158"/>
                  </a:lnTo>
                  <a:lnTo>
                    <a:pt x="2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2"/>
                  </a:lnTo>
                  <a:lnTo>
                    <a:pt x="21" y="15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50" y="1"/>
                  </a:lnTo>
                  <a:lnTo>
                    <a:pt x="61" y="0"/>
                  </a:lnTo>
                  <a:lnTo>
                    <a:pt x="575" y="0"/>
                  </a:lnTo>
                  <a:lnTo>
                    <a:pt x="580" y="1"/>
                  </a:lnTo>
                  <a:lnTo>
                    <a:pt x="586" y="1"/>
                  </a:lnTo>
                  <a:lnTo>
                    <a:pt x="591" y="3"/>
                  </a:lnTo>
                  <a:lnTo>
                    <a:pt x="597" y="4"/>
                  </a:lnTo>
                  <a:lnTo>
                    <a:pt x="606" y="9"/>
                  </a:lnTo>
                  <a:lnTo>
                    <a:pt x="615" y="16"/>
                  </a:lnTo>
                  <a:lnTo>
                    <a:pt x="622" y="24"/>
                  </a:lnTo>
                  <a:lnTo>
                    <a:pt x="628" y="33"/>
                  </a:lnTo>
                  <a:lnTo>
                    <a:pt x="630" y="38"/>
                  </a:lnTo>
                  <a:lnTo>
                    <a:pt x="632" y="44"/>
                  </a:lnTo>
                  <a:lnTo>
                    <a:pt x="633" y="49"/>
                  </a:lnTo>
                  <a:lnTo>
                    <a:pt x="634" y="55"/>
                  </a:lnTo>
                  <a:lnTo>
                    <a:pt x="634" y="55"/>
                  </a:lnTo>
                  <a:lnTo>
                    <a:pt x="634" y="58"/>
                  </a:lnTo>
                  <a:lnTo>
                    <a:pt x="635" y="61"/>
                  </a:lnTo>
                  <a:lnTo>
                    <a:pt x="635" y="62"/>
                  </a:lnTo>
                  <a:lnTo>
                    <a:pt x="639" y="112"/>
                  </a:lnTo>
                  <a:lnTo>
                    <a:pt x="645" y="163"/>
                  </a:lnTo>
                  <a:lnTo>
                    <a:pt x="654" y="212"/>
                  </a:lnTo>
                  <a:lnTo>
                    <a:pt x="665" y="261"/>
                  </a:lnTo>
                  <a:lnTo>
                    <a:pt x="678" y="309"/>
                  </a:lnTo>
                  <a:lnTo>
                    <a:pt x="693" y="356"/>
                  </a:lnTo>
                  <a:lnTo>
                    <a:pt x="710" y="402"/>
                  </a:lnTo>
                  <a:lnTo>
                    <a:pt x="729" y="447"/>
                  </a:lnTo>
                  <a:lnTo>
                    <a:pt x="750" y="491"/>
                  </a:lnTo>
                  <a:lnTo>
                    <a:pt x="773" y="534"/>
                  </a:lnTo>
                  <a:lnTo>
                    <a:pt x="798" y="575"/>
                  </a:lnTo>
                  <a:lnTo>
                    <a:pt x="825" y="616"/>
                  </a:lnTo>
                  <a:lnTo>
                    <a:pt x="853" y="655"/>
                  </a:lnTo>
                  <a:lnTo>
                    <a:pt x="883" y="693"/>
                  </a:lnTo>
                  <a:lnTo>
                    <a:pt x="915" y="729"/>
                  </a:lnTo>
                  <a:lnTo>
                    <a:pt x="948" y="764"/>
                  </a:lnTo>
                  <a:lnTo>
                    <a:pt x="982" y="797"/>
                  </a:lnTo>
                  <a:lnTo>
                    <a:pt x="1019" y="830"/>
                  </a:lnTo>
                  <a:lnTo>
                    <a:pt x="1056" y="860"/>
                  </a:lnTo>
                  <a:lnTo>
                    <a:pt x="1095" y="888"/>
                  </a:lnTo>
                  <a:lnTo>
                    <a:pt x="1135" y="915"/>
                  </a:lnTo>
                  <a:lnTo>
                    <a:pt x="1177" y="940"/>
                  </a:lnTo>
                  <a:lnTo>
                    <a:pt x="1219" y="963"/>
                  </a:lnTo>
                  <a:lnTo>
                    <a:pt x="1263" y="985"/>
                  </a:lnTo>
                  <a:lnTo>
                    <a:pt x="1308" y="1005"/>
                  </a:lnTo>
                  <a:lnTo>
                    <a:pt x="1354" y="1022"/>
                  </a:lnTo>
                  <a:lnTo>
                    <a:pt x="1400" y="1037"/>
                  </a:lnTo>
                  <a:lnTo>
                    <a:pt x="1449" y="1050"/>
                  </a:lnTo>
                  <a:lnTo>
                    <a:pt x="1497" y="1062"/>
                  </a:lnTo>
                  <a:lnTo>
                    <a:pt x="1546" y="1071"/>
                  </a:lnTo>
                  <a:lnTo>
                    <a:pt x="1597" y="1078"/>
                  </a:lnTo>
                  <a:lnTo>
                    <a:pt x="1647" y="1082"/>
                  </a:lnTo>
                  <a:lnTo>
                    <a:pt x="1651" y="1081"/>
                  </a:lnTo>
                  <a:lnTo>
                    <a:pt x="1655" y="1081"/>
                  </a:lnTo>
                  <a:lnTo>
                    <a:pt x="1662" y="1082"/>
                  </a:lnTo>
                  <a:lnTo>
                    <a:pt x="1668" y="1083"/>
                  </a:lnTo>
                  <a:lnTo>
                    <a:pt x="1678" y="1086"/>
                  </a:lnTo>
                  <a:lnTo>
                    <a:pt x="1688" y="1091"/>
                  </a:lnTo>
                  <a:lnTo>
                    <a:pt x="1696" y="1097"/>
                  </a:lnTo>
                  <a:lnTo>
                    <a:pt x="1702" y="1104"/>
                  </a:lnTo>
                  <a:lnTo>
                    <a:pt x="1708" y="1112"/>
                  </a:lnTo>
                  <a:lnTo>
                    <a:pt x="1712" y="1121"/>
                  </a:lnTo>
                  <a:lnTo>
                    <a:pt x="1715" y="1131"/>
                  </a:lnTo>
                  <a:lnTo>
                    <a:pt x="1716" y="1143"/>
                  </a:lnTo>
                  <a:lnTo>
                    <a:pt x="1716" y="1657"/>
                  </a:lnTo>
                  <a:lnTo>
                    <a:pt x="1715" y="1668"/>
                  </a:lnTo>
                  <a:lnTo>
                    <a:pt x="1712" y="1678"/>
                  </a:lnTo>
                  <a:lnTo>
                    <a:pt x="1707" y="1688"/>
                  </a:lnTo>
                  <a:lnTo>
                    <a:pt x="1701" y="1697"/>
                  </a:lnTo>
                  <a:lnTo>
                    <a:pt x="1694" y="1704"/>
                  </a:lnTo>
                  <a:lnTo>
                    <a:pt x="1685" y="1710"/>
                  </a:lnTo>
                  <a:lnTo>
                    <a:pt x="1675" y="1714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59" y="1718"/>
                  </a:lnTo>
                  <a:lnTo>
                    <a:pt x="1655" y="1718"/>
                  </a:lnTo>
                  <a:lnTo>
                    <a:pt x="1648" y="1717"/>
                  </a:lnTo>
                  <a:lnTo>
                    <a:pt x="1641" y="1716"/>
                  </a:lnTo>
                  <a:lnTo>
                    <a:pt x="1641" y="1716"/>
                  </a:lnTo>
                  <a:lnTo>
                    <a:pt x="1641" y="17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8A8C724E-41FF-45C0-8D36-625DEBD5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3241675"/>
              <a:ext cx="908050" cy="909638"/>
            </a:xfrm>
            <a:custGeom>
              <a:avLst/>
              <a:gdLst>
                <a:gd name="T0" fmla="*/ 1714 w 1716"/>
                <a:gd name="T1" fmla="*/ 1643 h 1718"/>
                <a:gd name="T2" fmla="*/ 1709 w 1716"/>
                <a:gd name="T3" fmla="*/ 1560 h 1718"/>
                <a:gd name="T4" fmla="*/ 1687 w 1716"/>
                <a:gd name="T5" fmla="*/ 1398 h 1718"/>
                <a:gd name="T6" fmla="*/ 1649 w 1716"/>
                <a:gd name="T7" fmla="*/ 1241 h 1718"/>
                <a:gd name="T8" fmla="*/ 1597 w 1716"/>
                <a:gd name="T9" fmla="*/ 1090 h 1718"/>
                <a:gd name="T10" fmla="*/ 1533 w 1716"/>
                <a:gd name="T11" fmla="*/ 945 h 1718"/>
                <a:gd name="T12" fmla="*/ 1456 w 1716"/>
                <a:gd name="T13" fmla="*/ 808 h 1718"/>
                <a:gd name="T14" fmla="*/ 1367 w 1716"/>
                <a:gd name="T15" fmla="*/ 680 h 1718"/>
                <a:gd name="T16" fmla="*/ 1267 w 1716"/>
                <a:gd name="T17" fmla="*/ 560 h 1718"/>
                <a:gd name="T18" fmla="*/ 1156 w 1716"/>
                <a:gd name="T19" fmla="*/ 450 h 1718"/>
                <a:gd name="T20" fmla="*/ 1037 w 1716"/>
                <a:gd name="T21" fmla="*/ 349 h 1718"/>
                <a:gd name="T22" fmla="*/ 908 w 1716"/>
                <a:gd name="T23" fmla="*/ 260 h 1718"/>
                <a:gd name="T24" fmla="*/ 772 w 1716"/>
                <a:gd name="T25" fmla="*/ 183 h 1718"/>
                <a:gd name="T26" fmla="*/ 627 w 1716"/>
                <a:gd name="T27" fmla="*/ 118 h 1718"/>
                <a:gd name="T28" fmla="*/ 476 w 1716"/>
                <a:gd name="T29" fmla="*/ 68 h 1718"/>
                <a:gd name="T30" fmla="*/ 320 w 1716"/>
                <a:gd name="T31" fmla="*/ 30 h 1718"/>
                <a:gd name="T32" fmla="*/ 158 w 1716"/>
                <a:gd name="T33" fmla="*/ 7 h 1718"/>
                <a:gd name="T34" fmla="*/ 68 w 1716"/>
                <a:gd name="T35" fmla="*/ 1 h 1718"/>
                <a:gd name="T36" fmla="*/ 57 w 1716"/>
                <a:gd name="T37" fmla="*/ 1 h 1718"/>
                <a:gd name="T38" fmla="*/ 41 w 1716"/>
                <a:gd name="T39" fmla="*/ 4 h 1718"/>
                <a:gd name="T40" fmla="*/ 22 w 1716"/>
                <a:gd name="T41" fmla="*/ 14 h 1718"/>
                <a:gd name="T42" fmla="*/ 9 w 1716"/>
                <a:gd name="T43" fmla="*/ 30 h 1718"/>
                <a:gd name="T44" fmla="*/ 1 w 1716"/>
                <a:gd name="T45" fmla="*/ 51 h 1718"/>
                <a:gd name="T46" fmla="*/ 0 w 1716"/>
                <a:gd name="T47" fmla="*/ 575 h 1718"/>
                <a:gd name="T48" fmla="*/ 2 w 1716"/>
                <a:gd name="T49" fmla="*/ 586 h 1718"/>
                <a:gd name="T50" fmla="*/ 5 w 1716"/>
                <a:gd name="T51" fmla="*/ 598 h 1718"/>
                <a:gd name="T52" fmla="*/ 16 w 1716"/>
                <a:gd name="T53" fmla="*/ 616 h 1718"/>
                <a:gd name="T54" fmla="*/ 33 w 1716"/>
                <a:gd name="T55" fmla="*/ 629 h 1718"/>
                <a:gd name="T56" fmla="*/ 43 w 1716"/>
                <a:gd name="T57" fmla="*/ 633 h 1718"/>
                <a:gd name="T58" fmla="*/ 55 w 1716"/>
                <a:gd name="T59" fmla="*/ 635 h 1718"/>
                <a:gd name="T60" fmla="*/ 61 w 1716"/>
                <a:gd name="T61" fmla="*/ 636 h 1718"/>
                <a:gd name="T62" fmla="*/ 112 w 1716"/>
                <a:gd name="T63" fmla="*/ 640 h 1718"/>
                <a:gd name="T64" fmla="*/ 212 w 1716"/>
                <a:gd name="T65" fmla="*/ 655 h 1718"/>
                <a:gd name="T66" fmla="*/ 309 w 1716"/>
                <a:gd name="T67" fmla="*/ 679 h 1718"/>
                <a:gd name="T68" fmla="*/ 402 w 1716"/>
                <a:gd name="T69" fmla="*/ 711 h 1718"/>
                <a:gd name="T70" fmla="*/ 491 w 1716"/>
                <a:gd name="T71" fmla="*/ 752 h 1718"/>
                <a:gd name="T72" fmla="*/ 575 w 1716"/>
                <a:gd name="T73" fmla="*/ 799 h 1718"/>
                <a:gd name="T74" fmla="*/ 655 w 1716"/>
                <a:gd name="T75" fmla="*/ 854 h 1718"/>
                <a:gd name="T76" fmla="*/ 728 w 1716"/>
                <a:gd name="T77" fmla="*/ 916 h 1718"/>
                <a:gd name="T78" fmla="*/ 796 w 1716"/>
                <a:gd name="T79" fmla="*/ 984 h 1718"/>
                <a:gd name="T80" fmla="*/ 859 w 1716"/>
                <a:gd name="T81" fmla="*/ 1058 h 1718"/>
                <a:gd name="T82" fmla="*/ 915 w 1716"/>
                <a:gd name="T83" fmla="*/ 1137 h 1718"/>
                <a:gd name="T84" fmla="*/ 962 w 1716"/>
                <a:gd name="T85" fmla="*/ 1221 h 1718"/>
                <a:gd name="T86" fmla="*/ 1004 w 1716"/>
                <a:gd name="T87" fmla="*/ 1310 h 1718"/>
                <a:gd name="T88" fmla="*/ 1036 w 1716"/>
                <a:gd name="T89" fmla="*/ 1403 h 1718"/>
                <a:gd name="T90" fmla="*/ 1060 w 1716"/>
                <a:gd name="T91" fmla="*/ 1499 h 1718"/>
                <a:gd name="T92" fmla="*/ 1076 w 1716"/>
                <a:gd name="T93" fmla="*/ 1598 h 1718"/>
                <a:gd name="T94" fmla="*/ 1080 w 1716"/>
                <a:gd name="T95" fmla="*/ 1653 h 1718"/>
                <a:gd name="T96" fmla="*/ 1080 w 1716"/>
                <a:gd name="T97" fmla="*/ 1664 h 1718"/>
                <a:gd name="T98" fmla="*/ 1081 w 1716"/>
                <a:gd name="T99" fmla="*/ 1671 h 1718"/>
                <a:gd name="T100" fmla="*/ 1085 w 1716"/>
                <a:gd name="T101" fmla="*/ 1680 h 1718"/>
                <a:gd name="T102" fmla="*/ 1096 w 1716"/>
                <a:gd name="T103" fmla="*/ 1698 h 1718"/>
                <a:gd name="T104" fmla="*/ 1111 w 1716"/>
                <a:gd name="T105" fmla="*/ 1710 h 1718"/>
                <a:gd name="T106" fmla="*/ 1130 w 1716"/>
                <a:gd name="T107" fmla="*/ 1717 h 1718"/>
                <a:gd name="T108" fmla="*/ 1655 w 1716"/>
                <a:gd name="T109" fmla="*/ 1718 h 1718"/>
                <a:gd name="T110" fmla="*/ 1676 w 1716"/>
                <a:gd name="T111" fmla="*/ 1714 h 1718"/>
                <a:gd name="T112" fmla="*/ 1695 w 1716"/>
                <a:gd name="T113" fmla="*/ 1703 h 1718"/>
                <a:gd name="T114" fmla="*/ 1708 w 1716"/>
                <a:gd name="T115" fmla="*/ 1687 h 1718"/>
                <a:gd name="T116" fmla="*/ 1715 w 1716"/>
                <a:gd name="T117" fmla="*/ 1666 h 1718"/>
                <a:gd name="T118" fmla="*/ 1715 w 1716"/>
                <a:gd name="T119" fmla="*/ 1666 h 1718"/>
                <a:gd name="T120" fmla="*/ 1715 w 1716"/>
                <a:gd name="T121" fmla="*/ 1664 h 1718"/>
                <a:gd name="T122" fmla="*/ 1716 w 1716"/>
                <a:gd name="T123" fmla="*/ 1657 h 1718"/>
                <a:gd name="T124" fmla="*/ 1714 w 1716"/>
                <a:gd name="T125" fmla="*/ 164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6" h="1718">
                  <a:moveTo>
                    <a:pt x="1714" y="1643"/>
                  </a:moveTo>
                  <a:lnTo>
                    <a:pt x="1714" y="1643"/>
                  </a:lnTo>
                  <a:lnTo>
                    <a:pt x="1714" y="1643"/>
                  </a:lnTo>
                  <a:lnTo>
                    <a:pt x="1709" y="1560"/>
                  </a:lnTo>
                  <a:lnTo>
                    <a:pt x="1700" y="1479"/>
                  </a:lnTo>
                  <a:lnTo>
                    <a:pt x="1687" y="1398"/>
                  </a:lnTo>
                  <a:lnTo>
                    <a:pt x="1669" y="1319"/>
                  </a:lnTo>
                  <a:lnTo>
                    <a:pt x="1649" y="1241"/>
                  </a:lnTo>
                  <a:lnTo>
                    <a:pt x="1625" y="1165"/>
                  </a:lnTo>
                  <a:lnTo>
                    <a:pt x="1597" y="1090"/>
                  </a:lnTo>
                  <a:lnTo>
                    <a:pt x="1567" y="1017"/>
                  </a:lnTo>
                  <a:lnTo>
                    <a:pt x="1533" y="945"/>
                  </a:lnTo>
                  <a:lnTo>
                    <a:pt x="1496" y="876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9"/>
                  </a:lnTo>
                  <a:lnTo>
                    <a:pt x="1267" y="560"/>
                  </a:lnTo>
                  <a:lnTo>
                    <a:pt x="1213" y="503"/>
                  </a:lnTo>
                  <a:lnTo>
                    <a:pt x="1156" y="450"/>
                  </a:lnTo>
                  <a:lnTo>
                    <a:pt x="1098" y="398"/>
                  </a:lnTo>
                  <a:lnTo>
                    <a:pt x="1037" y="349"/>
                  </a:lnTo>
                  <a:lnTo>
                    <a:pt x="973" y="304"/>
                  </a:lnTo>
                  <a:lnTo>
                    <a:pt x="908" y="260"/>
                  </a:lnTo>
                  <a:lnTo>
                    <a:pt x="841" y="221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8"/>
                  </a:lnTo>
                  <a:lnTo>
                    <a:pt x="552" y="91"/>
                  </a:lnTo>
                  <a:lnTo>
                    <a:pt x="476" y="68"/>
                  </a:lnTo>
                  <a:lnTo>
                    <a:pt x="399" y="47"/>
                  </a:lnTo>
                  <a:lnTo>
                    <a:pt x="320" y="30"/>
                  </a:lnTo>
                  <a:lnTo>
                    <a:pt x="240" y="17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1"/>
                  </a:lnTo>
                  <a:lnTo>
                    <a:pt x="61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1" y="4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30"/>
                  </a:lnTo>
                  <a:lnTo>
                    <a:pt x="4" y="39"/>
                  </a:lnTo>
                  <a:lnTo>
                    <a:pt x="1" y="51"/>
                  </a:lnTo>
                  <a:lnTo>
                    <a:pt x="0" y="62"/>
                  </a:lnTo>
                  <a:lnTo>
                    <a:pt x="0" y="575"/>
                  </a:lnTo>
                  <a:lnTo>
                    <a:pt x="1" y="581"/>
                  </a:lnTo>
                  <a:lnTo>
                    <a:pt x="2" y="586"/>
                  </a:lnTo>
                  <a:lnTo>
                    <a:pt x="3" y="593"/>
                  </a:lnTo>
                  <a:lnTo>
                    <a:pt x="5" y="598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lnTo>
                    <a:pt x="58" y="636"/>
                  </a:lnTo>
                  <a:lnTo>
                    <a:pt x="61" y="636"/>
                  </a:lnTo>
                  <a:lnTo>
                    <a:pt x="62" y="636"/>
                  </a:lnTo>
                  <a:lnTo>
                    <a:pt x="112" y="640"/>
                  </a:lnTo>
                  <a:lnTo>
                    <a:pt x="163" y="646"/>
                  </a:lnTo>
                  <a:lnTo>
                    <a:pt x="212" y="655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2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7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5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3"/>
                  </a:lnTo>
                  <a:lnTo>
                    <a:pt x="1049" y="1451"/>
                  </a:lnTo>
                  <a:lnTo>
                    <a:pt x="1060" y="1499"/>
                  </a:lnTo>
                  <a:lnTo>
                    <a:pt x="1069" y="1549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7"/>
                  </a:lnTo>
                  <a:lnTo>
                    <a:pt x="1080" y="1664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5" y="1680"/>
                  </a:lnTo>
                  <a:lnTo>
                    <a:pt x="1090" y="1690"/>
                  </a:lnTo>
                  <a:lnTo>
                    <a:pt x="1096" y="1698"/>
                  </a:lnTo>
                  <a:lnTo>
                    <a:pt x="1103" y="1705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7"/>
                  </a:lnTo>
                  <a:lnTo>
                    <a:pt x="1141" y="1718"/>
                  </a:lnTo>
                  <a:lnTo>
                    <a:pt x="1655" y="1718"/>
                  </a:lnTo>
                  <a:lnTo>
                    <a:pt x="1666" y="1717"/>
                  </a:lnTo>
                  <a:lnTo>
                    <a:pt x="1676" y="1714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7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5"/>
                  </a:lnTo>
                  <a:lnTo>
                    <a:pt x="1715" y="1664"/>
                  </a:lnTo>
                  <a:lnTo>
                    <a:pt x="1716" y="1661"/>
                  </a:lnTo>
                  <a:lnTo>
                    <a:pt x="1716" y="1657"/>
                  </a:lnTo>
                  <a:lnTo>
                    <a:pt x="1716" y="1650"/>
                  </a:lnTo>
                  <a:lnTo>
                    <a:pt x="1714" y="16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</p:grpSp>
    </p:spTree>
    <p:extLst>
      <p:ext uri="{BB962C8B-B14F-4D97-AF65-F5344CB8AC3E}">
        <p14:creationId xmlns:p14="http://schemas.microsoft.com/office/powerpoint/2010/main" val="40614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5AD79B-724D-42AC-A61B-E5026879D632}"/>
              </a:ext>
            </a:extLst>
          </p:cNvPr>
          <p:cNvSpPr txBox="1"/>
          <p:nvPr userDrawn="1"/>
        </p:nvSpPr>
        <p:spPr>
          <a:xfrm rot="16200000">
            <a:off x="-1206149" y="5317123"/>
            <a:ext cx="379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strike="noStrike" spc="6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8EFAE9C-B61E-4A0A-ABBB-FCE6276B5F43}"/>
              </a:ext>
            </a:extLst>
          </p:cNvPr>
          <p:cNvSpPr/>
          <p:nvPr userDrawn="1"/>
        </p:nvSpPr>
        <p:spPr>
          <a:xfrm flipV="1">
            <a:off x="0" y="0"/>
            <a:ext cx="10126561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471561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5033156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591883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42B55-10DA-44EB-B11F-EF73E7A001E5}"/>
              </a:ext>
            </a:extLst>
          </p:cNvPr>
          <p:cNvGrpSpPr/>
          <p:nvPr userDrawn="1"/>
        </p:nvGrpSpPr>
        <p:grpSpPr>
          <a:xfrm>
            <a:off x="-2314067" y="-400185"/>
            <a:ext cx="10264446" cy="11773170"/>
            <a:chOff x="6996011" y="-3824822"/>
            <a:chExt cx="14368086" cy="1647998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FF7C43A-97C8-49C8-BB5B-A681B1CB8040}"/>
                </a:ext>
              </a:extLst>
            </p:cNvPr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6F2B839-7797-4C73-B718-AC6D6C9FDED0}"/>
                </a:ext>
              </a:extLst>
            </p:cNvPr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73095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558C8E6-9C65-4AA1-B39B-AE88E5012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80478" y="2598089"/>
            <a:ext cx="8696560" cy="577662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0646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295C7ED-A719-4C9C-BEEC-FADC114AD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872" y="3003015"/>
            <a:ext cx="7823990" cy="628166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51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03CEF-3F19-4E70-B5AE-6F4E44EBC7D7}"/>
              </a:ext>
            </a:extLst>
          </p:cNvPr>
          <p:cNvSpPr/>
          <p:nvPr userDrawn="1"/>
        </p:nvSpPr>
        <p:spPr>
          <a:xfrm>
            <a:off x="0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E25005-EF6B-4E59-AE9D-6EC1C78B4FD1}"/>
              </a:ext>
            </a:extLst>
          </p:cNvPr>
          <p:cNvSpPr/>
          <p:nvPr userDrawn="1"/>
        </p:nvSpPr>
        <p:spPr>
          <a:xfrm>
            <a:off x="18149683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C54DFF0-3F11-4902-96EA-21A7D3B43D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241534"/>
            <a:ext cx="19477038" cy="6731266"/>
          </a:xfrm>
          <a:custGeom>
            <a:avLst/>
            <a:gdLst>
              <a:gd name="connsiteX0" fmla="*/ 0 w 19477038"/>
              <a:gd name="connsiteY0" fmla="*/ 0 h 6731266"/>
              <a:gd name="connsiteX1" fmla="*/ 19477038 w 19477038"/>
              <a:gd name="connsiteY1" fmla="*/ 0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  <a:gd name="connsiteX0" fmla="*/ 0 w 19477038"/>
              <a:gd name="connsiteY0" fmla="*/ 0 h 6731266"/>
              <a:gd name="connsiteX1" fmla="*/ 19477038 w 19477038"/>
              <a:gd name="connsiteY1" fmla="*/ 1433384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6731266">
                <a:moveTo>
                  <a:pt x="0" y="0"/>
                </a:moveTo>
                <a:lnTo>
                  <a:pt x="19477038" y="1433384"/>
                </a:lnTo>
                <a:lnTo>
                  <a:pt x="19477038" y="6731266"/>
                </a:lnTo>
                <a:lnTo>
                  <a:pt x="0" y="673126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53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 p14:presetBounceEnd="5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CED067-4D94-477F-A07D-1B0EC43D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929C-2F64-4A7E-A189-FC2593FED488}" type="datetimeFigureOut">
              <a:rPr lang="aa-ET" smtClean="0"/>
              <a:t>04/03/2024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2A4ED-0C98-4475-9C06-AD916F71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6E3D-10BB-49CF-A63D-A365A6EB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ADF7-8DD0-42C8-AA48-8BEDCFD331A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8622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EF35301-54A2-4CF5-9112-B71830E6FC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477038" cy="1097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260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98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31E327-F57D-4C05-BE50-8C1E008369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97309" y="3568357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926F4B-127C-4DCB-B202-39B714D6B6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0814" y="6701473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192A95-5B5E-4EF7-94FC-CDE778DAC4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0813" y="435241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06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9A0DA8-1927-4966-877F-2B76CAB94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0868" y="1418492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6225B51-F64C-4C25-BB6F-09AB2ED000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00868" y="5559141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715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C2F34C-09FA-4FB5-871C-9A4D47F756FF}"/>
              </a:ext>
            </a:extLst>
          </p:cNvPr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5D67B7-45B4-41BB-97E4-F4743000E703}"/>
              </a:ext>
            </a:extLst>
          </p:cNvPr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AC8F9-8861-4DFE-9DBC-E89F4F5EFD0B}"/>
              </a:ext>
            </a:extLst>
          </p:cNvPr>
          <p:cNvSpPr txBox="1"/>
          <p:nvPr userDrawn="1"/>
        </p:nvSpPr>
        <p:spPr>
          <a:xfrm rot="10800000" flipV="1">
            <a:off x="17804923" y="105559"/>
            <a:ext cx="178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239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D71F-794A-4168-967B-28AD944159CF}"/>
              </a:ext>
            </a:extLst>
          </p:cNvPr>
          <p:cNvSpPr txBox="1"/>
          <p:nvPr userDrawn="1"/>
        </p:nvSpPr>
        <p:spPr>
          <a:xfrm>
            <a:off x="17610491" y="249921"/>
            <a:ext cx="86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0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51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EC32558-2943-46C0-8692-83B704F9B5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846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83D2EB6-F626-46E3-8B96-415B0D2F1C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4847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EF1CE2F-C1E5-49DF-8A86-F3C28516DE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5846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6CB5EAF-D99F-4D78-ACA6-759E762FE0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4847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18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AFB15-BC19-46DD-8731-8E9A0B56C7D3}"/>
              </a:ext>
            </a:extLst>
          </p:cNvPr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4" name="Freeform 75">
              <a:extLst>
                <a:ext uri="{FF2B5EF4-FFF2-40B4-BE49-F238E27FC236}">
                  <a16:creationId xmlns:a16="http://schemas.microsoft.com/office/drawing/2014/main" id="{83CAAFEE-3985-4822-8008-EA5554510D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050ACA59-EA98-4991-A147-E58CF00EC4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EE68EB-A2FA-4B64-9F28-2F1379CBC7E2}"/>
                </a:ext>
              </a:extLst>
            </p:cNvPr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36AC3D9-04CE-4576-9AEA-0D434AC3DB8C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DABEAAEC-B869-4935-A8A8-88AD875E90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5B61A07E-5A5C-4946-99AE-05ABE1ABF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45AB57B-C13E-4259-942F-782881808977}"/>
                  </a:ext>
                </a:extLst>
              </p:cNvPr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A021FD-C8BE-43A8-8237-8478ED08B886}"/>
              </a:ext>
            </a:extLst>
          </p:cNvPr>
          <p:cNvSpPr/>
          <p:nvPr userDrawn="1"/>
        </p:nvSpPr>
        <p:spPr>
          <a:xfrm flipH="1" flipV="1">
            <a:off x="0" y="0"/>
            <a:ext cx="19477037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471561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5033156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591883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044E26-F1D5-40DB-BC84-63C129DD03A2}"/>
              </a:ext>
            </a:extLst>
          </p:cNvPr>
          <p:cNvGrpSpPr/>
          <p:nvPr userDrawn="1"/>
        </p:nvGrpSpPr>
        <p:grpSpPr>
          <a:xfrm flipH="1">
            <a:off x="12345830" y="-400185"/>
            <a:ext cx="10264446" cy="11773170"/>
            <a:chOff x="6996011" y="-3824822"/>
            <a:chExt cx="14368086" cy="164799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0D2A8C-80FA-4043-A4BE-EA181F812E08}"/>
                </a:ext>
              </a:extLst>
            </p:cNvPr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DD3319-7381-49D6-9315-B6E73B7BADEE}"/>
                </a:ext>
              </a:extLst>
            </p:cNvPr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50121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70150A3-6165-40F2-AFF7-DCD04C5A038F}"/>
              </a:ext>
            </a:extLst>
          </p:cNvPr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42A5F93-C136-46EA-B01A-AAB30F5B769F}"/>
              </a:ext>
            </a:extLst>
          </p:cNvPr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A1BBC5-8548-4CD2-B314-04F28E5ED1C5}"/>
              </a:ext>
            </a:extLst>
          </p:cNvPr>
          <p:cNvSpPr txBox="1"/>
          <p:nvPr userDrawn="1"/>
        </p:nvSpPr>
        <p:spPr>
          <a:xfrm rot="10800000" flipV="1">
            <a:off x="17804923" y="157598"/>
            <a:ext cx="17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0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38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A1E2A-DA33-447C-992F-394C3388F45A}"/>
              </a:ext>
            </a:extLst>
          </p:cNvPr>
          <p:cNvSpPr txBox="1"/>
          <p:nvPr userDrawn="1"/>
        </p:nvSpPr>
        <p:spPr>
          <a:xfrm>
            <a:off x="17610491" y="249921"/>
            <a:ext cx="862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PAGE/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0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51" r:id="rId2"/>
    <p:sldLayoutId id="2147483665" r:id="rId3"/>
    <p:sldLayoutId id="2147483666" r:id="rId4"/>
    <p:sldLayoutId id="2147483671" r:id="rId5"/>
    <p:sldLayoutId id="2147483672" r:id="rId6"/>
    <p:sldLayoutId id="2147483681" r:id="rId7"/>
    <p:sldLayoutId id="2147483686" r:id="rId8"/>
    <p:sldLayoutId id="2147483689" r:id="rId9"/>
    <p:sldLayoutId id="2147483690" r:id="rId10"/>
    <p:sldLayoutId id="2147483692" r:id="rId11"/>
    <p:sldLayoutId id="2147483700" r:id="rId12"/>
    <p:sldLayoutId id="2147483703" r:id="rId13"/>
    <p:sldLayoutId id="2147483706" r:id="rId14"/>
  </p:sldLayoutIdLst>
  <p:txStyles>
    <p:titleStyle>
      <a:lvl1pPr algn="l" defTabSz="1460754" rtl="0" eaLnBrk="1" latinLnBrk="0" hangingPunct="1">
        <a:lnSpc>
          <a:spcPct val="90000"/>
        </a:lnSpc>
        <a:spcBef>
          <a:spcPct val="0"/>
        </a:spcBef>
        <a:buNone/>
        <a:defRPr sz="70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189" indent="-365189" algn="l" defTabSz="1460754" rtl="0" eaLnBrk="1" latinLnBrk="0" hangingPunct="1">
        <a:lnSpc>
          <a:spcPct val="90000"/>
        </a:lnSpc>
        <a:spcBef>
          <a:spcPts val="1598"/>
        </a:spcBef>
        <a:buFont typeface="Arial" panose="020B0604020202020204" pitchFamily="34" charset="0"/>
        <a:buChar char="•"/>
        <a:defRPr sz="4473" kern="1200">
          <a:solidFill>
            <a:schemeClr val="tx1"/>
          </a:solidFill>
          <a:latin typeface="+mn-lt"/>
          <a:ea typeface="+mn-ea"/>
          <a:cs typeface="+mn-cs"/>
        </a:defRPr>
      </a:lvl1pPr>
      <a:lvl2pPr marL="1095566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834" kern="1200">
          <a:solidFill>
            <a:schemeClr val="tx1"/>
          </a:solidFill>
          <a:latin typeface="+mn-lt"/>
          <a:ea typeface="+mn-ea"/>
          <a:cs typeface="+mn-cs"/>
        </a:defRPr>
      </a:lvl2pPr>
      <a:lvl3pPr marL="1825943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195" kern="1200">
          <a:solidFill>
            <a:schemeClr val="tx1"/>
          </a:solidFill>
          <a:latin typeface="+mn-lt"/>
          <a:ea typeface="+mn-ea"/>
          <a:cs typeface="+mn-cs"/>
        </a:defRPr>
      </a:lvl3pPr>
      <a:lvl4pPr marL="2556320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3286697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4017074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747451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477828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6208205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1pPr>
      <a:lvl2pPr marL="730377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2pPr>
      <a:lvl3pPr marL="1460754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3pPr>
      <a:lvl4pPr marL="2191131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2921508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3651885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382262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112639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5843016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3" Type="http://schemas.openxmlformats.org/officeDocument/2006/relationships/image" Target="../media/image59.svg"/><Relationship Id="rId21" Type="http://schemas.microsoft.com/office/2007/relationships/hdphoto" Target="../media/hdphoto19.wdp"/><Relationship Id="rId7" Type="http://schemas.microsoft.com/office/2007/relationships/hdphoto" Target="../media/hdphoto15.wdp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microsoft.com/office/2007/relationships/hdphoto" Target="../media/hdphoto21.wdp"/><Relationship Id="rId2" Type="http://schemas.openxmlformats.org/officeDocument/2006/relationships/image" Target="../media/image58.png"/><Relationship Id="rId16" Type="http://schemas.openxmlformats.org/officeDocument/2006/relationships/image" Target="../media/image69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11" Type="http://schemas.microsoft.com/office/2007/relationships/hdphoto" Target="../media/hdphoto17.wdp"/><Relationship Id="rId24" Type="http://schemas.openxmlformats.org/officeDocument/2006/relationships/image" Target="../media/image74.png"/><Relationship Id="rId5" Type="http://schemas.openxmlformats.org/officeDocument/2006/relationships/image" Target="../media/image61.svg"/><Relationship Id="rId15" Type="http://schemas.openxmlformats.org/officeDocument/2006/relationships/image" Target="../media/image68.svg"/><Relationship Id="rId23" Type="http://schemas.microsoft.com/office/2007/relationships/hdphoto" Target="../media/hdphoto20.wdp"/><Relationship Id="rId10" Type="http://schemas.openxmlformats.org/officeDocument/2006/relationships/image" Target="../media/image64.png"/><Relationship Id="rId19" Type="http://schemas.microsoft.com/office/2007/relationships/hdphoto" Target="../media/hdphoto18.wdp"/><Relationship Id="rId4" Type="http://schemas.openxmlformats.org/officeDocument/2006/relationships/image" Target="../media/image60.png"/><Relationship Id="rId9" Type="http://schemas.microsoft.com/office/2007/relationships/hdphoto" Target="../media/hdphoto16.wdp"/><Relationship Id="rId14" Type="http://schemas.openxmlformats.org/officeDocument/2006/relationships/image" Target="../media/image67.png"/><Relationship Id="rId22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1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4.sv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17.svg"/><Relationship Id="rId7" Type="http://schemas.microsoft.com/office/2007/relationships/hdphoto" Target="../media/hdphoto9.wdp"/><Relationship Id="rId12" Type="http://schemas.openxmlformats.org/officeDocument/2006/relationships/chart" Target="../charts/chart1.xml"/><Relationship Id="rId2" Type="http://schemas.openxmlformats.org/officeDocument/2006/relationships/image" Target="../media/image16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openxmlformats.org/officeDocument/2006/relationships/image" Target="../media/image19.svg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56B5AF-4560-4D61-97D4-3CE4AD76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1" y="-8484"/>
            <a:ext cx="19492119" cy="1098128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BFCA65A-C40B-4466-8D14-5822A20D1BCB}"/>
              </a:ext>
            </a:extLst>
          </p:cNvPr>
          <p:cNvSpPr/>
          <p:nvPr/>
        </p:nvSpPr>
        <p:spPr>
          <a:xfrm>
            <a:off x="-15081" y="-8484"/>
            <a:ext cx="19492119" cy="1098128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rgbClr val="212837">
                  <a:alpha val="9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01AE3DD-22E5-4B75-A9C7-DD06C667643C}"/>
              </a:ext>
            </a:extLst>
          </p:cNvPr>
          <p:cNvSpPr/>
          <p:nvPr/>
        </p:nvSpPr>
        <p:spPr>
          <a:xfrm>
            <a:off x="3189930" y="2698955"/>
            <a:ext cx="4960018" cy="557489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2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8302FD-6E80-4CB3-BE59-E4F3431D9A77}"/>
              </a:ext>
            </a:extLst>
          </p:cNvPr>
          <p:cNvSpPr/>
          <p:nvPr/>
        </p:nvSpPr>
        <p:spPr>
          <a:xfrm>
            <a:off x="3625263" y="3188255"/>
            <a:ext cx="4089353" cy="4596291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70FD1F-BB03-4AE8-A81D-503961ADFE55}"/>
              </a:ext>
            </a:extLst>
          </p:cNvPr>
          <p:cNvSpPr/>
          <p:nvPr/>
        </p:nvSpPr>
        <p:spPr>
          <a:xfrm>
            <a:off x="4080058" y="3699428"/>
            <a:ext cx="3179764" cy="3573943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208B7E6-5FAE-4A80-9040-00544E751662}"/>
              </a:ext>
            </a:extLst>
          </p:cNvPr>
          <p:cNvSpPr txBox="1">
            <a:spLocks/>
          </p:cNvSpPr>
          <p:nvPr/>
        </p:nvSpPr>
        <p:spPr>
          <a:xfrm>
            <a:off x="8282504" y="4243864"/>
            <a:ext cx="9341806" cy="2560345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UZBEKISTAN</a:t>
            </a:r>
            <a:endParaRPr lang="ru-RU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B65801-20D2-4567-85AF-499488780237}"/>
              </a:ext>
            </a:extLst>
          </p:cNvPr>
          <p:cNvSpPr/>
          <p:nvPr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257507B-A858-42B2-9640-E2FBD08D917E}"/>
              </a:ext>
            </a:extLst>
          </p:cNvPr>
          <p:cNvSpPr/>
          <p:nvPr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37F9AE-187C-4CB5-8B3E-0C01D38AD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14" y="4657723"/>
            <a:ext cx="2914650" cy="16573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F7E1F-CA6C-DC78-7C6C-2508F361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27" y="517442"/>
            <a:ext cx="1257801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FA0ADC-359E-ABAC-2FFF-C95F5CF81EA0}"/>
              </a:ext>
            </a:extLst>
          </p:cNvPr>
          <p:cNvSpPr txBox="1">
            <a:spLocks/>
          </p:cNvSpPr>
          <p:nvPr/>
        </p:nvSpPr>
        <p:spPr>
          <a:xfrm>
            <a:off x="7490420" y="735491"/>
            <a:ext cx="5230498" cy="1428750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Ministry of Investment, Industry and Trade of the Republic of Uzbekistan</a:t>
            </a:r>
            <a:endParaRPr lang="it-IT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605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1DBA0EB-D73F-4810-9C88-2C51824E7B63}"/>
              </a:ext>
            </a:extLst>
          </p:cNvPr>
          <p:cNvSpPr/>
          <p:nvPr/>
        </p:nvSpPr>
        <p:spPr>
          <a:xfrm>
            <a:off x="685799" y="3744131"/>
            <a:ext cx="9239251" cy="5502793"/>
          </a:xfrm>
          <a:prstGeom prst="roundRect">
            <a:avLst>
              <a:gd name="adj" fmla="val 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3379305" y="937269"/>
            <a:ext cx="117745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WELL-DEVELOPED INFRASTRUCTURE AND ABOUNDANT RESOURCES</a:t>
            </a:r>
          </a:p>
        </p:txBody>
      </p:sp>
      <p:graphicFrame>
        <p:nvGraphicFramePr>
          <p:cNvPr id="121" name="Таблица 2">
            <a:extLst>
              <a:ext uri="{FF2B5EF4-FFF2-40B4-BE49-F238E27FC236}">
                <a16:creationId xmlns:a16="http://schemas.microsoft.com/office/drawing/2014/main" id="{5F6ACC2E-5954-4E5F-A996-6323909C8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057646"/>
              </p:ext>
            </p:extLst>
          </p:nvPr>
        </p:nvGraphicFramePr>
        <p:xfrm>
          <a:off x="11449050" y="3655767"/>
          <a:ext cx="6943751" cy="51261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2647">
                  <a:extLst>
                    <a:ext uri="{9D8B030D-6E8A-4147-A177-3AD203B41FA5}">
                      <a16:colId xmlns:a16="http://schemas.microsoft.com/office/drawing/2014/main" val="2774714725"/>
                    </a:ext>
                  </a:extLst>
                </a:gridCol>
                <a:gridCol w="2300552">
                  <a:extLst>
                    <a:ext uri="{9D8B030D-6E8A-4147-A177-3AD203B41FA5}">
                      <a16:colId xmlns:a16="http://schemas.microsoft.com/office/drawing/2014/main" val="3714344998"/>
                    </a:ext>
                  </a:extLst>
                </a:gridCol>
                <a:gridCol w="2300552">
                  <a:extLst>
                    <a:ext uri="{9D8B030D-6E8A-4147-A177-3AD203B41FA5}">
                      <a16:colId xmlns:a16="http://schemas.microsoft.com/office/drawing/2014/main" val="1931682039"/>
                    </a:ext>
                  </a:extLst>
                </a:gridCol>
              </a:tblGrid>
              <a:tr h="498004">
                <a:tc gridSpan="3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7030A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21780" marR="121780" marT="60892" marB="6089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91334"/>
                  </a:ext>
                </a:extLst>
              </a:tr>
              <a:tr h="1043723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Resources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Rank in the world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Proven </a:t>
                      </a:r>
                    </a:p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reserves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extLst>
                  <a:ext uri="{0D108BD9-81ED-4DB2-BD59-A6C34878D82A}">
                    <a16:rowId xmlns:a16="http://schemas.microsoft.com/office/drawing/2014/main" val="3991902726"/>
                  </a:ext>
                </a:extLst>
              </a:tr>
              <a:tr h="94161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Gold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184 m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ln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oz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3987615748"/>
                  </a:ext>
                </a:extLst>
              </a:tr>
              <a:tr h="104372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Natural Gas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ru-RU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trln</a:t>
                      </a:r>
                      <a:r>
                        <a:rPr lang="en-US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m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1979972521"/>
                  </a:ext>
                </a:extLst>
              </a:tr>
              <a:tr h="94499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Copper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7 m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ln</a:t>
                      </a:r>
                      <a:r>
                        <a:rPr lang="uz-Latn-UZ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4252575807"/>
                  </a:ext>
                </a:extLst>
              </a:tr>
              <a:tr h="654093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Uranium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139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thous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2911804195"/>
                  </a:ext>
                </a:extLst>
              </a:tr>
            </a:tbl>
          </a:graphicData>
        </a:graphic>
      </p:graphicFrame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26583355-0F03-477D-9D07-9C9BDF8E35E7}"/>
              </a:ext>
            </a:extLst>
          </p:cNvPr>
          <p:cNvSpPr/>
          <p:nvPr/>
        </p:nvSpPr>
        <p:spPr>
          <a:xfrm>
            <a:off x="11696133" y="2914437"/>
            <a:ext cx="5085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RESOURCES</a:t>
            </a:r>
            <a:endParaRPr lang="ru-RU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BC18A9F-01CB-4D8F-AF78-F72A2B8C7FA9}"/>
              </a:ext>
            </a:extLst>
          </p:cNvPr>
          <p:cNvGrpSpPr/>
          <p:nvPr/>
        </p:nvGrpSpPr>
        <p:grpSpPr>
          <a:xfrm>
            <a:off x="11570662" y="6141814"/>
            <a:ext cx="6844362" cy="1966352"/>
            <a:chOff x="8897337" y="6185222"/>
            <a:chExt cx="8308319" cy="1966352"/>
          </a:xfrm>
        </p:grpSpPr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2E325A03-ECE9-4443-BAA9-126D10C93BFA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6185222"/>
              <a:ext cx="8193713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28DF6C20-0A42-4046-BFBE-F2E692FF1D56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7305266"/>
              <a:ext cx="8295201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EE26252D-6F0A-480E-8580-A1BCB36D0F3A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8151574"/>
              <a:ext cx="8308319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Picture 2">
            <a:extLst>
              <a:ext uri="{FF2B5EF4-FFF2-40B4-BE49-F238E27FC236}">
                <a16:creationId xmlns:a16="http://schemas.microsoft.com/office/drawing/2014/main" id="{C65BAA05-6627-4115-A1E1-1E2C156A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66" y="5362190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>
            <a:extLst>
              <a:ext uri="{FF2B5EF4-FFF2-40B4-BE49-F238E27FC236}">
                <a16:creationId xmlns:a16="http://schemas.microsoft.com/office/drawing/2014/main" id="{CF338377-C1B5-485E-BF3A-BE64BCA07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212" y="6399290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>
            <a:extLst>
              <a:ext uri="{FF2B5EF4-FFF2-40B4-BE49-F238E27FC236}">
                <a16:creationId xmlns:a16="http://schemas.microsoft.com/office/drawing/2014/main" id="{4DD4FC51-40CF-43F6-B9DF-6C600DEB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9" y="7494983"/>
            <a:ext cx="520753" cy="5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8">
            <a:extLst>
              <a:ext uri="{FF2B5EF4-FFF2-40B4-BE49-F238E27FC236}">
                <a16:creationId xmlns:a16="http://schemas.microsoft.com/office/drawing/2014/main" id="{80FDEE10-2F0A-43E8-8369-5CEF66716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9" y="8232157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42E6927-1F29-4FF4-9F27-06C49429EFC9}"/>
              </a:ext>
            </a:extLst>
          </p:cNvPr>
          <p:cNvSpPr txBox="1"/>
          <p:nvPr/>
        </p:nvSpPr>
        <p:spPr>
          <a:xfrm>
            <a:off x="17952783" y="6466147"/>
            <a:ext cx="542785" cy="29544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2" name="Rectangle 1">
            <a:extLst>
              <a:ext uri="{FF2B5EF4-FFF2-40B4-BE49-F238E27FC236}">
                <a16:creationId xmlns:a16="http://schemas.microsoft.com/office/drawing/2014/main" id="{A1AE8C85-D49C-430B-AFF8-F562874AC0AC}"/>
              </a:ext>
            </a:extLst>
          </p:cNvPr>
          <p:cNvSpPr/>
          <p:nvPr/>
        </p:nvSpPr>
        <p:spPr>
          <a:xfrm>
            <a:off x="10335198" y="3744131"/>
            <a:ext cx="8307042" cy="5502793"/>
          </a:xfrm>
          <a:prstGeom prst="rect">
            <a:avLst/>
          </a:prstGeom>
          <a:noFill/>
          <a:ln w="15875"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Rectangle: Rounded Corners 3">
            <a:extLst>
              <a:ext uri="{FF2B5EF4-FFF2-40B4-BE49-F238E27FC236}">
                <a16:creationId xmlns:a16="http://schemas.microsoft.com/office/drawing/2014/main" id="{CA5A27CA-F393-447E-80AF-134E2ABD3238}"/>
              </a:ext>
            </a:extLst>
          </p:cNvPr>
          <p:cNvSpPr/>
          <p:nvPr/>
        </p:nvSpPr>
        <p:spPr>
          <a:xfrm flipH="1">
            <a:off x="1108393" y="4184560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Rectangle: Rounded Corners 3">
            <a:extLst>
              <a:ext uri="{FF2B5EF4-FFF2-40B4-BE49-F238E27FC236}">
                <a16:creationId xmlns:a16="http://schemas.microsoft.com/office/drawing/2014/main" id="{A7D2C8A7-BFF4-4A81-BE1D-5C31D9290897}"/>
              </a:ext>
            </a:extLst>
          </p:cNvPr>
          <p:cNvSpPr/>
          <p:nvPr/>
        </p:nvSpPr>
        <p:spPr>
          <a:xfrm flipH="1">
            <a:off x="5505383" y="4184560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Rectangle: Rounded Corners 3">
            <a:extLst>
              <a:ext uri="{FF2B5EF4-FFF2-40B4-BE49-F238E27FC236}">
                <a16:creationId xmlns:a16="http://schemas.microsoft.com/office/drawing/2014/main" id="{119572FC-67BA-468D-A89B-E0A33BF9E384}"/>
              </a:ext>
            </a:extLst>
          </p:cNvPr>
          <p:cNvSpPr/>
          <p:nvPr/>
        </p:nvSpPr>
        <p:spPr>
          <a:xfrm flipH="1">
            <a:off x="1108393" y="6612092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Rectangle: Rounded Corners 3">
            <a:extLst>
              <a:ext uri="{FF2B5EF4-FFF2-40B4-BE49-F238E27FC236}">
                <a16:creationId xmlns:a16="http://schemas.microsoft.com/office/drawing/2014/main" id="{DEAD0326-7BF3-4CA0-8EA6-6C6D856F2753}"/>
              </a:ext>
            </a:extLst>
          </p:cNvPr>
          <p:cNvSpPr/>
          <p:nvPr/>
        </p:nvSpPr>
        <p:spPr>
          <a:xfrm flipH="1">
            <a:off x="5505383" y="6612092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8">
            <a:extLst>
              <a:ext uri="{FF2B5EF4-FFF2-40B4-BE49-F238E27FC236}">
                <a16:creationId xmlns:a16="http://schemas.microsoft.com/office/drawing/2014/main" id="{E61799FB-ED3D-413F-B414-1757619CD816}"/>
              </a:ext>
            </a:extLst>
          </p:cNvPr>
          <p:cNvSpPr/>
          <p:nvPr/>
        </p:nvSpPr>
        <p:spPr>
          <a:xfrm>
            <a:off x="1237536" y="460186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96373A6-4FBB-401F-9A4E-FB0F4411197B}"/>
              </a:ext>
            </a:extLst>
          </p:cNvPr>
          <p:cNvSpPr txBox="1"/>
          <p:nvPr/>
        </p:nvSpPr>
        <p:spPr>
          <a:xfrm>
            <a:off x="2486752" y="448580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13,7K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3" name="Rectangle 24">
            <a:extLst>
              <a:ext uri="{FF2B5EF4-FFF2-40B4-BE49-F238E27FC236}">
                <a16:creationId xmlns:a16="http://schemas.microsoft.com/office/drawing/2014/main" id="{91E87B64-3515-444A-AB42-C4745DCFBF8F}"/>
              </a:ext>
            </a:extLst>
          </p:cNvPr>
          <p:cNvSpPr/>
          <p:nvPr/>
        </p:nvSpPr>
        <p:spPr>
          <a:xfrm flipH="1">
            <a:off x="2496433" y="516548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length of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pipelines</a:t>
            </a:r>
          </a:p>
        </p:txBody>
      </p:sp>
      <p:sp>
        <p:nvSpPr>
          <p:cNvPr id="144" name="Oval 8">
            <a:extLst>
              <a:ext uri="{FF2B5EF4-FFF2-40B4-BE49-F238E27FC236}">
                <a16:creationId xmlns:a16="http://schemas.microsoft.com/office/drawing/2014/main" id="{995FEFB0-8095-4DA6-A060-176EE3E591AF}"/>
              </a:ext>
            </a:extLst>
          </p:cNvPr>
          <p:cNvSpPr/>
          <p:nvPr/>
        </p:nvSpPr>
        <p:spPr>
          <a:xfrm>
            <a:off x="1237536" y="703893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7D6B51F-1238-4690-96F4-4B92D5A277DE}"/>
              </a:ext>
            </a:extLst>
          </p:cNvPr>
          <p:cNvSpPr txBox="1"/>
          <p:nvPr/>
        </p:nvSpPr>
        <p:spPr>
          <a:xfrm>
            <a:off x="2486752" y="692287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4,7K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6" name="Rectangle 24">
            <a:extLst>
              <a:ext uri="{FF2B5EF4-FFF2-40B4-BE49-F238E27FC236}">
                <a16:creationId xmlns:a16="http://schemas.microsoft.com/office/drawing/2014/main" id="{630CDEAF-216B-41DC-9F73-BB227146FBD5}"/>
              </a:ext>
            </a:extLst>
          </p:cNvPr>
          <p:cNvSpPr/>
          <p:nvPr/>
        </p:nvSpPr>
        <p:spPr>
          <a:xfrm flipH="1">
            <a:off x="2496433" y="760255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length of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railway system </a:t>
            </a:r>
          </a:p>
        </p:txBody>
      </p:sp>
      <p:sp>
        <p:nvSpPr>
          <p:cNvPr id="150" name="Oval 8">
            <a:extLst>
              <a:ext uri="{FF2B5EF4-FFF2-40B4-BE49-F238E27FC236}">
                <a16:creationId xmlns:a16="http://schemas.microsoft.com/office/drawing/2014/main" id="{F5E2435C-65EB-47A8-AB7C-F80778EDDFF4}"/>
              </a:ext>
            </a:extLst>
          </p:cNvPr>
          <p:cNvSpPr/>
          <p:nvPr/>
        </p:nvSpPr>
        <p:spPr>
          <a:xfrm>
            <a:off x="5608077" y="460186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0476EBB-C00B-4935-B763-B7F895D73EAF}"/>
              </a:ext>
            </a:extLst>
          </p:cNvPr>
          <p:cNvSpPr txBox="1"/>
          <p:nvPr/>
        </p:nvSpPr>
        <p:spPr>
          <a:xfrm>
            <a:off x="6857293" y="448580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184K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2" name="Rectangle 24">
            <a:extLst>
              <a:ext uri="{FF2B5EF4-FFF2-40B4-BE49-F238E27FC236}">
                <a16:creationId xmlns:a16="http://schemas.microsoft.com/office/drawing/2014/main" id="{953CB3DB-4454-4C32-9290-21AC22FADA67}"/>
              </a:ext>
            </a:extLst>
          </p:cNvPr>
          <p:cNvSpPr/>
          <p:nvPr/>
        </p:nvSpPr>
        <p:spPr>
          <a:xfrm flipH="1">
            <a:off x="6866974" y="516548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length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roads</a:t>
            </a:r>
          </a:p>
        </p:txBody>
      </p:sp>
      <p:sp>
        <p:nvSpPr>
          <p:cNvPr id="153" name="Oval 8">
            <a:extLst>
              <a:ext uri="{FF2B5EF4-FFF2-40B4-BE49-F238E27FC236}">
                <a16:creationId xmlns:a16="http://schemas.microsoft.com/office/drawing/2014/main" id="{239F7E34-E185-46E2-8B2C-A884F0180B1B}"/>
              </a:ext>
            </a:extLst>
          </p:cNvPr>
          <p:cNvSpPr/>
          <p:nvPr/>
        </p:nvSpPr>
        <p:spPr>
          <a:xfrm>
            <a:off x="5608077" y="703893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B8437D9-15B5-424E-BDF3-4AF9EB947C90}"/>
              </a:ext>
            </a:extLst>
          </p:cNvPr>
          <p:cNvSpPr txBox="1"/>
          <p:nvPr/>
        </p:nvSpPr>
        <p:spPr>
          <a:xfrm>
            <a:off x="6857293" y="692287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270K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55" name="Rectangle 24">
            <a:extLst>
              <a:ext uri="{FF2B5EF4-FFF2-40B4-BE49-F238E27FC236}">
                <a16:creationId xmlns:a16="http://schemas.microsoft.com/office/drawing/2014/main" id="{78C13D64-FF28-4299-9613-482A43A19470}"/>
              </a:ext>
            </a:extLst>
          </p:cNvPr>
          <p:cNvSpPr/>
          <p:nvPr/>
        </p:nvSpPr>
        <p:spPr>
          <a:xfrm flipH="1">
            <a:off x="6866974" y="7602559"/>
            <a:ext cx="2585522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length of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lines</a:t>
            </a:r>
          </a:p>
        </p:txBody>
      </p:sp>
      <p:pic>
        <p:nvPicPr>
          <p:cNvPr id="156" name="Picture 2">
            <a:extLst>
              <a:ext uri="{FF2B5EF4-FFF2-40B4-BE49-F238E27FC236}">
                <a16:creationId xmlns:a16="http://schemas.microsoft.com/office/drawing/2014/main" id="{E1CCA0A9-289C-4949-926E-6434A2B5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95" y="4859828"/>
            <a:ext cx="611321" cy="6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4">
            <a:extLst>
              <a:ext uri="{FF2B5EF4-FFF2-40B4-BE49-F238E27FC236}">
                <a16:creationId xmlns:a16="http://schemas.microsoft.com/office/drawing/2014/main" id="{F5F56B22-6D36-4D23-8A22-FF98D79C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80" y="4931472"/>
            <a:ext cx="539677" cy="5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6">
            <a:extLst>
              <a:ext uri="{FF2B5EF4-FFF2-40B4-BE49-F238E27FC236}">
                <a16:creationId xmlns:a16="http://schemas.microsoft.com/office/drawing/2014/main" id="{83542A22-308E-4718-8960-A2869074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02" y="7327458"/>
            <a:ext cx="550202" cy="5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8">
            <a:extLst>
              <a:ext uri="{FF2B5EF4-FFF2-40B4-BE49-F238E27FC236}">
                <a16:creationId xmlns:a16="http://schemas.microsoft.com/office/drawing/2014/main" id="{91D330CB-2CE9-410E-88C1-C7A8951B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59" y="7311880"/>
            <a:ext cx="637748" cy="6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E1389F-C97C-C8CF-27F1-5BDC7063983D}"/>
              </a:ext>
            </a:extLst>
          </p:cNvPr>
          <p:cNvSpPr/>
          <p:nvPr/>
        </p:nvSpPr>
        <p:spPr>
          <a:xfrm>
            <a:off x="1692406" y="2914437"/>
            <a:ext cx="7226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WELL-DEVELOPED INFRASTRUCTURE </a:t>
            </a:r>
            <a:endParaRPr lang="ru-RU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1077082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MARKETS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8F6E54-7E7E-4A88-89B5-CCFD6208610A}"/>
              </a:ext>
            </a:extLst>
          </p:cNvPr>
          <p:cNvGrpSpPr/>
          <p:nvPr/>
        </p:nvGrpSpPr>
        <p:grpSpPr>
          <a:xfrm>
            <a:off x="9506178" y="1768266"/>
            <a:ext cx="9426169" cy="8127452"/>
            <a:chOff x="5317636" y="820671"/>
            <a:chExt cx="6879313" cy="5931496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FA18EEF-5528-44DD-A3A7-954A4F16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636" y="820671"/>
              <a:ext cx="6879313" cy="593149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411AE0-BC90-41C4-806F-63DE18380A07}"/>
                </a:ext>
              </a:extLst>
            </p:cNvPr>
            <p:cNvSpPr txBox="1"/>
            <p:nvPr/>
          </p:nvSpPr>
          <p:spPr>
            <a:xfrm>
              <a:off x="7864545" y="3302810"/>
              <a:ext cx="1225848" cy="561546"/>
            </a:xfrm>
            <a:prstGeom prst="rect">
              <a:avLst/>
            </a:prstGeom>
            <a:noFill/>
            <a:effectLst>
              <a:reflection endPos="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3C5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367B38C-252B-4CD1-A0D4-3B0D189FEB9E}"/>
                </a:ext>
              </a:extLst>
            </p:cNvPr>
            <p:cNvSpPr txBox="1"/>
            <p:nvPr/>
          </p:nvSpPr>
          <p:spPr>
            <a:xfrm>
              <a:off x="7472428" y="3818323"/>
              <a:ext cx="1992345" cy="22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EFAE3D-95A3-4D97-80F2-6C9053C9EBBB}"/>
                </a:ext>
              </a:extLst>
            </p:cNvPr>
            <p:cNvSpPr txBox="1"/>
            <p:nvPr/>
          </p:nvSpPr>
          <p:spPr>
            <a:xfrm>
              <a:off x="7472427" y="4028105"/>
              <a:ext cx="1992345" cy="190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CONSUMERS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0E16E61-3DDB-4F2B-ABBB-0976FCCF32A6}"/>
                </a:ext>
              </a:extLst>
            </p:cNvPr>
            <p:cNvSpPr txBox="1"/>
            <p:nvPr/>
          </p:nvSpPr>
          <p:spPr>
            <a:xfrm>
              <a:off x="6371192" y="2074728"/>
              <a:ext cx="1101236" cy="606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448</a:t>
              </a:r>
              <a:endParaRPr 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8A85E70-8183-4CFD-A50F-2A44EF254364}"/>
                </a:ext>
              </a:extLst>
            </p:cNvPr>
            <p:cNvSpPr txBox="1"/>
            <p:nvPr/>
          </p:nvSpPr>
          <p:spPr>
            <a:xfrm>
              <a:off x="6240840" y="2604384"/>
              <a:ext cx="1452880" cy="292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 in EU</a:t>
              </a:r>
              <a:endPara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E6237A-A6D3-4693-9336-B40EA0128EB1}"/>
                </a:ext>
              </a:extLst>
            </p:cNvPr>
            <p:cNvSpPr txBox="1"/>
            <p:nvPr/>
          </p:nvSpPr>
          <p:spPr>
            <a:xfrm>
              <a:off x="9821358" y="3020395"/>
              <a:ext cx="1519775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C5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</a:t>
              </a:r>
              <a:r>
                <a:rPr lang="en-US" sz="5400" dirty="0">
                  <a:solidFill>
                    <a:srgbClr val="3C5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ru-RU" sz="5400" dirty="0">
                <a:solidFill>
                  <a:srgbClr val="3C52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A206A5-ECB2-4CAD-98A3-5AFB693E5381}"/>
                </a:ext>
              </a:extLst>
            </p:cNvPr>
            <p:cNvSpPr txBox="1"/>
            <p:nvPr/>
          </p:nvSpPr>
          <p:spPr>
            <a:xfrm>
              <a:off x="9941863" y="3712892"/>
              <a:ext cx="1296590" cy="69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C529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 in CIS</a:t>
              </a:r>
              <a:endParaRPr lang="ru-RU" sz="2800" b="1" dirty="0">
                <a:solidFill>
                  <a:srgbClr val="3C529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71DC3CF-3FDD-49A6-9D68-B39988DA7D91}"/>
                </a:ext>
              </a:extLst>
            </p:cNvPr>
            <p:cNvSpPr txBox="1"/>
            <p:nvPr/>
          </p:nvSpPr>
          <p:spPr>
            <a:xfrm>
              <a:off x="6967280" y="4659145"/>
              <a:ext cx="908198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78</a:t>
              </a:r>
              <a:endParaRPr lang="ru-RU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95582-C222-472E-AAE1-712822D9B679}"/>
                </a:ext>
              </a:extLst>
            </p:cNvPr>
            <p:cNvSpPr txBox="1"/>
            <p:nvPr/>
          </p:nvSpPr>
          <p:spPr>
            <a:xfrm>
              <a:off x="6759365" y="5240010"/>
              <a:ext cx="1324027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Million Central Asia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countries</a:t>
              </a:r>
              <a:endPara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C904225-1A58-4634-8575-E4DEEE68A7AA}"/>
              </a:ext>
            </a:extLst>
          </p:cNvPr>
          <p:cNvSpPr/>
          <p:nvPr/>
        </p:nvSpPr>
        <p:spPr>
          <a:xfrm>
            <a:off x="750262" y="2953283"/>
            <a:ext cx="8540350" cy="3076312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B5A38D-DEDE-41AF-909B-9716F86BB123}"/>
              </a:ext>
            </a:extLst>
          </p:cNvPr>
          <p:cNvSpPr txBox="1"/>
          <p:nvPr/>
        </p:nvSpPr>
        <p:spPr>
          <a:xfrm>
            <a:off x="3122950" y="3465241"/>
            <a:ext cx="57097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GSP+ Enhanced Framework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Uzbek producers could export to the EU about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3,000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goods without charging customs duties and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3,200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items – at reduced rates.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08977800-D1AE-4D16-95AD-3C51E92C956C}"/>
              </a:ext>
            </a:extLst>
          </p:cNvPr>
          <p:cNvSpPr/>
          <p:nvPr/>
        </p:nvSpPr>
        <p:spPr>
          <a:xfrm>
            <a:off x="750262" y="6285575"/>
            <a:ext cx="8540350" cy="3076312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28425D-7082-4ED0-9078-188A99865050}"/>
              </a:ext>
            </a:extLst>
          </p:cNvPr>
          <p:cNvSpPr txBox="1"/>
          <p:nvPr/>
        </p:nvSpPr>
        <p:spPr>
          <a:xfrm>
            <a:off x="3122951" y="7027818"/>
            <a:ext cx="57097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2022, Uzbekistan, increased exports to the EU by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times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up to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€450 mln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and trade turnover between Uzbekistan and the EU increased by 30% in 2023.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C5B1F7-8615-4741-AED2-3BC50D98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5" y="3521942"/>
            <a:ext cx="1938993" cy="1938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6336A7-0E4D-40A1-98F2-DE0C87B77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6" y="6854235"/>
            <a:ext cx="1938992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1263992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BUSINESS COSTS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F48BBBA-7C23-49B6-9A8C-C2642F8C7247}"/>
              </a:ext>
            </a:extLst>
          </p:cNvPr>
          <p:cNvSpPr/>
          <p:nvPr/>
        </p:nvSpPr>
        <p:spPr>
          <a:xfrm>
            <a:off x="2185936" y="3483188"/>
            <a:ext cx="2494130" cy="668055"/>
          </a:xfrm>
          <a:prstGeom prst="roundRect">
            <a:avLst>
              <a:gd name="adj" fmla="val 17556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E55EBF7-4693-465E-8E5D-55BD3E11CC92}"/>
              </a:ext>
            </a:extLst>
          </p:cNvPr>
          <p:cNvSpPr/>
          <p:nvPr/>
        </p:nvSpPr>
        <p:spPr>
          <a:xfrm>
            <a:off x="5353954" y="3483188"/>
            <a:ext cx="2494130" cy="668055"/>
          </a:xfrm>
          <a:prstGeom prst="roundRect">
            <a:avLst>
              <a:gd name="adj" fmla="val 14961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9241527-69A7-4CD4-A2B4-0B18FAEC482B}"/>
              </a:ext>
            </a:extLst>
          </p:cNvPr>
          <p:cNvSpPr/>
          <p:nvPr/>
        </p:nvSpPr>
        <p:spPr>
          <a:xfrm>
            <a:off x="1861819" y="4051917"/>
            <a:ext cx="6233896" cy="5656891"/>
          </a:xfrm>
          <a:prstGeom prst="roundRect">
            <a:avLst>
              <a:gd name="adj" fmla="val 830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0397C1C-DF5F-4E35-ABBE-80692B0B0333}"/>
              </a:ext>
            </a:extLst>
          </p:cNvPr>
          <p:cNvSpPr/>
          <p:nvPr/>
        </p:nvSpPr>
        <p:spPr>
          <a:xfrm>
            <a:off x="2549019" y="3545844"/>
            <a:ext cx="1866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z-Latn-UZ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  <a:endParaRPr lang="ru-RU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3EBCC0F-F43E-4165-AFBD-66CF22D566AB}"/>
              </a:ext>
            </a:extLst>
          </p:cNvPr>
          <p:cNvSpPr/>
          <p:nvPr/>
        </p:nvSpPr>
        <p:spPr>
          <a:xfrm>
            <a:off x="6081317" y="3529591"/>
            <a:ext cx="1125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</a:t>
            </a:r>
            <a:endParaRPr lang="ru-RU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71BE41F-A08E-430C-8CF4-BCD3BDBAFB1D}"/>
              </a:ext>
            </a:extLst>
          </p:cNvPr>
          <p:cNvSpPr/>
          <p:nvPr/>
        </p:nvSpPr>
        <p:spPr>
          <a:xfrm>
            <a:off x="3064688" y="4194359"/>
            <a:ext cx="2258908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Electricity, </a:t>
            </a:r>
            <a:b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per 1 kWh</a:t>
            </a:r>
            <a:endParaRPr lang="ru-RU" altLang="en-US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F46A7BC-0607-42DD-8EAD-170A7275F40D}"/>
              </a:ext>
            </a:extLst>
          </p:cNvPr>
          <p:cNvSpPr/>
          <p:nvPr/>
        </p:nvSpPr>
        <p:spPr>
          <a:xfrm>
            <a:off x="3096315" y="5379965"/>
            <a:ext cx="2313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Drinking Water</a:t>
            </a:r>
            <a:r>
              <a:rPr lang="ru-RU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per m³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7DF710-8B65-474F-87B2-14660872FF36}"/>
              </a:ext>
            </a:extLst>
          </p:cNvPr>
          <p:cNvSpPr/>
          <p:nvPr/>
        </p:nvSpPr>
        <p:spPr>
          <a:xfrm>
            <a:off x="3050703" y="7417147"/>
            <a:ext cx="2185491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gas, </a:t>
            </a:r>
            <a:b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per m³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149EE00-7D68-4247-8BFA-59C5329E12F6}"/>
              </a:ext>
            </a:extLst>
          </p:cNvPr>
          <p:cNvSpPr/>
          <p:nvPr/>
        </p:nvSpPr>
        <p:spPr>
          <a:xfrm>
            <a:off x="2953145" y="8636569"/>
            <a:ext cx="1686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Wage, </a:t>
            </a:r>
            <a:r>
              <a:rPr lang="en-US" alt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187B586-8E6D-4157-9E91-2433A466C23B}"/>
              </a:ext>
            </a:extLst>
          </p:cNvPr>
          <p:cNvSpPr/>
          <p:nvPr/>
        </p:nvSpPr>
        <p:spPr>
          <a:xfrm>
            <a:off x="5449538" y="4450633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</a:t>
            </a:r>
            <a:r>
              <a:rPr lang="ru-RU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altLang="en-US" sz="3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83E3883-9E09-4700-A947-1A3632CF9D53}"/>
              </a:ext>
            </a:extLst>
          </p:cNvPr>
          <p:cNvSpPr/>
          <p:nvPr/>
        </p:nvSpPr>
        <p:spPr>
          <a:xfrm>
            <a:off x="5409735" y="5527612"/>
            <a:ext cx="2435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to 0</a:t>
            </a:r>
            <a:r>
              <a:rPr lang="ru-RU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  <a:endParaRPr lang="ru-RU" altLang="en-US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3A6FD55-4977-42FB-9604-F2CB51BF88EF}"/>
              </a:ext>
            </a:extLst>
          </p:cNvPr>
          <p:cNvSpPr/>
          <p:nvPr/>
        </p:nvSpPr>
        <p:spPr>
          <a:xfrm>
            <a:off x="5433473" y="7607192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0,12</a:t>
            </a:r>
            <a:endParaRPr lang="ru-RU" altLang="en-US" sz="3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32EAE2F-3262-414B-995A-8E28B4322549}"/>
              </a:ext>
            </a:extLst>
          </p:cNvPr>
          <p:cNvSpPr/>
          <p:nvPr/>
        </p:nvSpPr>
        <p:spPr>
          <a:xfrm>
            <a:off x="5400190" y="8616651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alt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87,8</a:t>
            </a:r>
            <a:endParaRPr lang="ru-RU" altLang="en-US" sz="3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EB2F24F-D2C3-A8A9-A312-E122FAAB675C}"/>
              </a:ext>
            </a:extLst>
          </p:cNvPr>
          <p:cNvGrpSpPr/>
          <p:nvPr/>
        </p:nvGrpSpPr>
        <p:grpSpPr>
          <a:xfrm>
            <a:off x="2512194" y="6302486"/>
            <a:ext cx="5146904" cy="2212199"/>
            <a:chOff x="1933179" y="5362128"/>
            <a:chExt cx="6772803" cy="2212199"/>
          </a:xfrm>
        </p:grpSpPr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5068D900-D59A-47DE-B717-713AEBF356BD}"/>
                </a:ext>
              </a:extLst>
            </p:cNvPr>
            <p:cNvCxnSpPr/>
            <p:nvPr/>
          </p:nvCxnSpPr>
          <p:spPr>
            <a:xfrm>
              <a:off x="1933179" y="5362128"/>
              <a:ext cx="6772803" cy="0"/>
            </a:xfrm>
            <a:prstGeom prst="line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5B013823-3F79-4DED-9F1A-F73DC5AFEE7F}"/>
                </a:ext>
              </a:extLst>
            </p:cNvPr>
            <p:cNvCxnSpPr/>
            <p:nvPr/>
          </p:nvCxnSpPr>
          <p:spPr>
            <a:xfrm>
              <a:off x="1933179" y="6428967"/>
              <a:ext cx="677280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263797D6-56DB-4CD3-8BF2-896FA25B684D}"/>
                </a:ext>
              </a:extLst>
            </p:cNvPr>
            <p:cNvCxnSpPr/>
            <p:nvPr/>
          </p:nvCxnSpPr>
          <p:spPr>
            <a:xfrm>
              <a:off x="1933179" y="7574327"/>
              <a:ext cx="6772803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8">
            <a:extLst>
              <a:ext uri="{FF2B5EF4-FFF2-40B4-BE49-F238E27FC236}">
                <a16:creationId xmlns:a16="http://schemas.microsoft.com/office/drawing/2014/main" id="{F0C1F8C3-EC84-44E0-858E-39EC5FDA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130" y="8563436"/>
            <a:ext cx="715161" cy="7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D67051E-945B-4980-B07C-3C44BC43C688}"/>
              </a:ext>
            </a:extLst>
          </p:cNvPr>
          <p:cNvSpPr/>
          <p:nvPr/>
        </p:nvSpPr>
        <p:spPr>
          <a:xfrm>
            <a:off x="10524406" y="3812088"/>
            <a:ext cx="2605815" cy="753393"/>
          </a:xfrm>
          <a:prstGeom prst="roundRect">
            <a:avLst>
              <a:gd name="adj" fmla="val 17556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2C09413-796F-4237-A157-0E140D73D1E8}"/>
              </a:ext>
            </a:extLst>
          </p:cNvPr>
          <p:cNvSpPr/>
          <p:nvPr/>
        </p:nvSpPr>
        <p:spPr>
          <a:xfrm>
            <a:off x="13628909" y="3812088"/>
            <a:ext cx="1950023" cy="753393"/>
          </a:xfrm>
          <a:prstGeom prst="roundRect">
            <a:avLst>
              <a:gd name="adj" fmla="val 14961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AF19DEAE-0B2B-4FF2-9D63-3812B703A386}"/>
              </a:ext>
            </a:extLst>
          </p:cNvPr>
          <p:cNvSpPr/>
          <p:nvPr/>
        </p:nvSpPr>
        <p:spPr>
          <a:xfrm>
            <a:off x="10286101" y="4453470"/>
            <a:ext cx="5836549" cy="4068074"/>
          </a:xfrm>
          <a:prstGeom prst="roundRect">
            <a:avLst>
              <a:gd name="adj" fmla="val 830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A336E08-9D50-43AC-9DC6-60CA13A7FCDB}"/>
              </a:ext>
            </a:extLst>
          </p:cNvPr>
          <p:cNvSpPr/>
          <p:nvPr/>
        </p:nvSpPr>
        <p:spPr>
          <a:xfrm>
            <a:off x="11023094" y="3882746"/>
            <a:ext cx="1711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z-Latn-UZ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TAXATION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98BB0E7-9093-401C-9262-17D634D61829}"/>
              </a:ext>
            </a:extLst>
          </p:cNvPr>
          <p:cNvSpPr/>
          <p:nvPr/>
        </p:nvSpPr>
        <p:spPr>
          <a:xfrm>
            <a:off x="14124848" y="3864418"/>
            <a:ext cx="1000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endParaRPr lang="ru-RU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0829CF9-9A1A-4DDB-BF92-4399F26BB965}"/>
              </a:ext>
            </a:extLst>
          </p:cNvPr>
          <p:cNvSpPr/>
          <p:nvPr/>
        </p:nvSpPr>
        <p:spPr>
          <a:xfrm>
            <a:off x="11467682" y="4720392"/>
            <a:ext cx="2360062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income tax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981BE0A-2DF8-40AF-96B1-3EFD53CE2C0E}"/>
              </a:ext>
            </a:extLst>
          </p:cNvPr>
          <p:cNvSpPr/>
          <p:nvPr/>
        </p:nvSpPr>
        <p:spPr>
          <a:xfrm>
            <a:off x="11467679" y="6166924"/>
            <a:ext cx="2658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on profit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F88463D-CE0A-4400-A771-A20AF3F341D6}"/>
              </a:ext>
            </a:extLst>
          </p:cNvPr>
          <p:cNvSpPr/>
          <p:nvPr/>
        </p:nvSpPr>
        <p:spPr>
          <a:xfrm>
            <a:off x="11467682" y="7273566"/>
            <a:ext cx="2283359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</a:t>
            </a:r>
          </a:p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added tax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FE0A144-C9FA-4B0B-B4BC-6E92819284D7}"/>
              </a:ext>
            </a:extLst>
          </p:cNvPr>
          <p:cNvSpPr/>
          <p:nvPr/>
        </p:nvSpPr>
        <p:spPr>
          <a:xfrm>
            <a:off x="13538481" y="4924795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  <a:r>
              <a:rPr lang="en-US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(flat)</a:t>
            </a:r>
            <a:endParaRPr lang="en-US" alt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D771DCA-DB84-5CC5-8EC6-0A2B33884964}"/>
              </a:ext>
            </a:extLst>
          </p:cNvPr>
          <p:cNvGrpSpPr/>
          <p:nvPr/>
        </p:nvGrpSpPr>
        <p:grpSpPr>
          <a:xfrm>
            <a:off x="10563493" y="5931051"/>
            <a:ext cx="5015439" cy="1203122"/>
            <a:chOff x="11145311" y="5857351"/>
            <a:chExt cx="7076087" cy="1203122"/>
          </a:xfrm>
        </p:grpSpPr>
        <p:cxnSp>
          <p:nvCxnSpPr>
            <p:cNvPr id="74" name="Прямая соединительная линия 73">
              <a:extLst>
                <a:ext uri="{FF2B5EF4-FFF2-40B4-BE49-F238E27FC236}">
                  <a16:creationId xmlns:a16="http://schemas.microsoft.com/office/drawing/2014/main" id="{4E57DBC3-31E3-4549-8F66-F13B77B0CA55}"/>
                </a:ext>
              </a:extLst>
            </p:cNvPr>
            <p:cNvCxnSpPr/>
            <p:nvPr/>
          </p:nvCxnSpPr>
          <p:spPr>
            <a:xfrm>
              <a:off x="11145311" y="5857351"/>
              <a:ext cx="7076087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>
              <a:extLst>
                <a:ext uri="{FF2B5EF4-FFF2-40B4-BE49-F238E27FC236}">
                  <a16:creationId xmlns:a16="http://schemas.microsoft.com/office/drawing/2014/main" id="{87BD213B-65AF-4D84-8E1C-350B68BEEE71}"/>
                </a:ext>
              </a:extLst>
            </p:cNvPr>
            <p:cNvCxnSpPr/>
            <p:nvPr/>
          </p:nvCxnSpPr>
          <p:spPr>
            <a:xfrm>
              <a:off x="11145311" y="7060473"/>
              <a:ext cx="7076087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2A045642-069D-4CA3-8B84-3381C128B68D}"/>
              </a:ext>
            </a:extLst>
          </p:cNvPr>
          <p:cNvSpPr/>
          <p:nvPr/>
        </p:nvSpPr>
        <p:spPr>
          <a:xfrm>
            <a:off x="13538481" y="6181582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9C2436B8-B7C9-46F3-A5A8-61C75FA04839}"/>
              </a:ext>
            </a:extLst>
          </p:cNvPr>
          <p:cNvSpPr/>
          <p:nvPr/>
        </p:nvSpPr>
        <p:spPr>
          <a:xfrm>
            <a:off x="13522757" y="7516702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</a:t>
            </a:r>
          </a:p>
        </p:txBody>
      </p:sp>
      <p:pic>
        <p:nvPicPr>
          <p:cNvPr id="78" name="Picture 10">
            <a:extLst>
              <a:ext uri="{FF2B5EF4-FFF2-40B4-BE49-F238E27FC236}">
                <a16:creationId xmlns:a16="http://schemas.microsoft.com/office/drawing/2014/main" id="{B49A937B-5CE7-45AA-B9F5-1BEB0070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493" y="4900048"/>
            <a:ext cx="744633" cy="8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2">
            <a:extLst>
              <a:ext uri="{FF2B5EF4-FFF2-40B4-BE49-F238E27FC236}">
                <a16:creationId xmlns:a16="http://schemas.microsoft.com/office/drawing/2014/main" id="{480EA7BD-7BC0-4A6C-BCD8-CBBA4F614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00" y="6129964"/>
            <a:ext cx="704295" cy="7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4">
            <a:extLst>
              <a:ext uri="{FF2B5EF4-FFF2-40B4-BE49-F238E27FC236}">
                <a16:creationId xmlns:a16="http://schemas.microsoft.com/office/drawing/2014/main" id="{B370DD08-7DED-4FD5-91AA-427F47754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800" y="7323386"/>
            <a:ext cx="709759" cy="7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1F2493-B836-4510-A123-98F02467D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78" y="5551923"/>
            <a:ext cx="650170" cy="650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EB96A-279A-48DC-AFF9-99A68B22E4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78" y="7510333"/>
            <a:ext cx="812879" cy="8128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22D10E-3FC9-4401-8414-D767B614F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90" y="4291772"/>
            <a:ext cx="818125" cy="81812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4F68AC4-49A3-F93B-303C-2EA93AC1E524}"/>
              </a:ext>
            </a:extLst>
          </p:cNvPr>
          <p:cNvCxnSpPr>
            <a:cxnSpLocks/>
          </p:cNvCxnSpPr>
          <p:nvPr/>
        </p:nvCxnSpPr>
        <p:spPr>
          <a:xfrm>
            <a:off x="2549019" y="5379965"/>
            <a:ext cx="515942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5CD4E1-B036-B80A-AC9E-423AA02CC2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78" y="6560966"/>
            <a:ext cx="650170" cy="65017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FD4336-9DFC-CB67-88A1-88E974803804}"/>
              </a:ext>
            </a:extLst>
          </p:cNvPr>
          <p:cNvSpPr/>
          <p:nvPr/>
        </p:nvSpPr>
        <p:spPr>
          <a:xfrm>
            <a:off x="3096315" y="6444688"/>
            <a:ext cx="2313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Sewerage</a:t>
            </a:r>
            <a:r>
              <a:rPr lang="ru-RU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 per m³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7F2601-A517-6D3B-495D-566B075E0A11}"/>
              </a:ext>
            </a:extLst>
          </p:cNvPr>
          <p:cNvSpPr/>
          <p:nvPr/>
        </p:nvSpPr>
        <p:spPr>
          <a:xfrm>
            <a:off x="5353954" y="6582274"/>
            <a:ext cx="26089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 to 0</a:t>
            </a:r>
            <a:r>
              <a:rPr lang="ru-RU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D7FA9C-A0C7-33D6-448B-343269FB8A55}"/>
              </a:ext>
            </a:extLst>
          </p:cNvPr>
          <p:cNvSpPr txBox="1"/>
          <p:nvPr/>
        </p:nvSpPr>
        <p:spPr>
          <a:xfrm>
            <a:off x="2185936" y="10081595"/>
            <a:ext cx="7026257" cy="391884"/>
          </a:xfrm>
          <a:prstGeom prst="rect">
            <a:avLst/>
          </a:prstGeom>
          <a:noFill/>
        </p:spPr>
        <p:txBody>
          <a:bodyPr wrap="square" lIns="109711" tIns="54855" rIns="109711" bIns="54855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*Drinking water and sewerage price depends on region</a:t>
            </a:r>
          </a:p>
        </p:txBody>
      </p:sp>
    </p:spTree>
    <p:extLst>
      <p:ext uri="{BB962C8B-B14F-4D97-AF65-F5344CB8AC3E}">
        <p14:creationId xmlns:p14="http://schemas.microsoft.com/office/powerpoint/2010/main" val="9445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CCC9970-30B8-438B-A1BB-8FB31D20AFB3}"/>
              </a:ext>
            </a:extLst>
          </p:cNvPr>
          <p:cNvGrpSpPr/>
          <p:nvPr/>
        </p:nvGrpSpPr>
        <p:grpSpPr>
          <a:xfrm>
            <a:off x="770404" y="1901285"/>
            <a:ext cx="18289333" cy="8513567"/>
            <a:chOff x="543921" y="1118774"/>
            <a:chExt cx="11515275" cy="5360287"/>
          </a:xfrm>
        </p:grpSpPr>
        <p:cxnSp>
          <p:nvCxnSpPr>
            <p:cNvPr id="130" name="Прямая соединительная линия 129">
              <a:extLst>
                <a:ext uri="{FF2B5EF4-FFF2-40B4-BE49-F238E27FC236}">
                  <a16:creationId xmlns:a16="http://schemas.microsoft.com/office/drawing/2014/main" id="{5CDB4D2D-7908-41ED-9132-15980CF72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4" y="2019073"/>
              <a:ext cx="0" cy="436045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id="{B3049E08-A241-4848-8D21-C761387A27B8}"/>
                </a:ext>
              </a:extLst>
            </p:cNvPr>
            <p:cNvSpPr/>
            <p:nvPr/>
          </p:nvSpPr>
          <p:spPr>
            <a:xfrm>
              <a:off x="6795253" y="1118774"/>
              <a:ext cx="5035815" cy="29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2400" b="1" dirty="0">
                  <a:solidFill>
                    <a:srgbClr val="00B0F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TAX EXEMPTIONS FOR SEZ ENTERPRISES</a:t>
              </a:r>
              <a:endParaRPr lang="ru-RU" alt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8A55E85-CB55-47E8-89C9-B0DD488DCB68}"/>
                </a:ext>
              </a:extLst>
            </p:cNvPr>
            <p:cNvSpPr txBox="1"/>
            <p:nvPr/>
          </p:nvSpPr>
          <p:spPr>
            <a:xfrm>
              <a:off x="1252278" y="4644507"/>
              <a:ext cx="4423851" cy="441406"/>
            </a:xfrm>
            <a:prstGeom prst="rect">
              <a:avLst/>
            </a:prstGeom>
            <a:noFill/>
          </p:spPr>
          <p:txBody>
            <a:bodyPr wrap="square" lIns="109711" tIns="54855" rIns="109711" bIns="54855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Not less than</a:t>
              </a:r>
              <a:r>
                <a:rPr lang="uz-Cyrl-UZ" dirty="0">
                  <a:solidFill>
                    <a:srgbClr val="0070C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 15% </a:t>
              </a:r>
              <a:r>
                <a:rPr lang="en-US" dirty="0">
                  <a:solidFill>
                    <a:srgbClr val="0070C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should be the share of foreign investors in JSC and at least 33% in other cases.</a:t>
              </a: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5FAC2EA3-C03A-4BDF-8155-01E09E08E61D}"/>
                </a:ext>
              </a:extLst>
            </p:cNvPr>
            <p:cNvSpPr/>
            <p:nvPr/>
          </p:nvSpPr>
          <p:spPr>
            <a:xfrm>
              <a:off x="543921" y="1118774"/>
              <a:ext cx="6047967" cy="29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ENTERPRISES WITH FDI*</a:t>
              </a:r>
              <a:r>
                <a:rPr lang="ru-RU" alt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 EXEMPT FROM PAYING</a:t>
              </a:r>
              <a:endParaRPr lang="ru-RU" alt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64E4DF71-5BD9-4A02-8DEF-BED730C9338D}"/>
                </a:ext>
              </a:extLst>
            </p:cNvPr>
            <p:cNvSpPr/>
            <p:nvPr/>
          </p:nvSpPr>
          <p:spPr>
            <a:xfrm>
              <a:off x="3945736" y="4300532"/>
              <a:ext cx="1579722" cy="159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i="1" dirty="0">
                  <a:solidFill>
                    <a:srgbClr val="00206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*</a:t>
              </a:r>
              <a:r>
                <a:rPr lang="en-US" sz="1050" dirty="0">
                  <a:solidFill>
                    <a:srgbClr val="00206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Except Tashkent and Tashkent region</a:t>
              </a:r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D8648248-7EBE-4E78-B894-53250A278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743" y="2662952"/>
              <a:ext cx="1726259" cy="161925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83785335-A78A-48CB-B33F-3F74649A8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543" y="1565850"/>
              <a:ext cx="5787482" cy="69641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42B9165-2224-407C-B1E5-D4B08FDFAE0D}"/>
                </a:ext>
              </a:extLst>
            </p:cNvPr>
            <p:cNvSpPr txBox="1"/>
            <p:nvPr/>
          </p:nvSpPr>
          <p:spPr>
            <a:xfrm>
              <a:off x="3140368" y="1702280"/>
              <a:ext cx="1883947" cy="213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usage tax 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7DAC83C-8974-4ADF-A4CC-23CC0010D57A}"/>
                </a:ext>
              </a:extLst>
            </p:cNvPr>
            <p:cNvSpPr txBox="1"/>
            <p:nvPr/>
          </p:nvSpPr>
          <p:spPr>
            <a:xfrm>
              <a:off x="5245621" y="1692591"/>
              <a:ext cx="1042547" cy="232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 tax</a:t>
              </a:r>
              <a:endPara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860526B-37BD-46F1-A58E-4706B659DB44}"/>
                </a:ext>
              </a:extLst>
            </p:cNvPr>
            <p:cNvSpPr txBox="1"/>
            <p:nvPr/>
          </p:nvSpPr>
          <p:spPr>
            <a:xfrm>
              <a:off x="1376142" y="1702280"/>
              <a:ext cx="1702709" cy="213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 on property</a:t>
              </a:r>
              <a:endPara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1" name="Picture 2">
              <a:extLst>
                <a:ext uri="{FF2B5EF4-FFF2-40B4-BE49-F238E27FC236}">
                  <a16:creationId xmlns:a16="http://schemas.microsoft.com/office/drawing/2014/main" id="{C37BB3A9-00D3-4EF5-936A-CCF6A93AB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7" y="1724686"/>
              <a:ext cx="256189" cy="25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ADB32B20-F8A8-4AC1-9E4D-42719C0AC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6468" y="2662952"/>
              <a:ext cx="1726259" cy="1619250"/>
            </a:xfrm>
            <a:prstGeom prst="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6ACE06A-72EE-4E4F-98F6-41EAC2DB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73194" y="2662952"/>
              <a:ext cx="1726259" cy="1619250"/>
            </a:xfrm>
            <a:prstGeom prst="rect">
              <a:avLst/>
            </a:prstGeom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A940CBE0-2021-4A47-B26E-7568F76C7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colorTemperature colorTemp="88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509" y="1724589"/>
              <a:ext cx="313722" cy="313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6">
              <a:extLst>
                <a:ext uri="{FF2B5EF4-FFF2-40B4-BE49-F238E27FC236}">
                  <a16:creationId xmlns:a16="http://schemas.microsoft.com/office/drawing/2014/main" id="{55D1DED8-9E88-40DC-8436-9A77CD743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112" y="1684667"/>
              <a:ext cx="334406" cy="33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A7908DFB-C127-482A-9CC4-1E7C912DB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4251" y="2455118"/>
              <a:ext cx="3750734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>
              <a:extLst>
                <a:ext uri="{FF2B5EF4-FFF2-40B4-BE49-F238E27FC236}">
                  <a16:creationId xmlns:a16="http://schemas.microsoft.com/office/drawing/2014/main" id="{6582547C-1CC8-4365-8E9A-FE38A077D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4251" y="2439243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>
              <a:extLst>
                <a:ext uri="{FF2B5EF4-FFF2-40B4-BE49-F238E27FC236}">
                  <a16:creationId xmlns:a16="http://schemas.microsoft.com/office/drawing/2014/main" id="{D8173E24-87D9-4B95-B85C-76FEC76D1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9219" y="2439243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>
              <a:extLst>
                <a:ext uri="{FF2B5EF4-FFF2-40B4-BE49-F238E27FC236}">
                  <a16:creationId xmlns:a16="http://schemas.microsoft.com/office/drawing/2014/main" id="{17C457B8-5BC0-4E6F-A242-E875564E1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4" y="2457359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Прямоугольник 149">
              <a:extLst>
                <a:ext uri="{FF2B5EF4-FFF2-40B4-BE49-F238E27FC236}">
                  <a16:creationId xmlns:a16="http://schemas.microsoft.com/office/drawing/2014/main" id="{B889C44B-9142-48F5-A215-C95145A9B7D3}"/>
                </a:ext>
              </a:extLst>
            </p:cNvPr>
            <p:cNvSpPr/>
            <p:nvPr/>
          </p:nvSpPr>
          <p:spPr>
            <a:xfrm>
              <a:off x="1041501" y="2982548"/>
              <a:ext cx="1271520" cy="755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investment of  $</a:t>
              </a: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0,3M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$</a:t>
              </a: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</a:t>
              </a:r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19242DA4-0F06-496E-9CDD-8E7C945BA1E0}"/>
                </a:ext>
              </a:extLst>
            </p:cNvPr>
            <p:cNvSpPr/>
            <p:nvPr/>
          </p:nvSpPr>
          <p:spPr>
            <a:xfrm>
              <a:off x="3047247" y="2946480"/>
              <a:ext cx="1201684" cy="98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investment of  $</a:t>
              </a: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$</a:t>
              </a: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10M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A4629728-3675-4429-AB6F-59B0A2A9976A}"/>
                </a:ext>
              </a:extLst>
            </p:cNvPr>
            <p:cNvSpPr/>
            <p:nvPr/>
          </p:nvSpPr>
          <p:spPr>
            <a:xfrm>
              <a:off x="4912972" y="3026768"/>
              <a:ext cx="1375194" cy="755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investment of  $</a:t>
              </a:r>
              <a:r>
                <a:rPr lang="en-US" altLang="en-US" sz="2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10M+</a:t>
              </a:r>
              <a:r>
                <a:rPr lang="en-US" altLang="en-US" sz="2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E90336BA-0BAE-4F7D-9C7A-628C1BC3AD98}"/>
                </a:ext>
              </a:extLst>
            </p:cNvPr>
            <p:cNvSpPr/>
            <p:nvPr/>
          </p:nvSpPr>
          <p:spPr>
            <a:xfrm>
              <a:off x="1909724" y="5617446"/>
              <a:ext cx="3316362" cy="329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Customs duty exemption</a:t>
              </a:r>
            </a:p>
          </p:txBody>
        </p: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99DF6E96-6673-4315-953D-5607AE0C8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744011" y="1555126"/>
              <a:ext cx="3905129" cy="2684776"/>
            </a:xfrm>
            <a:prstGeom prst="rect">
              <a:avLst/>
            </a:prstGeom>
          </p:spPr>
        </p:pic>
        <p:cxnSp>
          <p:nvCxnSpPr>
            <p:cNvPr id="163" name="Прямая соединительная линия 162">
              <a:extLst>
                <a:ext uri="{FF2B5EF4-FFF2-40B4-BE49-F238E27FC236}">
                  <a16:creationId xmlns:a16="http://schemas.microsoft.com/office/drawing/2014/main" id="{9F1708B2-73BC-4BF0-B96E-EC0683EEC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83366" y="2261072"/>
              <a:ext cx="0" cy="2437243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C2B7FB02-CD12-4BF1-A67C-FC8988D9ADAE}"/>
                </a:ext>
              </a:extLst>
            </p:cNvPr>
            <p:cNvSpPr/>
            <p:nvPr/>
          </p:nvSpPr>
          <p:spPr>
            <a:xfrm>
              <a:off x="9312261" y="1681653"/>
              <a:ext cx="1080153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Tourism FEZ</a:t>
              </a:r>
              <a:endParaRPr lang="ru-RU" altLang="en-US" sz="1100" dirty="0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Прямоугольник 164">
              <a:extLst>
                <a:ext uri="{FF2B5EF4-FFF2-40B4-BE49-F238E27FC236}">
                  <a16:creationId xmlns:a16="http://schemas.microsoft.com/office/drawing/2014/main" id="{752C5DC8-8EF4-405B-B0C7-08804B5A456F}"/>
                </a:ext>
              </a:extLst>
            </p:cNvPr>
            <p:cNvSpPr/>
            <p:nvPr/>
          </p:nvSpPr>
          <p:spPr>
            <a:xfrm>
              <a:off x="9312261" y="1872017"/>
              <a:ext cx="1544150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Pharmaceutical FEZ</a:t>
              </a:r>
              <a:endParaRPr lang="ru-RU" altLang="en-US" sz="1100" dirty="0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CC5E8464-551F-4EF4-8BB8-A90ECAC7F183}"/>
                </a:ext>
              </a:extLst>
            </p:cNvPr>
            <p:cNvSpPr/>
            <p:nvPr/>
          </p:nvSpPr>
          <p:spPr>
            <a:xfrm>
              <a:off x="9312261" y="2062381"/>
              <a:ext cx="1344146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Agricultural FEZ</a:t>
              </a:r>
              <a:endParaRPr lang="ru-RU" altLang="en-US" sz="1100" dirty="0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Прямоугольник 166">
              <a:extLst>
                <a:ext uri="{FF2B5EF4-FFF2-40B4-BE49-F238E27FC236}">
                  <a16:creationId xmlns:a16="http://schemas.microsoft.com/office/drawing/2014/main" id="{BFCCD59C-86AC-4AC7-A65D-C99E92ADE8B8}"/>
                </a:ext>
              </a:extLst>
            </p:cNvPr>
            <p:cNvSpPr/>
            <p:nvPr/>
          </p:nvSpPr>
          <p:spPr>
            <a:xfrm>
              <a:off x="9312261" y="2275211"/>
              <a:ext cx="1344146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Arial" panose="020B0604020202020204" pitchFamily="34" charset="0"/>
                  <a:ea typeface="Segoe UI" panose="020B0502040204020203" pitchFamily="34" charset="0"/>
                  <a:cs typeface="Arial" panose="020B0604020202020204" pitchFamily="34" charset="0"/>
                </a:rPr>
                <a:t>Industrial FEZ</a:t>
              </a:r>
              <a:endParaRPr lang="ru-RU" altLang="en-US" sz="1100" dirty="0">
                <a:solidFill>
                  <a:srgbClr val="0070C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Овал 167">
              <a:extLst>
                <a:ext uri="{FF2B5EF4-FFF2-40B4-BE49-F238E27FC236}">
                  <a16:creationId xmlns:a16="http://schemas.microsoft.com/office/drawing/2014/main" id="{63182249-B02E-487C-BDF9-9AFC34BF9FD8}"/>
                </a:ext>
              </a:extLst>
            </p:cNvPr>
            <p:cNvSpPr/>
            <p:nvPr/>
          </p:nvSpPr>
          <p:spPr>
            <a:xfrm>
              <a:off x="9183278" y="1739827"/>
              <a:ext cx="131233" cy="13123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Овал 168">
              <a:extLst>
                <a:ext uri="{FF2B5EF4-FFF2-40B4-BE49-F238E27FC236}">
                  <a16:creationId xmlns:a16="http://schemas.microsoft.com/office/drawing/2014/main" id="{49B17CEE-B468-45FB-8006-F04E47502D28}"/>
                </a:ext>
              </a:extLst>
            </p:cNvPr>
            <p:cNvSpPr/>
            <p:nvPr/>
          </p:nvSpPr>
          <p:spPr>
            <a:xfrm>
              <a:off x="9183278" y="1921402"/>
              <a:ext cx="131233" cy="131233"/>
            </a:xfrm>
            <a:prstGeom prst="ellipse">
              <a:avLst/>
            </a:prstGeom>
            <a:solidFill>
              <a:srgbClr val="00D81E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0" name="Прямая соединительная линия 169">
              <a:extLst>
                <a:ext uri="{FF2B5EF4-FFF2-40B4-BE49-F238E27FC236}">
                  <a16:creationId xmlns:a16="http://schemas.microsoft.com/office/drawing/2014/main" id="{6DC533D9-E594-4FBD-980A-BBD25D1107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2105" y="5076603"/>
              <a:ext cx="0" cy="457014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Овал 170">
              <a:extLst>
                <a:ext uri="{FF2B5EF4-FFF2-40B4-BE49-F238E27FC236}">
                  <a16:creationId xmlns:a16="http://schemas.microsoft.com/office/drawing/2014/main" id="{3879E38D-BE74-4B1D-AFF2-66FE8D03EC25}"/>
                </a:ext>
              </a:extLst>
            </p:cNvPr>
            <p:cNvSpPr/>
            <p:nvPr/>
          </p:nvSpPr>
          <p:spPr>
            <a:xfrm>
              <a:off x="9183278" y="2111766"/>
              <a:ext cx="131233" cy="13123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Овал 171">
              <a:extLst>
                <a:ext uri="{FF2B5EF4-FFF2-40B4-BE49-F238E27FC236}">
                  <a16:creationId xmlns:a16="http://schemas.microsoft.com/office/drawing/2014/main" id="{28E926E5-36AD-446F-BC23-1C7FC4A90863}"/>
                </a:ext>
              </a:extLst>
            </p:cNvPr>
            <p:cNvSpPr/>
            <p:nvPr/>
          </p:nvSpPr>
          <p:spPr>
            <a:xfrm>
              <a:off x="9183278" y="2318121"/>
              <a:ext cx="131233" cy="131233"/>
            </a:xfrm>
            <a:prstGeom prst="ellipse">
              <a:avLst/>
            </a:prstGeom>
            <a:solidFill>
              <a:srgbClr val="00F3FF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DFD165E8-1719-41C1-974E-66DAF62C4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153732" y="4490089"/>
              <a:ext cx="3429000" cy="828671"/>
            </a:xfrm>
            <a:prstGeom prst="rect">
              <a:avLst/>
            </a:prstGeom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7EB26029-962B-465E-8AC2-481D24A25CCD}"/>
                </a:ext>
              </a:extLst>
            </p:cNvPr>
            <p:cNvSpPr txBox="1"/>
            <p:nvPr/>
          </p:nvSpPr>
          <p:spPr>
            <a:xfrm>
              <a:off x="8854157" y="4611528"/>
              <a:ext cx="563083" cy="465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usage tax 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5610B7F-CB36-4E81-A0CC-D2CFF8CF1A84}"/>
                </a:ext>
              </a:extLst>
            </p:cNvPr>
            <p:cNvSpPr txBox="1"/>
            <p:nvPr/>
          </p:nvSpPr>
          <p:spPr>
            <a:xfrm>
              <a:off x="9883772" y="4619265"/>
              <a:ext cx="508641" cy="32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land tax</a:t>
              </a:r>
              <a:endPara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7AD8371A-3E1E-4629-9F43-3A3BF818B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794146" y="1558455"/>
              <a:ext cx="1209675" cy="828675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F4E097F-4169-42B1-AC6C-620761ED4DA7}"/>
                </a:ext>
              </a:extLst>
            </p:cNvPr>
            <p:cNvSpPr txBox="1"/>
            <p:nvPr/>
          </p:nvSpPr>
          <p:spPr>
            <a:xfrm>
              <a:off x="7732154" y="4645009"/>
              <a:ext cx="774661" cy="329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 on property</a:t>
              </a:r>
              <a:endPara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75BC92C-5E25-4F5E-B075-D7DE7AC8B426}"/>
                </a:ext>
              </a:extLst>
            </p:cNvPr>
            <p:cNvSpPr txBox="1"/>
            <p:nvPr/>
          </p:nvSpPr>
          <p:spPr>
            <a:xfrm>
              <a:off x="11331973" y="1797897"/>
              <a:ext cx="588776" cy="271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Tax on profit</a:t>
              </a:r>
            </a:p>
          </p:txBody>
        </p:sp>
        <p:pic>
          <p:nvPicPr>
            <p:cNvPr id="179" name="Picture 2">
              <a:extLst>
                <a:ext uri="{FF2B5EF4-FFF2-40B4-BE49-F238E27FC236}">
                  <a16:creationId xmlns:a16="http://schemas.microsoft.com/office/drawing/2014/main" id="{3DA92B8D-1E0A-4117-8F20-C6D6378E1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400" y="4626487"/>
              <a:ext cx="205766" cy="20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4">
              <a:extLst>
                <a:ext uri="{FF2B5EF4-FFF2-40B4-BE49-F238E27FC236}">
                  <a16:creationId xmlns:a16="http://schemas.microsoft.com/office/drawing/2014/main" id="{0822DED3-BE25-4CA7-9024-6A9AECCAE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Photocopy/>
                      </a14:imgEffect>
                      <a14:imgEffect>
                        <a14:colorTemperature colorTemp="88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815" y="4613095"/>
              <a:ext cx="239483" cy="239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id="{6CED8213-2A00-4A23-A03E-3885ADA261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9888" y="5526016"/>
              <a:ext cx="355284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>
              <a:extLst>
                <a:ext uri="{FF2B5EF4-FFF2-40B4-BE49-F238E27FC236}">
                  <a16:creationId xmlns:a16="http://schemas.microsoft.com/office/drawing/2014/main" id="{27AF01EE-F8D3-47CE-91FF-F9E905326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753" y="5533617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>
              <a:extLst>
                <a:ext uri="{FF2B5EF4-FFF2-40B4-BE49-F238E27FC236}">
                  <a16:creationId xmlns:a16="http://schemas.microsoft.com/office/drawing/2014/main" id="{B5A027C2-96B0-4E8E-BA51-0C60DB79BF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6242" y="5533617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>
              <a:extLst>
                <a:ext uri="{FF2B5EF4-FFF2-40B4-BE49-F238E27FC236}">
                  <a16:creationId xmlns:a16="http://schemas.microsoft.com/office/drawing/2014/main" id="{7F772D60-2F6A-4BE0-999A-D39175E85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497" y="5510548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>
              <a:extLst>
                <a:ext uri="{FF2B5EF4-FFF2-40B4-BE49-F238E27FC236}">
                  <a16:creationId xmlns:a16="http://schemas.microsoft.com/office/drawing/2014/main" id="{AE2D5661-2D1F-47F6-92FF-8A24481219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753" y="5695715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6" name="Picture 6">
              <a:extLst>
                <a:ext uri="{FF2B5EF4-FFF2-40B4-BE49-F238E27FC236}">
                  <a16:creationId xmlns:a16="http://schemas.microsoft.com/office/drawing/2014/main" id="{88B9B366-BE6E-49AF-B8F1-76F44B68B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211" y="4595197"/>
              <a:ext cx="268589" cy="268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8">
              <a:extLst>
                <a:ext uri="{FF2B5EF4-FFF2-40B4-BE49-F238E27FC236}">
                  <a16:creationId xmlns:a16="http://schemas.microsoft.com/office/drawing/2014/main" id="{CE0BFE23-494E-4E44-93D5-D4A6AF4D6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Photocopy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417" y="1696474"/>
              <a:ext cx="238737" cy="238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" name="Прямоугольник: скругленные противолежащие углы 187">
              <a:extLst>
                <a:ext uri="{FF2B5EF4-FFF2-40B4-BE49-F238E27FC236}">
                  <a16:creationId xmlns:a16="http://schemas.microsoft.com/office/drawing/2014/main" id="{372A5723-3B52-4608-B944-AB8831ED4295}"/>
                </a:ext>
              </a:extLst>
            </p:cNvPr>
            <p:cNvSpPr/>
            <p:nvPr/>
          </p:nvSpPr>
          <p:spPr>
            <a:xfrm>
              <a:off x="6494519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Прямоугольник: скругленные противолежащие углы 188">
              <a:extLst>
                <a:ext uri="{FF2B5EF4-FFF2-40B4-BE49-F238E27FC236}">
                  <a16:creationId xmlns:a16="http://schemas.microsoft.com/office/drawing/2014/main" id="{E671CB74-DD19-4552-B4FD-2E18C3AB6F40}"/>
                </a:ext>
              </a:extLst>
            </p:cNvPr>
            <p:cNvSpPr/>
            <p:nvPr/>
          </p:nvSpPr>
          <p:spPr>
            <a:xfrm>
              <a:off x="7693109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Прямоугольник: скругленные противолежащие углы 189">
              <a:extLst>
                <a:ext uri="{FF2B5EF4-FFF2-40B4-BE49-F238E27FC236}">
                  <a16:creationId xmlns:a16="http://schemas.microsoft.com/office/drawing/2014/main" id="{308D692E-F562-4EE1-BAFD-366C4C4EEF1A}"/>
                </a:ext>
              </a:extLst>
            </p:cNvPr>
            <p:cNvSpPr/>
            <p:nvPr/>
          </p:nvSpPr>
          <p:spPr>
            <a:xfrm>
              <a:off x="8894018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Прямоугольник: скругленные противолежащие углы 190">
              <a:extLst>
                <a:ext uri="{FF2B5EF4-FFF2-40B4-BE49-F238E27FC236}">
                  <a16:creationId xmlns:a16="http://schemas.microsoft.com/office/drawing/2014/main" id="{92381EF3-4605-4D5D-82C6-F6F520F838DA}"/>
                </a:ext>
              </a:extLst>
            </p:cNvPr>
            <p:cNvSpPr/>
            <p:nvPr/>
          </p:nvSpPr>
          <p:spPr>
            <a:xfrm>
              <a:off x="10125456" y="57939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Прямоугольник: скругленные противолежащие углы 191">
              <a:extLst>
                <a:ext uri="{FF2B5EF4-FFF2-40B4-BE49-F238E27FC236}">
                  <a16:creationId xmlns:a16="http://schemas.microsoft.com/office/drawing/2014/main" id="{22A3BE77-498C-45AA-8C4C-FC3F30CF6B3F}"/>
                </a:ext>
              </a:extLst>
            </p:cNvPr>
            <p:cNvSpPr/>
            <p:nvPr/>
          </p:nvSpPr>
          <p:spPr>
            <a:xfrm>
              <a:off x="10884271" y="2501463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Прямоугольник: скругленные противолежащие углы 192">
              <a:extLst>
                <a:ext uri="{FF2B5EF4-FFF2-40B4-BE49-F238E27FC236}">
                  <a16:creationId xmlns:a16="http://schemas.microsoft.com/office/drawing/2014/main" id="{A63A596F-448C-41B6-B2CE-506D97971851}"/>
                </a:ext>
              </a:extLst>
            </p:cNvPr>
            <p:cNvSpPr/>
            <p:nvPr/>
          </p:nvSpPr>
          <p:spPr>
            <a:xfrm>
              <a:off x="10884271" y="3338561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Прямоугольник: скругленные противолежащие углы 193">
              <a:extLst>
                <a:ext uri="{FF2B5EF4-FFF2-40B4-BE49-F238E27FC236}">
                  <a16:creationId xmlns:a16="http://schemas.microsoft.com/office/drawing/2014/main" id="{7A65D111-0A76-4ECE-B179-D0DAB8712F9A}"/>
                </a:ext>
              </a:extLst>
            </p:cNvPr>
            <p:cNvSpPr/>
            <p:nvPr/>
          </p:nvSpPr>
          <p:spPr>
            <a:xfrm>
              <a:off x="10884271" y="4229011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Прямоугольник 194">
              <a:extLst>
                <a:ext uri="{FF2B5EF4-FFF2-40B4-BE49-F238E27FC236}">
                  <a16:creationId xmlns:a16="http://schemas.microsoft.com/office/drawing/2014/main" id="{E7F7BCBB-D7BD-4C1B-8FBD-C2970BCC8CFE}"/>
                </a:ext>
              </a:extLst>
            </p:cNvPr>
            <p:cNvSpPr/>
            <p:nvPr/>
          </p:nvSpPr>
          <p:spPr>
            <a:xfrm>
              <a:off x="7705225" y="5850691"/>
              <a:ext cx="1007813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5M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id="{52C8F574-91F7-4AAC-B265-486B3892173D}"/>
                </a:ext>
              </a:extLst>
            </p:cNvPr>
            <p:cNvSpPr/>
            <p:nvPr/>
          </p:nvSpPr>
          <p:spPr>
            <a:xfrm>
              <a:off x="8980842" y="5850691"/>
              <a:ext cx="995946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5M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10M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id="{410CE6D5-7FD8-426C-9A52-ED80EA1FF640}"/>
                </a:ext>
              </a:extLst>
            </p:cNvPr>
            <p:cNvSpPr/>
            <p:nvPr/>
          </p:nvSpPr>
          <p:spPr>
            <a:xfrm>
              <a:off x="10288105" y="5903954"/>
              <a:ext cx="913307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investment above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10M</a:t>
              </a:r>
            </a:p>
          </p:txBody>
        </p:sp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id="{D05882D6-77AF-4CA4-B489-521D8D407945}"/>
                </a:ext>
              </a:extLst>
            </p:cNvPr>
            <p:cNvSpPr/>
            <p:nvPr/>
          </p:nvSpPr>
          <p:spPr>
            <a:xfrm>
              <a:off x="11018954" y="2613683"/>
              <a:ext cx="901795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years 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5M</a:t>
              </a:r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id="{3422309A-E6FA-4807-9677-BE127B1AF256}"/>
                </a:ext>
              </a:extLst>
            </p:cNvPr>
            <p:cNvSpPr/>
            <p:nvPr/>
          </p:nvSpPr>
          <p:spPr>
            <a:xfrm>
              <a:off x="10983239" y="3432027"/>
              <a:ext cx="1075957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years for investment of  </a:t>
              </a:r>
              <a:br>
                <a:rPr lang="ru-RU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5M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15M</a:t>
              </a:r>
            </a:p>
          </p:txBody>
        </p:sp>
        <p:sp>
          <p:nvSpPr>
            <p:cNvPr id="200" name="Прямоугольник 199">
              <a:extLst>
                <a:ext uri="{FF2B5EF4-FFF2-40B4-BE49-F238E27FC236}">
                  <a16:creationId xmlns:a16="http://schemas.microsoft.com/office/drawing/2014/main" id="{E2423A81-B4C6-410C-B2D9-E641B4F4E773}"/>
                </a:ext>
              </a:extLst>
            </p:cNvPr>
            <p:cNvSpPr/>
            <p:nvPr/>
          </p:nvSpPr>
          <p:spPr>
            <a:xfrm>
              <a:off x="11001417" y="4318904"/>
              <a:ext cx="970224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years for investment above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15M</a:t>
              </a:r>
            </a:p>
          </p:txBody>
        </p:sp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id="{4C23C6E3-C52B-4A8F-AD3A-5B8DEDB27C30}"/>
                </a:ext>
              </a:extLst>
            </p:cNvPr>
            <p:cNvSpPr/>
            <p:nvPr/>
          </p:nvSpPr>
          <p:spPr>
            <a:xfrm>
              <a:off x="6480600" y="5868652"/>
              <a:ext cx="1075957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investment of 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0,3M</a:t>
              </a:r>
              <a:r>
                <a:rPr lang="en-US" alt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$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3M</a:t>
              </a:r>
            </a:p>
          </p:txBody>
        </p:sp>
        <p:cxnSp>
          <p:nvCxnSpPr>
            <p:cNvPr id="202" name="Прямая соединительная линия 201">
              <a:extLst>
                <a:ext uri="{FF2B5EF4-FFF2-40B4-BE49-F238E27FC236}">
                  <a16:creationId xmlns:a16="http://schemas.microsoft.com/office/drawing/2014/main" id="{1F185909-3300-4B82-9D99-EE986C4B4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2732" y="5514308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FE6DE50D-FC44-4700-83FE-E004149AB2E8}"/>
              </a:ext>
            </a:extLst>
          </p:cNvPr>
          <p:cNvSpPr txBox="1"/>
          <p:nvPr/>
        </p:nvSpPr>
        <p:spPr>
          <a:xfrm>
            <a:off x="593629" y="836061"/>
            <a:ext cx="1810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 FOR INVESTORS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21F1AE-84A8-09D6-5DE7-3F82F2237ECA}"/>
              </a:ext>
            </a:extLst>
          </p:cNvPr>
          <p:cNvSpPr txBox="1"/>
          <p:nvPr/>
        </p:nvSpPr>
        <p:spPr>
          <a:xfrm>
            <a:off x="1735629" y="8505339"/>
            <a:ext cx="7167674" cy="1130122"/>
          </a:xfrm>
          <a:prstGeom prst="rect">
            <a:avLst/>
          </a:prstGeom>
          <a:noFill/>
        </p:spPr>
        <p:txBody>
          <a:bodyPr wrap="square" lIns="175266" tIns="87632" rIns="175266" bIns="87632" rtlCol="0">
            <a:spAutoFit/>
          </a:bodyPr>
          <a:lstStyle>
            <a:defPPr>
              <a:defRPr lang="en-US"/>
            </a:defPPr>
            <a:lvl1pPr algn="just">
              <a:lnSpc>
                <a:spcPct val="110000"/>
              </a:lnSpc>
              <a:defRPr sz="1917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property imported for personal use by foreign investors and their foreign employees residing in the Republic of Uzbekistan is not subject to customs duty.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511F2096-6E0F-D630-9EE5-CA1DCDD9B2BE}"/>
              </a:ext>
            </a:extLst>
          </p:cNvPr>
          <p:cNvSpPr/>
          <p:nvPr/>
        </p:nvSpPr>
        <p:spPr>
          <a:xfrm>
            <a:off x="886225" y="8745414"/>
            <a:ext cx="750175" cy="6714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F1518308-666E-05B8-8D7A-CD1823A767C5}"/>
              </a:ext>
            </a:extLst>
          </p:cNvPr>
          <p:cNvSpPr/>
          <p:nvPr/>
        </p:nvSpPr>
        <p:spPr>
          <a:xfrm>
            <a:off x="915008" y="7562045"/>
            <a:ext cx="750175" cy="6714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2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7">
            <a:extLst>
              <a:ext uri="{FF2B5EF4-FFF2-40B4-BE49-F238E27FC236}">
                <a16:creationId xmlns:a16="http://schemas.microsoft.com/office/drawing/2014/main" id="{8DD9D032-F2ED-40DC-93BD-BA5B9C247315}"/>
              </a:ext>
            </a:extLst>
          </p:cNvPr>
          <p:cNvSpPr>
            <a:spLocks/>
          </p:cNvSpPr>
          <p:nvPr/>
        </p:nvSpPr>
        <p:spPr bwMode="auto">
          <a:xfrm>
            <a:off x="1464929" y="2665579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952BC223-26E8-46E6-8868-D4DBF98CCEC7}"/>
              </a:ext>
            </a:extLst>
          </p:cNvPr>
          <p:cNvSpPr/>
          <p:nvPr/>
        </p:nvSpPr>
        <p:spPr>
          <a:xfrm>
            <a:off x="11547160" y="7824526"/>
            <a:ext cx="248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0338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56D3B8F-C563-4D51-AB33-7B8EF71043AA}"/>
              </a:ext>
            </a:extLst>
          </p:cNvPr>
          <p:cNvSpPr/>
          <p:nvPr/>
        </p:nvSpPr>
        <p:spPr>
          <a:xfrm>
            <a:off x="572903" y="6142830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Gastronomic,</a:t>
            </a:r>
            <a:r>
              <a:rPr lang="uz-Cyrl-UZ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cultural and sport tourism</a:t>
            </a:r>
            <a:r>
              <a:rPr lang="ru-RU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400" b="1" dirty="0">
                <a:solidFill>
                  <a:srgbClr val="3C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appropriate price </a:t>
            </a:r>
          </a:p>
        </p:txBody>
      </p:sp>
      <p:sp>
        <p:nvSpPr>
          <p:cNvPr id="88" name="Freeform 7">
            <a:extLst>
              <a:ext uri="{FF2B5EF4-FFF2-40B4-BE49-F238E27FC236}">
                <a16:creationId xmlns:a16="http://schemas.microsoft.com/office/drawing/2014/main" id="{352A93D8-9DBC-4A59-BE82-46F47F134B03}"/>
              </a:ext>
            </a:extLst>
          </p:cNvPr>
          <p:cNvSpPr>
            <a:spLocks/>
          </p:cNvSpPr>
          <p:nvPr/>
        </p:nvSpPr>
        <p:spPr bwMode="auto">
          <a:xfrm>
            <a:off x="5017238" y="3975683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91323125-3902-4451-95F9-966F4D1D3073}"/>
              </a:ext>
            </a:extLst>
          </p:cNvPr>
          <p:cNvSpPr/>
          <p:nvPr/>
        </p:nvSpPr>
        <p:spPr>
          <a:xfrm>
            <a:off x="4285489" y="7452934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four estimated monthly costs are  </a:t>
            </a:r>
          </a:p>
          <a:p>
            <a:pPr algn="ctr"/>
            <a:r>
              <a:rPr lang="en-US" sz="2400" b="1" dirty="0">
                <a:solidFill>
                  <a:srgbClr val="3C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$1507,2</a:t>
            </a:r>
          </a:p>
        </p:txBody>
      </p:sp>
      <p:sp>
        <p:nvSpPr>
          <p:cNvPr id="92" name="Freeform 7">
            <a:extLst>
              <a:ext uri="{FF2B5EF4-FFF2-40B4-BE49-F238E27FC236}">
                <a16:creationId xmlns:a16="http://schemas.microsoft.com/office/drawing/2014/main" id="{A7161DE7-3879-40A1-9F46-FD7B3A114DCD}"/>
              </a:ext>
            </a:extLst>
          </p:cNvPr>
          <p:cNvSpPr>
            <a:spLocks/>
          </p:cNvSpPr>
          <p:nvPr/>
        </p:nvSpPr>
        <p:spPr bwMode="auto">
          <a:xfrm>
            <a:off x="8569547" y="2616364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32052838-D60C-4DA4-9463-DD2B9641DEFD}"/>
              </a:ext>
            </a:extLst>
          </p:cNvPr>
          <p:cNvSpPr/>
          <p:nvPr/>
        </p:nvSpPr>
        <p:spPr>
          <a:xfrm>
            <a:off x="7691919" y="6093615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person estimated monthly costs are  </a:t>
            </a:r>
            <a:r>
              <a:rPr lang="en-US" sz="2400" b="1" dirty="0">
                <a:solidFill>
                  <a:srgbClr val="3C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$424,1</a:t>
            </a:r>
          </a:p>
          <a:p>
            <a:pPr algn="ctr"/>
            <a:r>
              <a:rPr lang="en-US" sz="2400" dirty="0">
                <a:solidFill>
                  <a:srgbClr val="03386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4" name="Freeform 7">
            <a:extLst>
              <a:ext uri="{FF2B5EF4-FFF2-40B4-BE49-F238E27FC236}">
                <a16:creationId xmlns:a16="http://schemas.microsoft.com/office/drawing/2014/main" id="{45FDC56D-78AF-4E50-8200-54530D32456D}"/>
              </a:ext>
            </a:extLst>
          </p:cNvPr>
          <p:cNvSpPr>
            <a:spLocks/>
          </p:cNvSpPr>
          <p:nvPr/>
        </p:nvSpPr>
        <p:spPr bwMode="auto">
          <a:xfrm>
            <a:off x="12121856" y="3975683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Freeform 7">
            <a:extLst>
              <a:ext uri="{FF2B5EF4-FFF2-40B4-BE49-F238E27FC236}">
                <a16:creationId xmlns:a16="http://schemas.microsoft.com/office/drawing/2014/main" id="{87651E83-EFE9-48A0-AC27-9E84AE9003DD}"/>
              </a:ext>
            </a:extLst>
          </p:cNvPr>
          <p:cNvSpPr>
            <a:spLocks/>
          </p:cNvSpPr>
          <p:nvPr/>
        </p:nvSpPr>
        <p:spPr bwMode="auto">
          <a:xfrm>
            <a:off x="15674165" y="2616364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4B17197B-C145-4959-A500-259BED879A05}"/>
              </a:ext>
            </a:extLst>
          </p:cNvPr>
          <p:cNvSpPr/>
          <p:nvPr/>
        </p:nvSpPr>
        <p:spPr>
          <a:xfrm>
            <a:off x="11337012" y="7504483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C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90+</a:t>
            </a:r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countries with </a:t>
            </a:r>
          </a:p>
          <a:p>
            <a:pPr algn="ctr"/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visa-free regime</a:t>
            </a:r>
          </a:p>
          <a:p>
            <a:pPr algn="ctr"/>
            <a:endParaRPr lang="en-US" sz="2400" dirty="0">
              <a:solidFill>
                <a:srgbClr val="03386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CDC098ED-C5EF-4D61-88B1-D51E22D69307}"/>
              </a:ext>
            </a:extLst>
          </p:cNvPr>
          <p:cNvSpPr/>
          <p:nvPr/>
        </p:nvSpPr>
        <p:spPr>
          <a:xfrm>
            <a:off x="14824686" y="6142830"/>
            <a:ext cx="38161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</a:t>
            </a:r>
            <a:r>
              <a:rPr lang="en-US" sz="2400" b="1" dirty="0">
                <a:solidFill>
                  <a:srgbClr val="3C52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 option </a:t>
            </a:r>
            <a:r>
              <a:rPr lang="en-US" sz="2400" dirty="0">
                <a:solidFill>
                  <a:srgbClr val="0338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you and family members</a:t>
            </a:r>
          </a:p>
        </p:txBody>
      </p:sp>
      <p:pic>
        <p:nvPicPr>
          <p:cNvPr id="78" name="Picture 16">
            <a:extLst>
              <a:ext uri="{FF2B5EF4-FFF2-40B4-BE49-F238E27FC236}">
                <a16:creationId xmlns:a16="http://schemas.microsoft.com/office/drawing/2014/main" id="{C35C15E0-2AC1-4865-B46A-0B6302A4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52" y="4352637"/>
            <a:ext cx="996148" cy="9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8">
            <a:extLst>
              <a:ext uri="{FF2B5EF4-FFF2-40B4-BE49-F238E27FC236}">
                <a16:creationId xmlns:a16="http://schemas.microsoft.com/office/drawing/2014/main" id="{F7C575FD-DA69-4447-824A-99CC1F4C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69" y="3027448"/>
            <a:ext cx="1080083" cy="10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0">
            <a:extLst>
              <a:ext uri="{FF2B5EF4-FFF2-40B4-BE49-F238E27FC236}">
                <a16:creationId xmlns:a16="http://schemas.microsoft.com/office/drawing/2014/main" id="{33F9D2C5-505B-4FD5-9902-716AB80D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700" y="4352637"/>
            <a:ext cx="898232" cy="8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4">
            <a:extLst>
              <a:ext uri="{FF2B5EF4-FFF2-40B4-BE49-F238E27FC236}">
                <a16:creationId xmlns:a16="http://schemas.microsoft.com/office/drawing/2014/main" id="{FC624D65-38B5-4009-A58C-6E12E234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801" y="2950687"/>
            <a:ext cx="969907" cy="9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38A051D1-FE7A-4198-8978-39724F981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46" y="3171834"/>
            <a:ext cx="1048854" cy="104885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04E94E2D-2155-469E-8E36-157049EE22BA}"/>
              </a:ext>
            </a:extLst>
          </p:cNvPr>
          <p:cNvSpPr txBox="1"/>
          <p:nvPr/>
        </p:nvSpPr>
        <p:spPr>
          <a:xfrm>
            <a:off x="2372617" y="1263992"/>
            <a:ext cx="14317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COMFORTABLE LIVING CONDITIONS</a:t>
            </a:r>
          </a:p>
        </p:txBody>
      </p:sp>
    </p:spTree>
    <p:extLst>
      <p:ext uri="{BB962C8B-B14F-4D97-AF65-F5344CB8AC3E}">
        <p14:creationId xmlns:p14="http://schemas.microsoft.com/office/powerpoint/2010/main" val="3522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190E88A-AB44-B744-B42A-7FD6341A00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538" y="11021"/>
          <a:ext cx="2535" cy="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190E88A-AB44-B744-B42A-7FD6341A00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8" y="11021"/>
                        <a:ext cx="2535" cy="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F9C7573-89FF-6143-94E3-346BE4B93271}"/>
              </a:ext>
            </a:extLst>
          </p:cNvPr>
          <p:cNvSpPr txBox="1">
            <a:spLocks/>
          </p:cNvSpPr>
          <p:nvPr/>
        </p:nvSpPr>
        <p:spPr>
          <a:xfrm>
            <a:off x="1652515" y="333905"/>
            <a:ext cx="5969006" cy="2123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 sz="15336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564E35-014F-451B-8A4D-772019C3F2D9}"/>
              </a:ext>
            </a:extLst>
          </p:cNvPr>
          <p:cNvSpPr/>
          <p:nvPr/>
        </p:nvSpPr>
        <p:spPr>
          <a:xfrm>
            <a:off x="-169144" y="8485"/>
            <a:ext cx="9738519" cy="10964316"/>
          </a:xfrm>
          <a:prstGeom prst="rect">
            <a:avLst/>
          </a:prstGeom>
          <a:gradFill>
            <a:gsLst>
              <a:gs pos="100000">
                <a:srgbClr val="3D539E"/>
              </a:gs>
              <a:gs pos="0">
                <a:srgbClr val="6A7E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B28E92-F574-46BF-B645-E259457F77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4" y="-38108"/>
            <a:ext cx="4215424" cy="1230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07B8B5-E48E-42DC-AD6C-295C6BD411E5}"/>
              </a:ext>
            </a:extLst>
          </p:cNvPr>
          <p:cNvSpPr txBox="1"/>
          <p:nvPr/>
        </p:nvSpPr>
        <p:spPr>
          <a:xfrm>
            <a:off x="1877082" y="1531662"/>
            <a:ext cx="59690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</a:t>
            </a:r>
          </a:p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UZBEKISTAN</a:t>
            </a:r>
            <a:endParaRPr lang="ru-RU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571C6-31D4-4B86-9D52-25CC095288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8" y="1955997"/>
            <a:ext cx="3100833" cy="3040884"/>
          </a:xfrm>
          <a:prstGeom prst="rect">
            <a:avLst/>
          </a:prstGeom>
        </p:spPr>
      </p:pic>
      <p:grpSp>
        <p:nvGrpSpPr>
          <p:cNvPr id="40" name="Рисунок 3">
            <a:extLst>
              <a:ext uri="{FF2B5EF4-FFF2-40B4-BE49-F238E27FC236}">
                <a16:creationId xmlns:a16="http://schemas.microsoft.com/office/drawing/2014/main" id="{C7331E38-C19E-49C9-8463-489213287E4A}"/>
              </a:ext>
            </a:extLst>
          </p:cNvPr>
          <p:cNvGrpSpPr/>
          <p:nvPr/>
        </p:nvGrpSpPr>
        <p:grpSpPr>
          <a:xfrm>
            <a:off x="1925065" y="5504969"/>
            <a:ext cx="1090626" cy="1017918"/>
            <a:chOff x="638314" y="3571211"/>
            <a:chExt cx="682697" cy="637184"/>
          </a:xfrm>
          <a:solidFill>
            <a:schemeClr val="bg1"/>
          </a:solidFill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C42BD276-2E68-4AEC-B89C-EFB88010C122}"/>
                </a:ext>
              </a:extLst>
            </p:cNvPr>
            <p:cNvSpPr/>
            <p:nvPr/>
          </p:nvSpPr>
          <p:spPr>
            <a:xfrm>
              <a:off x="829469" y="3766917"/>
              <a:ext cx="91026" cy="91026"/>
            </a:xfrm>
            <a:custGeom>
              <a:avLst/>
              <a:gdLst>
                <a:gd name="connsiteX0" fmla="*/ 131988 w 91026"/>
                <a:gd name="connsiteY0" fmla="*/ 122885 h 91026"/>
                <a:gd name="connsiteX1" fmla="*/ 131988 w 91026"/>
                <a:gd name="connsiteY1" fmla="*/ 22757 h 91026"/>
                <a:gd name="connsiteX2" fmla="*/ 18205 w 91026"/>
                <a:gd name="connsiteY2" fmla="*/ 0 h 91026"/>
                <a:gd name="connsiteX3" fmla="*/ 0 w 91026"/>
                <a:gd name="connsiteY3" fmla="*/ 122885 h 91026"/>
                <a:gd name="connsiteX4" fmla="*/ 131988 w 91026"/>
                <a:gd name="connsiteY4" fmla="*/ 122885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131988" y="122885"/>
                  </a:moveTo>
                  <a:lnTo>
                    <a:pt x="131988" y="22757"/>
                  </a:lnTo>
                  <a:cubicBezTo>
                    <a:pt x="91026" y="22757"/>
                    <a:pt x="54616" y="13654"/>
                    <a:pt x="18205" y="0"/>
                  </a:cubicBezTo>
                  <a:cubicBezTo>
                    <a:pt x="4551" y="36410"/>
                    <a:pt x="0" y="77372"/>
                    <a:pt x="0" y="122885"/>
                  </a:cubicBezTo>
                  <a:lnTo>
                    <a:pt x="131988" y="122885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DB714883-6F88-4A26-BC09-6571DC6EE948}"/>
                </a:ext>
              </a:extLst>
            </p:cNvPr>
            <p:cNvSpPr/>
            <p:nvPr/>
          </p:nvSpPr>
          <p:spPr>
            <a:xfrm>
              <a:off x="829469" y="3930765"/>
              <a:ext cx="91026" cy="91026"/>
            </a:xfrm>
            <a:custGeom>
              <a:avLst/>
              <a:gdLst>
                <a:gd name="connsiteX0" fmla="*/ 131988 w 91026"/>
                <a:gd name="connsiteY0" fmla="*/ 100129 h 91026"/>
                <a:gd name="connsiteX1" fmla="*/ 131988 w 91026"/>
                <a:gd name="connsiteY1" fmla="*/ 0 h 91026"/>
                <a:gd name="connsiteX2" fmla="*/ 0 w 91026"/>
                <a:gd name="connsiteY2" fmla="*/ 0 h 91026"/>
                <a:gd name="connsiteX3" fmla="*/ 18205 w 91026"/>
                <a:gd name="connsiteY3" fmla="*/ 122885 h 91026"/>
                <a:gd name="connsiteX4" fmla="*/ 131988 w 91026"/>
                <a:gd name="connsiteY4" fmla="*/ 100129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131988" y="100129"/>
                  </a:moveTo>
                  <a:lnTo>
                    <a:pt x="131988" y="0"/>
                  </a:lnTo>
                  <a:lnTo>
                    <a:pt x="0" y="0"/>
                  </a:lnTo>
                  <a:cubicBezTo>
                    <a:pt x="0" y="45513"/>
                    <a:pt x="9103" y="86475"/>
                    <a:pt x="18205" y="122885"/>
                  </a:cubicBezTo>
                  <a:cubicBezTo>
                    <a:pt x="54616" y="113783"/>
                    <a:pt x="91026" y="104680"/>
                    <a:pt x="131988" y="100129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838586F2-D1B3-4B30-85A1-56A579FB50F7}"/>
                </a:ext>
              </a:extLst>
            </p:cNvPr>
            <p:cNvSpPr/>
            <p:nvPr/>
          </p:nvSpPr>
          <p:spPr>
            <a:xfrm>
              <a:off x="861328" y="3603070"/>
              <a:ext cx="91026" cy="136539"/>
            </a:xfrm>
            <a:custGeom>
              <a:avLst/>
              <a:gdLst>
                <a:gd name="connsiteX0" fmla="*/ 0 w 91026"/>
                <a:gd name="connsiteY0" fmla="*/ 118334 h 136539"/>
                <a:gd name="connsiteX1" fmla="*/ 100129 w 91026"/>
                <a:gd name="connsiteY1" fmla="*/ 141091 h 136539"/>
                <a:gd name="connsiteX2" fmla="*/ 100129 w 91026"/>
                <a:gd name="connsiteY2" fmla="*/ 0 h 136539"/>
                <a:gd name="connsiteX3" fmla="*/ 0 w 91026"/>
                <a:gd name="connsiteY3" fmla="*/ 118334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0" y="118334"/>
                  </a:moveTo>
                  <a:cubicBezTo>
                    <a:pt x="31859" y="131988"/>
                    <a:pt x="63718" y="136539"/>
                    <a:pt x="100129" y="141091"/>
                  </a:cubicBezTo>
                  <a:lnTo>
                    <a:pt x="100129" y="0"/>
                  </a:lnTo>
                  <a:cubicBezTo>
                    <a:pt x="50064" y="13654"/>
                    <a:pt x="18205" y="72821"/>
                    <a:pt x="0" y="118334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E958AA23-6DD6-4F1A-BA5F-72D2725D6847}"/>
                </a:ext>
              </a:extLst>
            </p:cNvPr>
            <p:cNvSpPr/>
            <p:nvPr/>
          </p:nvSpPr>
          <p:spPr>
            <a:xfrm>
              <a:off x="1002419" y="4076407"/>
              <a:ext cx="91026" cy="136539"/>
            </a:xfrm>
            <a:custGeom>
              <a:avLst/>
              <a:gdLst>
                <a:gd name="connsiteX0" fmla="*/ 100129 w 91026"/>
                <a:gd name="connsiteY0" fmla="*/ 22757 h 136539"/>
                <a:gd name="connsiteX1" fmla="*/ 0 w 91026"/>
                <a:gd name="connsiteY1" fmla="*/ 0 h 136539"/>
                <a:gd name="connsiteX2" fmla="*/ 0 w 91026"/>
                <a:gd name="connsiteY2" fmla="*/ 141091 h 136539"/>
                <a:gd name="connsiteX3" fmla="*/ 100129 w 91026"/>
                <a:gd name="connsiteY3" fmla="*/ 22757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100129" y="22757"/>
                  </a:moveTo>
                  <a:cubicBezTo>
                    <a:pt x="68270" y="9103"/>
                    <a:pt x="36411" y="4551"/>
                    <a:pt x="0" y="0"/>
                  </a:cubicBezTo>
                  <a:lnTo>
                    <a:pt x="0" y="141091"/>
                  </a:lnTo>
                  <a:cubicBezTo>
                    <a:pt x="50064" y="127437"/>
                    <a:pt x="81924" y="68270"/>
                    <a:pt x="100129" y="22757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57FCC6EF-A7F7-4E48-B128-D163D1D638CD}"/>
                </a:ext>
              </a:extLst>
            </p:cNvPr>
            <p:cNvSpPr/>
            <p:nvPr/>
          </p:nvSpPr>
          <p:spPr>
            <a:xfrm>
              <a:off x="638314" y="3684994"/>
              <a:ext cx="136539" cy="182053"/>
            </a:xfrm>
            <a:custGeom>
              <a:avLst/>
              <a:gdLst>
                <a:gd name="connsiteX0" fmla="*/ 145642 w 136539"/>
                <a:gd name="connsiteY0" fmla="*/ 204809 h 182052"/>
                <a:gd name="connsiteX1" fmla="*/ 168399 w 136539"/>
                <a:gd name="connsiteY1" fmla="*/ 63718 h 182052"/>
                <a:gd name="connsiteX2" fmla="*/ 81924 w 136539"/>
                <a:gd name="connsiteY2" fmla="*/ 0 h 182052"/>
                <a:gd name="connsiteX3" fmla="*/ 0 w 136539"/>
                <a:gd name="connsiteY3" fmla="*/ 204809 h 182052"/>
                <a:gd name="connsiteX4" fmla="*/ 145642 w 136539"/>
                <a:gd name="connsiteY4" fmla="*/ 204809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145642" y="204809"/>
                  </a:moveTo>
                  <a:cubicBezTo>
                    <a:pt x="145642" y="154745"/>
                    <a:pt x="154745" y="104680"/>
                    <a:pt x="168399" y="63718"/>
                  </a:cubicBezTo>
                  <a:cubicBezTo>
                    <a:pt x="136539" y="45513"/>
                    <a:pt x="109232" y="22757"/>
                    <a:pt x="81924" y="0"/>
                  </a:cubicBezTo>
                  <a:cubicBezTo>
                    <a:pt x="31859" y="59167"/>
                    <a:pt x="4551" y="127437"/>
                    <a:pt x="0" y="204809"/>
                  </a:cubicBezTo>
                  <a:lnTo>
                    <a:pt x="145642" y="204809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50336CA8-B9AB-46DF-9678-19450D69E100}"/>
                </a:ext>
              </a:extLst>
            </p:cNvPr>
            <p:cNvSpPr/>
            <p:nvPr/>
          </p:nvSpPr>
          <p:spPr>
            <a:xfrm>
              <a:off x="1157164" y="3926213"/>
              <a:ext cx="136539" cy="182053"/>
            </a:xfrm>
            <a:custGeom>
              <a:avLst/>
              <a:gdLst>
                <a:gd name="connsiteX0" fmla="*/ 22757 w 136539"/>
                <a:gd name="connsiteY0" fmla="*/ 4551 h 182052"/>
                <a:gd name="connsiteX1" fmla="*/ 0 w 136539"/>
                <a:gd name="connsiteY1" fmla="*/ 145642 h 182052"/>
                <a:gd name="connsiteX2" fmla="*/ 86475 w 136539"/>
                <a:gd name="connsiteY2" fmla="*/ 204809 h 182052"/>
                <a:gd name="connsiteX3" fmla="*/ 168399 w 136539"/>
                <a:gd name="connsiteY3" fmla="*/ 0 h 182052"/>
                <a:gd name="connsiteX4" fmla="*/ 22757 w 136539"/>
                <a:gd name="connsiteY4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22757" y="4551"/>
                  </a:moveTo>
                  <a:cubicBezTo>
                    <a:pt x="22757" y="54616"/>
                    <a:pt x="13654" y="104680"/>
                    <a:pt x="0" y="145642"/>
                  </a:cubicBezTo>
                  <a:cubicBezTo>
                    <a:pt x="31859" y="163847"/>
                    <a:pt x="59167" y="182053"/>
                    <a:pt x="86475" y="204809"/>
                  </a:cubicBezTo>
                  <a:cubicBezTo>
                    <a:pt x="136539" y="145642"/>
                    <a:pt x="163847" y="77372"/>
                    <a:pt x="168399" y="0"/>
                  </a:cubicBezTo>
                  <a:lnTo>
                    <a:pt x="22757" y="0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29FD89FA-4438-43CD-B1BF-E7673B48EDDE}"/>
                </a:ext>
              </a:extLst>
            </p:cNvPr>
            <p:cNvSpPr/>
            <p:nvPr/>
          </p:nvSpPr>
          <p:spPr>
            <a:xfrm>
              <a:off x="638314" y="3930765"/>
              <a:ext cx="136539" cy="182053"/>
            </a:xfrm>
            <a:custGeom>
              <a:avLst/>
              <a:gdLst>
                <a:gd name="connsiteX0" fmla="*/ 145642 w 136539"/>
                <a:gd name="connsiteY0" fmla="*/ 0 h 182052"/>
                <a:gd name="connsiteX1" fmla="*/ 0 w 136539"/>
                <a:gd name="connsiteY1" fmla="*/ 0 h 182052"/>
                <a:gd name="connsiteX2" fmla="*/ 81924 w 136539"/>
                <a:gd name="connsiteY2" fmla="*/ 204809 h 182052"/>
                <a:gd name="connsiteX3" fmla="*/ 168399 w 136539"/>
                <a:gd name="connsiteY3" fmla="*/ 145642 h 182052"/>
                <a:gd name="connsiteX4" fmla="*/ 145642 w 136539"/>
                <a:gd name="connsiteY4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145642" y="0"/>
                  </a:moveTo>
                  <a:lnTo>
                    <a:pt x="0" y="0"/>
                  </a:lnTo>
                  <a:cubicBezTo>
                    <a:pt x="4551" y="77372"/>
                    <a:pt x="31859" y="145642"/>
                    <a:pt x="81924" y="204809"/>
                  </a:cubicBezTo>
                  <a:cubicBezTo>
                    <a:pt x="109232" y="182053"/>
                    <a:pt x="136539" y="159296"/>
                    <a:pt x="168399" y="145642"/>
                  </a:cubicBezTo>
                  <a:cubicBezTo>
                    <a:pt x="154745" y="100129"/>
                    <a:pt x="145642" y="50064"/>
                    <a:pt x="145642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7E95DD52-F886-472A-A70A-A99E7A1026BE}"/>
                </a:ext>
              </a:extLst>
            </p:cNvPr>
            <p:cNvSpPr/>
            <p:nvPr/>
          </p:nvSpPr>
          <p:spPr>
            <a:xfrm>
              <a:off x="861328" y="4076407"/>
              <a:ext cx="91026" cy="136539"/>
            </a:xfrm>
            <a:custGeom>
              <a:avLst/>
              <a:gdLst>
                <a:gd name="connsiteX0" fmla="*/ 100129 w 91026"/>
                <a:gd name="connsiteY0" fmla="*/ 141091 h 136539"/>
                <a:gd name="connsiteX1" fmla="*/ 100129 w 91026"/>
                <a:gd name="connsiteY1" fmla="*/ 0 h 136539"/>
                <a:gd name="connsiteX2" fmla="*/ 0 w 91026"/>
                <a:gd name="connsiteY2" fmla="*/ 22757 h 136539"/>
                <a:gd name="connsiteX3" fmla="*/ 100129 w 91026"/>
                <a:gd name="connsiteY3" fmla="*/ 141091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100129" y="141091"/>
                  </a:moveTo>
                  <a:lnTo>
                    <a:pt x="100129" y="0"/>
                  </a:lnTo>
                  <a:cubicBezTo>
                    <a:pt x="63718" y="0"/>
                    <a:pt x="31859" y="9103"/>
                    <a:pt x="0" y="22757"/>
                  </a:cubicBezTo>
                  <a:cubicBezTo>
                    <a:pt x="18205" y="68270"/>
                    <a:pt x="50064" y="127437"/>
                    <a:pt x="100129" y="141091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95DE8DB2-B354-4175-AB66-C0F851EB04B8}"/>
                </a:ext>
              </a:extLst>
            </p:cNvPr>
            <p:cNvSpPr/>
            <p:nvPr/>
          </p:nvSpPr>
          <p:spPr>
            <a:xfrm>
              <a:off x="1038830" y="4117369"/>
              <a:ext cx="136539" cy="91026"/>
            </a:xfrm>
            <a:custGeom>
              <a:avLst/>
              <a:gdLst>
                <a:gd name="connsiteX0" fmla="*/ 104680 w 136539"/>
                <a:gd name="connsiteY0" fmla="*/ 0 h 91026"/>
                <a:gd name="connsiteX1" fmla="*/ 0 w 136539"/>
                <a:gd name="connsiteY1" fmla="*/ 131988 h 91026"/>
                <a:gd name="connsiteX2" fmla="*/ 172950 w 136539"/>
                <a:gd name="connsiteY2" fmla="*/ 50064 h 91026"/>
                <a:gd name="connsiteX3" fmla="*/ 10468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104680" y="0"/>
                  </a:moveTo>
                  <a:cubicBezTo>
                    <a:pt x="81924" y="50064"/>
                    <a:pt x="50064" y="104680"/>
                    <a:pt x="0" y="131988"/>
                  </a:cubicBezTo>
                  <a:cubicBezTo>
                    <a:pt x="63718" y="122885"/>
                    <a:pt x="122885" y="91026"/>
                    <a:pt x="172950" y="50064"/>
                  </a:cubicBezTo>
                  <a:cubicBezTo>
                    <a:pt x="150193" y="31859"/>
                    <a:pt x="127437" y="13654"/>
                    <a:pt x="10468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AF116EA7-803B-492D-B08D-DD5DB0EB20D3}"/>
                </a:ext>
              </a:extLst>
            </p:cNvPr>
            <p:cNvSpPr/>
            <p:nvPr/>
          </p:nvSpPr>
          <p:spPr>
            <a:xfrm>
              <a:off x="752097" y="4117369"/>
              <a:ext cx="136539" cy="91026"/>
            </a:xfrm>
            <a:custGeom>
              <a:avLst/>
              <a:gdLst>
                <a:gd name="connsiteX0" fmla="*/ 68270 w 136539"/>
                <a:gd name="connsiteY0" fmla="*/ 0 h 91026"/>
                <a:gd name="connsiteX1" fmla="*/ 0 w 136539"/>
                <a:gd name="connsiteY1" fmla="*/ 50064 h 91026"/>
                <a:gd name="connsiteX2" fmla="*/ 172950 w 136539"/>
                <a:gd name="connsiteY2" fmla="*/ 131988 h 91026"/>
                <a:gd name="connsiteX3" fmla="*/ 6827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68270" y="0"/>
                  </a:moveTo>
                  <a:cubicBezTo>
                    <a:pt x="45513" y="13654"/>
                    <a:pt x="22757" y="31859"/>
                    <a:pt x="0" y="50064"/>
                  </a:cubicBezTo>
                  <a:cubicBezTo>
                    <a:pt x="50064" y="95578"/>
                    <a:pt x="109232" y="122885"/>
                    <a:pt x="172950" y="131988"/>
                  </a:cubicBezTo>
                  <a:cubicBezTo>
                    <a:pt x="122885" y="104680"/>
                    <a:pt x="86475" y="50064"/>
                    <a:pt x="6827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4AF85CD4-73C7-48B9-9865-8C691AB65CE5}"/>
                </a:ext>
              </a:extLst>
            </p:cNvPr>
            <p:cNvSpPr/>
            <p:nvPr/>
          </p:nvSpPr>
          <p:spPr>
            <a:xfrm>
              <a:off x="752097" y="3571211"/>
              <a:ext cx="136539" cy="91026"/>
            </a:xfrm>
            <a:custGeom>
              <a:avLst/>
              <a:gdLst>
                <a:gd name="connsiteX0" fmla="*/ 68270 w 136539"/>
                <a:gd name="connsiteY0" fmla="*/ 131988 h 91026"/>
                <a:gd name="connsiteX1" fmla="*/ 172950 w 136539"/>
                <a:gd name="connsiteY1" fmla="*/ 0 h 91026"/>
                <a:gd name="connsiteX2" fmla="*/ 0 w 136539"/>
                <a:gd name="connsiteY2" fmla="*/ 81924 h 91026"/>
                <a:gd name="connsiteX3" fmla="*/ 68270 w 136539"/>
                <a:gd name="connsiteY3" fmla="*/ 131988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68270" y="131988"/>
                  </a:moveTo>
                  <a:cubicBezTo>
                    <a:pt x="86475" y="81924"/>
                    <a:pt x="122885" y="27308"/>
                    <a:pt x="172950" y="0"/>
                  </a:cubicBezTo>
                  <a:cubicBezTo>
                    <a:pt x="109232" y="9103"/>
                    <a:pt x="50064" y="40962"/>
                    <a:pt x="0" y="81924"/>
                  </a:cubicBezTo>
                  <a:cubicBezTo>
                    <a:pt x="22757" y="100129"/>
                    <a:pt x="45513" y="118334"/>
                    <a:pt x="68270" y="131988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5CC90DC6-9E31-4E16-B0FD-2C5A99B5A12B}"/>
                </a:ext>
              </a:extLst>
            </p:cNvPr>
            <p:cNvSpPr/>
            <p:nvPr/>
          </p:nvSpPr>
          <p:spPr>
            <a:xfrm>
              <a:off x="1002419" y="3930765"/>
              <a:ext cx="91026" cy="91026"/>
            </a:xfrm>
            <a:custGeom>
              <a:avLst/>
              <a:gdLst>
                <a:gd name="connsiteX0" fmla="*/ 0 w 91026"/>
                <a:gd name="connsiteY0" fmla="*/ 0 h 91026"/>
                <a:gd name="connsiteX1" fmla="*/ 0 w 91026"/>
                <a:gd name="connsiteY1" fmla="*/ 100129 h 91026"/>
                <a:gd name="connsiteX2" fmla="*/ 113783 w 91026"/>
                <a:gd name="connsiteY2" fmla="*/ 122885 h 91026"/>
                <a:gd name="connsiteX3" fmla="*/ 131988 w 91026"/>
                <a:gd name="connsiteY3" fmla="*/ 0 h 91026"/>
                <a:gd name="connsiteX4" fmla="*/ 0 w 91026"/>
                <a:gd name="connsiteY4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0" y="0"/>
                  </a:moveTo>
                  <a:lnTo>
                    <a:pt x="0" y="100129"/>
                  </a:lnTo>
                  <a:cubicBezTo>
                    <a:pt x="40962" y="100129"/>
                    <a:pt x="77372" y="109232"/>
                    <a:pt x="113783" y="122885"/>
                  </a:cubicBezTo>
                  <a:cubicBezTo>
                    <a:pt x="122885" y="86475"/>
                    <a:pt x="131988" y="40962"/>
                    <a:pt x="13198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8F4AA91E-16C4-4E86-90F8-F89D676E097F}"/>
                </a:ext>
              </a:extLst>
            </p:cNvPr>
            <p:cNvSpPr/>
            <p:nvPr/>
          </p:nvSpPr>
          <p:spPr>
            <a:xfrm>
              <a:off x="1157164" y="3680443"/>
              <a:ext cx="136539" cy="182053"/>
            </a:xfrm>
            <a:custGeom>
              <a:avLst/>
              <a:gdLst>
                <a:gd name="connsiteX0" fmla="*/ 0 w 136539"/>
                <a:gd name="connsiteY0" fmla="*/ 63718 h 182052"/>
                <a:gd name="connsiteX1" fmla="*/ 22757 w 136539"/>
                <a:gd name="connsiteY1" fmla="*/ 204809 h 182052"/>
                <a:gd name="connsiteX2" fmla="*/ 168399 w 136539"/>
                <a:gd name="connsiteY2" fmla="*/ 204809 h 182052"/>
                <a:gd name="connsiteX3" fmla="*/ 86475 w 136539"/>
                <a:gd name="connsiteY3" fmla="*/ 0 h 182052"/>
                <a:gd name="connsiteX4" fmla="*/ 0 w 136539"/>
                <a:gd name="connsiteY4" fmla="*/ 63718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0" y="63718"/>
                  </a:moveTo>
                  <a:cubicBezTo>
                    <a:pt x="13654" y="109232"/>
                    <a:pt x="18205" y="154745"/>
                    <a:pt x="22757" y="204809"/>
                  </a:cubicBezTo>
                  <a:lnTo>
                    <a:pt x="168399" y="204809"/>
                  </a:lnTo>
                  <a:cubicBezTo>
                    <a:pt x="163847" y="127437"/>
                    <a:pt x="136539" y="59167"/>
                    <a:pt x="86475" y="0"/>
                  </a:cubicBezTo>
                  <a:cubicBezTo>
                    <a:pt x="59167" y="27308"/>
                    <a:pt x="31859" y="50064"/>
                    <a:pt x="0" y="63718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7D4CFBD7-2B00-405F-A4E9-3347304A8657}"/>
                </a:ext>
              </a:extLst>
            </p:cNvPr>
            <p:cNvSpPr/>
            <p:nvPr/>
          </p:nvSpPr>
          <p:spPr>
            <a:xfrm>
              <a:off x="1002419" y="3766917"/>
              <a:ext cx="91026" cy="91026"/>
            </a:xfrm>
            <a:custGeom>
              <a:avLst/>
              <a:gdLst>
                <a:gd name="connsiteX0" fmla="*/ 0 w 91026"/>
                <a:gd name="connsiteY0" fmla="*/ 22757 h 91026"/>
                <a:gd name="connsiteX1" fmla="*/ 0 w 91026"/>
                <a:gd name="connsiteY1" fmla="*/ 122885 h 91026"/>
                <a:gd name="connsiteX2" fmla="*/ 131988 w 91026"/>
                <a:gd name="connsiteY2" fmla="*/ 122885 h 91026"/>
                <a:gd name="connsiteX3" fmla="*/ 113783 w 91026"/>
                <a:gd name="connsiteY3" fmla="*/ 0 h 91026"/>
                <a:gd name="connsiteX4" fmla="*/ 0 w 91026"/>
                <a:gd name="connsiteY4" fmla="*/ 22757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0" y="22757"/>
                  </a:moveTo>
                  <a:lnTo>
                    <a:pt x="0" y="122885"/>
                  </a:lnTo>
                  <a:lnTo>
                    <a:pt x="131988" y="122885"/>
                  </a:lnTo>
                  <a:cubicBezTo>
                    <a:pt x="131988" y="77372"/>
                    <a:pt x="122885" y="36410"/>
                    <a:pt x="113783" y="0"/>
                  </a:cubicBezTo>
                  <a:cubicBezTo>
                    <a:pt x="77372" y="9103"/>
                    <a:pt x="40962" y="18205"/>
                    <a:pt x="0" y="22757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ED576BA6-39AA-4C7F-9981-1C0B099253F2}"/>
                </a:ext>
              </a:extLst>
            </p:cNvPr>
            <p:cNvSpPr/>
            <p:nvPr/>
          </p:nvSpPr>
          <p:spPr>
            <a:xfrm>
              <a:off x="1002419" y="3603070"/>
              <a:ext cx="91026" cy="136539"/>
            </a:xfrm>
            <a:custGeom>
              <a:avLst/>
              <a:gdLst>
                <a:gd name="connsiteX0" fmla="*/ 0 w 91026"/>
                <a:gd name="connsiteY0" fmla="*/ 0 h 136539"/>
                <a:gd name="connsiteX1" fmla="*/ 0 w 91026"/>
                <a:gd name="connsiteY1" fmla="*/ 141091 h 136539"/>
                <a:gd name="connsiteX2" fmla="*/ 100129 w 91026"/>
                <a:gd name="connsiteY2" fmla="*/ 118334 h 136539"/>
                <a:gd name="connsiteX3" fmla="*/ 0 w 91026"/>
                <a:gd name="connsiteY3" fmla="*/ 0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0" y="0"/>
                  </a:moveTo>
                  <a:lnTo>
                    <a:pt x="0" y="141091"/>
                  </a:lnTo>
                  <a:cubicBezTo>
                    <a:pt x="36411" y="141091"/>
                    <a:pt x="68270" y="131988"/>
                    <a:pt x="100129" y="118334"/>
                  </a:cubicBezTo>
                  <a:cubicBezTo>
                    <a:pt x="81924" y="72821"/>
                    <a:pt x="50064" y="13654"/>
                    <a:pt x="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287C1330-9897-4F81-AF51-457D212575D5}"/>
                </a:ext>
              </a:extLst>
            </p:cNvPr>
            <p:cNvSpPr/>
            <p:nvPr/>
          </p:nvSpPr>
          <p:spPr>
            <a:xfrm>
              <a:off x="1038830" y="3571211"/>
              <a:ext cx="136539" cy="91026"/>
            </a:xfrm>
            <a:custGeom>
              <a:avLst/>
              <a:gdLst>
                <a:gd name="connsiteX0" fmla="*/ 0 w 136539"/>
                <a:gd name="connsiteY0" fmla="*/ 0 h 91026"/>
                <a:gd name="connsiteX1" fmla="*/ 104680 w 136539"/>
                <a:gd name="connsiteY1" fmla="*/ 131988 h 91026"/>
                <a:gd name="connsiteX2" fmla="*/ 172950 w 136539"/>
                <a:gd name="connsiteY2" fmla="*/ 81924 h 91026"/>
                <a:gd name="connsiteX3" fmla="*/ 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0" y="0"/>
                  </a:moveTo>
                  <a:cubicBezTo>
                    <a:pt x="50064" y="27308"/>
                    <a:pt x="81924" y="81924"/>
                    <a:pt x="104680" y="131988"/>
                  </a:cubicBezTo>
                  <a:cubicBezTo>
                    <a:pt x="127437" y="118334"/>
                    <a:pt x="150193" y="100129"/>
                    <a:pt x="172950" y="81924"/>
                  </a:cubicBezTo>
                  <a:cubicBezTo>
                    <a:pt x="122885" y="40962"/>
                    <a:pt x="63718" y="9103"/>
                    <a:pt x="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7" name="Рисунок 5">
            <a:extLst>
              <a:ext uri="{FF2B5EF4-FFF2-40B4-BE49-F238E27FC236}">
                <a16:creationId xmlns:a16="http://schemas.microsoft.com/office/drawing/2014/main" id="{40E7CB6D-591F-4A65-AAE8-C58642B88870}"/>
              </a:ext>
            </a:extLst>
          </p:cNvPr>
          <p:cNvSpPr/>
          <p:nvPr/>
        </p:nvSpPr>
        <p:spPr>
          <a:xfrm>
            <a:off x="1925065" y="7034612"/>
            <a:ext cx="1090626" cy="1090626"/>
          </a:xfrm>
          <a:custGeom>
            <a:avLst/>
            <a:gdLst>
              <a:gd name="connsiteX0" fmla="*/ 341349 w 682697"/>
              <a:gd name="connsiteY0" fmla="*/ 0 h 682697"/>
              <a:gd name="connsiteX1" fmla="*/ 0 w 682697"/>
              <a:gd name="connsiteY1" fmla="*/ 341349 h 682697"/>
              <a:gd name="connsiteX2" fmla="*/ 341349 w 682697"/>
              <a:gd name="connsiteY2" fmla="*/ 682697 h 682697"/>
              <a:gd name="connsiteX3" fmla="*/ 682697 w 682697"/>
              <a:gd name="connsiteY3" fmla="*/ 341349 h 682697"/>
              <a:gd name="connsiteX4" fmla="*/ 341349 w 682697"/>
              <a:gd name="connsiteY4" fmla="*/ 0 h 682697"/>
              <a:gd name="connsiteX5" fmla="*/ 496093 w 682697"/>
              <a:gd name="connsiteY5" fmla="*/ 191155 h 682697"/>
              <a:gd name="connsiteX6" fmla="*/ 341349 w 682697"/>
              <a:gd name="connsiteY6" fmla="*/ 309489 h 682697"/>
              <a:gd name="connsiteX7" fmla="*/ 182053 w 682697"/>
              <a:gd name="connsiteY7" fmla="*/ 191155 h 682697"/>
              <a:gd name="connsiteX8" fmla="*/ 496093 w 682697"/>
              <a:gd name="connsiteY8" fmla="*/ 191155 h 682697"/>
              <a:gd name="connsiteX9" fmla="*/ 509747 w 682697"/>
              <a:gd name="connsiteY9" fmla="*/ 491542 h 682697"/>
              <a:gd name="connsiteX10" fmla="*/ 168399 w 682697"/>
              <a:gd name="connsiteY10" fmla="*/ 491542 h 682697"/>
              <a:gd name="connsiteX11" fmla="*/ 168399 w 682697"/>
              <a:gd name="connsiteY11" fmla="*/ 241220 h 682697"/>
              <a:gd name="connsiteX12" fmla="*/ 327695 w 682697"/>
              <a:gd name="connsiteY12" fmla="*/ 364105 h 682697"/>
              <a:gd name="connsiteX13" fmla="*/ 341349 w 682697"/>
              <a:gd name="connsiteY13" fmla="*/ 368656 h 682697"/>
              <a:gd name="connsiteX14" fmla="*/ 355002 w 682697"/>
              <a:gd name="connsiteY14" fmla="*/ 364105 h 682697"/>
              <a:gd name="connsiteX15" fmla="*/ 509747 w 682697"/>
              <a:gd name="connsiteY15" fmla="*/ 241220 h 682697"/>
              <a:gd name="connsiteX16" fmla="*/ 509747 w 682697"/>
              <a:gd name="connsiteY16" fmla="*/ 491542 h 68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2697" h="682697">
                <a:moveTo>
                  <a:pt x="341349" y="0"/>
                </a:moveTo>
                <a:cubicBezTo>
                  <a:pt x="154745" y="0"/>
                  <a:pt x="0" y="154745"/>
                  <a:pt x="0" y="341349"/>
                </a:cubicBezTo>
                <a:cubicBezTo>
                  <a:pt x="0" y="532504"/>
                  <a:pt x="154745" y="682697"/>
                  <a:pt x="341349" y="682697"/>
                </a:cubicBezTo>
                <a:cubicBezTo>
                  <a:pt x="527952" y="682697"/>
                  <a:pt x="682697" y="527952"/>
                  <a:pt x="682697" y="341349"/>
                </a:cubicBezTo>
                <a:cubicBezTo>
                  <a:pt x="682697" y="154745"/>
                  <a:pt x="532504" y="0"/>
                  <a:pt x="341349" y="0"/>
                </a:cubicBezTo>
                <a:moveTo>
                  <a:pt x="496093" y="191155"/>
                </a:moveTo>
                <a:lnTo>
                  <a:pt x="341349" y="309489"/>
                </a:lnTo>
                <a:lnTo>
                  <a:pt x="182053" y="191155"/>
                </a:lnTo>
                <a:lnTo>
                  <a:pt x="496093" y="191155"/>
                </a:lnTo>
                <a:close/>
                <a:moveTo>
                  <a:pt x="509747" y="491542"/>
                </a:moveTo>
                <a:lnTo>
                  <a:pt x="168399" y="491542"/>
                </a:lnTo>
                <a:lnTo>
                  <a:pt x="168399" y="241220"/>
                </a:lnTo>
                <a:lnTo>
                  <a:pt x="327695" y="364105"/>
                </a:lnTo>
                <a:cubicBezTo>
                  <a:pt x="327695" y="364105"/>
                  <a:pt x="336797" y="368656"/>
                  <a:pt x="341349" y="368656"/>
                </a:cubicBezTo>
                <a:cubicBezTo>
                  <a:pt x="345900" y="368656"/>
                  <a:pt x="350451" y="368656"/>
                  <a:pt x="355002" y="364105"/>
                </a:cubicBezTo>
                <a:lnTo>
                  <a:pt x="509747" y="241220"/>
                </a:lnTo>
                <a:lnTo>
                  <a:pt x="509747" y="491542"/>
                </a:lnTo>
                <a:close/>
              </a:path>
            </a:pathLst>
          </a:custGeom>
          <a:solidFill>
            <a:schemeClr val="bg1"/>
          </a:solidFill>
          <a:ln w="4508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87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Рисунок 7">
            <a:extLst>
              <a:ext uri="{FF2B5EF4-FFF2-40B4-BE49-F238E27FC236}">
                <a16:creationId xmlns:a16="http://schemas.microsoft.com/office/drawing/2014/main" id="{A505FD5F-3C1D-4661-A36D-40CCB7869F7F}"/>
              </a:ext>
            </a:extLst>
          </p:cNvPr>
          <p:cNvGrpSpPr/>
          <p:nvPr/>
        </p:nvGrpSpPr>
        <p:grpSpPr>
          <a:xfrm>
            <a:off x="1896819" y="8564256"/>
            <a:ext cx="1090626" cy="1090626"/>
            <a:chOff x="620633" y="5486226"/>
            <a:chExt cx="682697" cy="682697"/>
          </a:xfrm>
          <a:solidFill>
            <a:schemeClr val="bg1"/>
          </a:solidFill>
        </p:grpSpPr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EFDAB740-EFC6-4792-90E8-4A6B8CE03536}"/>
                </a:ext>
              </a:extLst>
            </p:cNvPr>
            <p:cNvSpPr/>
            <p:nvPr/>
          </p:nvSpPr>
          <p:spPr>
            <a:xfrm>
              <a:off x="843647" y="5636419"/>
              <a:ext cx="227566" cy="318592"/>
            </a:xfrm>
            <a:custGeom>
              <a:avLst/>
              <a:gdLst>
                <a:gd name="connsiteX0" fmla="*/ 118334 w 227565"/>
                <a:gd name="connsiteY0" fmla="*/ 0 h 318591"/>
                <a:gd name="connsiteX1" fmla="*/ 0 w 227565"/>
                <a:gd name="connsiteY1" fmla="*/ 127437 h 318591"/>
                <a:gd name="connsiteX2" fmla="*/ 118334 w 227565"/>
                <a:gd name="connsiteY2" fmla="*/ 359554 h 318591"/>
                <a:gd name="connsiteX3" fmla="*/ 236668 w 227565"/>
                <a:gd name="connsiteY3" fmla="*/ 122885 h 318591"/>
                <a:gd name="connsiteX4" fmla="*/ 118334 w 227565"/>
                <a:gd name="connsiteY4" fmla="*/ 0 h 318591"/>
                <a:gd name="connsiteX5" fmla="*/ 118334 w 227565"/>
                <a:gd name="connsiteY5" fmla="*/ 177501 h 318591"/>
                <a:gd name="connsiteX6" fmla="*/ 63718 w 227565"/>
                <a:gd name="connsiteY6" fmla="*/ 122885 h 318591"/>
                <a:gd name="connsiteX7" fmla="*/ 118334 w 227565"/>
                <a:gd name="connsiteY7" fmla="*/ 68270 h 318591"/>
                <a:gd name="connsiteX8" fmla="*/ 172950 w 227565"/>
                <a:gd name="connsiteY8" fmla="*/ 122885 h 318591"/>
                <a:gd name="connsiteX9" fmla="*/ 118334 w 227565"/>
                <a:gd name="connsiteY9" fmla="*/ 177501 h 31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565" h="318591">
                  <a:moveTo>
                    <a:pt x="118334" y="0"/>
                  </a:moveTo>
                  <a:cubicBezTo>
                    <a:pt x="45513" y="0"/>
                    <a:pt x="0" y="45513"/>
                    <a:pt x="0" y="127437"/>
                  </a:cubicBezTo>
                  <a:cubicBezTo>
                    <a:pt x="0" y="172950"/>
                    <a:pt x="59167" y="273079"/>
                    <a:pt x="118334" y="359554"/>
                  </a:cubicBezTo>
                  <a:cubicBezTo>
                    <a:pt x="177501" y="273079"/>
                    <a:pt x="236668" y="168399"/>
                    <a:pt x="236668" y="122885"/>
                  </a:cubicBezTo>
                  <a:cubicBezTo>
                    <a:pt x="236668" y="45513"/>
                    <a:pt x="191155" y="0"/>
                    <a:pt x="118334" y="0"/>
                  </a:cubicBezTo>
                  <a:moveTo>
                    <a:pt x="118334" y="177501"/>
                  </a:moveTo>
                  <a:cubicBezTo>
                    <a:pt x="91026" y="177501"/>
                    <a:pt x="63718" y="154745"/>
                    <a:pt x="63718" y="122885"/>
                  </a:cubicBezTo>
                  <a:cubicBezTo>
                    <a:pt x="63718" y="91026"/>
                    <a:pt x="86475" y="68270"/>
                    <a:pt x="118334" y="68270"/>
                  </a:cubicBezTo>
                  <a:cubicBezTo>
                    <a:pt x="145642" y="68270"/>
                    <a:pt x="172950" y="91026"/>
                    <a:pt x="172950" y="122885"/>
                  </a:cubicBezTo>
                  <a:cubicBezTo>
                    <a:pt x="172950" y="154745"/>
                    <a:pt x="145642" y="177501"/>
                    <a:pt x="118334" y="177501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96C37AC2-4764-4540-8649-5F6E41E8306A}"/>
                </a:ext>
              </a:extLst>
            </p:cNvPr>
            <p:cNvSpPr/>
            <p:nvPr/>
          </p:nvSpPr>
          <p:spPr>
            <a:xfrm>
              <a:off x="620633" y="5486226"/>
              <a:ext cx="682697" cy="682697"/>
            </a:xfrm>
            <a:custGeom>
              <a:avLst/>
              <a:gdLst>
                <a:gd name="connsiteX0" fmla="*/ 341349 w 682697"/>
                <a:gd name="connsiteY0" fmla="*/ 0 h 682697"/>
                <a:gd name="connsiteX1" fmla="*/ 0 w 682697"/>
                <a:gd name="connsiteY1" fmla="*/ 341349 h 682697"/>
                <a:gd name="connsiteX2" fmla="*/ 341349 w 682697"/>
                <a:gd name="connsiteY2" fmla="*/ 682697 h 682697"/>
                <a:gd name="connsiteX3" fmla="*/ 682697 w 682697"/>
                <a:gd name="connsiteY3" fmla="*/ 341349 h 682697"/>
                <a:gd name="connsiteX4" fmla="*/ 341349 w 682697"/>
                <a:gd name="connsiteY4" fmla="*/ 0 h 682697"/>
                <a:gd name="connsiteX5" fmla="*/ 359554 w 682697"/>
                <a:gd name="connsiteY5" fmla="*/ 550709 h 682697"/>
                <a:gd name="connsiteX6" fmla="*/ 341349 w 682697"/>
                <a:gd name="connsiteY6" fmla="*/ 578017 h 682697"/>
                <a:gd name="connsiteX7" fmla="*/ 323143 w 682697"/>
                <a:gd name="connsiteY7" fmla="*/ 550709 h 682697"/>
                <a:gd name="connsiteX8" fmla="*/ 182053 w 682697"/>
                <a:gd name="connsiteY8" fmla="*/ 277630 h 682697"/>
                <a:gd name="connsiteX9" fmla="*/ 345900 w 682697"/>
                <a:gd name="connsiteY9" fmla="*/ 109232 h 682697"/>
                <a:gd name="connsiteX10" fmla="*/ 509747 w 682697"/>
                <a:gd name="connsiteY10" fmla="*/ 277630 h 682697"/>
                <a:gd name="connsiteX11" fmla="*/ 359554 w 682697"/>
                <a:gd name="connsiteY11" fmla="*/ 550709 h 68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697" h="682697">
                  <a:moveTo>
                    <a:pt x="341349" y="0"/>
                  </a:moveTo>
                  <a:cubicBezTo>
                    <a:pt x="154745" y="0"/>
                    <a:pt x="0" y="154745"/>
                    <a:pt x="0" y="341349"/>
                  </a:cubicBezTo>
                  <a:cubicBezTo>
                    <a:pt x="0" y="527952"/>
                    <a:pt x="154745" y="682697"/>
                    <a:pt x="341349" y="682697"/>
                  </a:cubicBezTo>
                  <a:cubicBezTo>
                    <a:pt x="527952" y="682697"/>
                    <a:pt x="682697" y="527952"/>
                    <a:pt x="682697" y="341349"/>
                  </a:cubicBezTo>
                  <a:cubicBezTo>
                    <a:pt x="682697" y="154745"/>
                    <a:pt x="527952" y="0"/>
                    <a:pt x="341349" y="0"/>
                  </a:cubicBezTo>
                  <a:moveTo>
                    <a:pt x="359554" y="550709"/>
                  </a:moveTo>
                  <a:lnTo>
                    <a:pt x="341349" y="578017"/>
                  </a:lnTo>
                  <a:lnTo>
                    <a:pt x="323143" y="550709"/>
                  </a:lnTo>
                  <a:cubicBezTo>
                    <a:pt x="309489" y="532504"/>
                    <a:pt x="182053" y="359554"/>
                    <a:pt x="182053" y="277630"/>
                  </a:cubicBezTo>
                  <a:cubicBezTo>
                    <a:pt x="182053" y="177501"/>
                    <a:pt x="245771" y="109232"/>
                    <a:pt x="345900" y="109232"/>
                  </a:cubicBezTo>
                  <a:cubicBezTo>
                    <a:pt x="446029" y="109232"/>
                    <a:pt x="509747" y="172950"/>
                    <a:pt x="509747" y="277630"/>
                  </a:cubicBezTo>
                  <a:cubicBezTo>
                    <a:pt x="505196" y="359554"/>
                    <a:pt x="377759" y="532504"/>
                    <a:pt x="359554" y="550709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Рисунок 2">
            <a:extLst>
              <a:ext uri="{FF2B5EF4-FFF2-40B4-BE49-F238E27FC236}">
                <a16:creationId xmlns:a16="http://schemas.microsoft.com/office/drawing/2014/main" id="{43E6CDA2-10B4-4A2A-A308-DFD101DD9FCC}"/>
              </a:ext>
            </a:extLst>
          </p:cNvPr>
          <p:cNvSpPr/>
          <p:nvPr/>
        </p:nvSpPr>
        <p:spPr>
          <a:xfrm>
            <a:off x="1900454" y="3906256"/>
            <a:ext cx="1090625" cy="1090625"/>
          </a:xfrm>
          <a:custGeom>
            <a:avLst/>
            <a:gdLst>
              <a:gd name="connsiteX0" fmla="*/ 598497 w 682695"/>
              <a:gd name="connsiteY0" fmla="*/ 102404 h 682695"/>
              <a:gd name="connsiteX1" fmla="*/ 102404 w 682695"/>
              <a:gd name="connsiteY1" fmla="*/ 102404 h 682695"/>
              <a:gd name="connsiteX2" fmla="*/ 102404 w 682695"/>
              <a:gd name="connsiteY2" fmla="*/ 598497 h 682695"/>
              <a:gd name="connsiteX3" fmla="*/ 598497 w 682695"/>
              <a:gd name="connsiteY3" fmla="*/ 598497 h 682695"/>
              <a:gd name="connsiteX4" fmla="*/ 703177 w 682695"/>
              <a:gd name="connsiteY4" fmla="*/ 348175 h 682695"/>
              <a:gd name="connsiteX5" fmla="*/ 598497 w 682695"/>
              <a:gd name="connsiteY5" fmla="*/ 102404 h 682695"/>
              <a:gd name="connsiteX6" fmla="*/ 530227 w 682695"/>
              <a:gd name="connsiteY6" fmla="*/ 489265 h 682695"/>
              <a:gd name="connsiteX7" fmla="*/ 530227 w 682695"/>
              <a:gd name="connsiteY7" fmla="*/ 489265 h 682695"/>
              <a:gd name="connsiteX8" fmla="*/ 530227 w 682695"/>
              <a:gd name="connsiteY8" fmla="*/ 489265 h 682695"/>
              <a:gd name="connsiteX9" fmla="*/ 512022 w 682695"/>
              <a:gd name="connsiteY9" fmla="*/ 507471 h 682695"/>
              <a:gd name="connsiteX10" fmla="*/ 425547 w 682695"/>
              <a:gd name="connsiteY10" fmla="*/ 534779 h 682695"/>
              <a:gd name="connsiteX11" fmla="*/ 334521 w 682695"/>
              <a:gd name="connsiteY11" fmla="*/ 493817 h 682695"/>
              <a:gd name="connsiteX12" fmla="*/ 261700 w 682695"/>
              <a:gd name="connsiteY12" fmla="*/ 434650 h 682695"/>
              <a:gd name="connsiteX13" fmla="*/ 207084 w 682695"/>
              <a:gd name="connsiteY13" fmla="*/ 366380 h 682695"/>
              <a:gd name="connsiteX14" fmla="*/ 170674 w 682695"/>
              <a:gd name="connsiteY14" fmla="*/ 289008 h 682695"/>
              <a:gd name="connsiteX15" fmla="*/ 193431 w 682695"/>
              <a:gd name="connsiteY15" fmla="*/ 193431 h 682695"/>
              <a:gd name="connsiteX16" fmla="*/ 216187 w 682695"/>
              <a:gd name="connsiteY16" fmla="*/ 170674 h 682695"/>
              <a:gd name="connsiteX17" fmla="*/ 238944 w 682695"/>
              <a:gd name="connsiteY17" fmla="*/ 170674 h 682695"/>
              <a:gd name="connsiteX18" fmla="*/ 238944 w 682695"/>
              <a:gd name="connsiteY18" fmla="*/ 170674 h 682695"/>
              <a:gd name="connsiteX19" fmla="*/ 302662 w 682695"/>
              <a:gd name="connsiteY19" fmla="*/ 234392 h 682695"/>
              <a:gd name="connsiteX20" fmla="*/ 302662 w 682695"/>
              <a:gd name="connsiteY20" fmla="*/ 257149 h 682695"/>
              <a:gd name="connsiteX21" fmla="*/ 302662 w 682695"/>
              <a:gd name="connsiteY21" fmla="*/ 257149 h 682695"/>
              <a:gd name="connsiteX22" fmla="*/ 261700 w 682695"/>
              <a:gd name="connsiteY22" fmla="*/ 298111 h 682695"/>
              <a:gd name="connsiteX23" fmla="*/ 257149 w 682695"/>
              <a:gd name="connsiteY23" fmla="*/ 339072 h 682695"/>
              <a:gd name="connsiteX24" fmla="*/ 302662 w 682695"/>
              <a:gd name="connsiteY24" fmla="*/ 393688 h 682695"/>
              <a:gd name="connsiteX25" fmla="*/ 361829 w 682695"/>
              <a:gd name="connsiteY25" fmla="*/ 443752 h 682695"/>
              <a:gd name="connsiteX26" fmla="*/ 407342 w 682695"/>
              <a:gd name="connsiteY26" fmla="*/ 439201 h 682695"/>
              <a:gd name="connsiteX27" fmla="*/ 443752 w 682695"/>
              <a:gd name="connsiteY27" fmla="*/ 402791 h 682695"/>
              <a:gd name="connsiteX28" fmla="*/ 466509 w 682695"/>
              <a:gd name="connsiteY28" fmla="*/ 402791 h 682695"/>
              <a:gd name="connsiteX29" fmla="*/ 466509 w 682695"/>
              <a:gd name="connsiteY29" fmla="*/ 402791 h 682695"/>
              <a:gd name="connsiteX30" fmla="*/ 534779 w 682695"/>
              <a:gd name="connsiteY30" fmla="*/ 471060 h 682695"/>
              <a:gd name="connsiteX31" fmla="*/ 530227 w 682695"/>
              <a:gd name="connsiteY31" fmla="*/ 489265 h 68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2695" h="682695">
                <a:moveTo>
                  <a:pt x="598497" y="102404"/>
                </a:moveTo>
                <a:cubicBezTo>
                  <a:pt x="461958" y="-34135"/>
                  <a:pt x="238944" y="-34135"/>
                  <a:pt x="102404" y="102404"/>
                </a:cubicBezTo>
                <a:cubicBezTo>
                  <a:pt x="-34135" y="238944"/>
                  <a:pt x="-34135" y="461958"/>
                  <a:pt x="102404" y="598497"/>
                </a:cubicBezTo>
                <a:cubicBezTo>
                  <a:pt x="238944" y="735036"/>
                  <a:pt x="461958" y="735036"/>
                  <a:pt x="598497" y="598497"/>
                </a:cubicBezTo>
                <a:cubicBezTo>
                  <a:pt x="666766" y="530227"/>
                  <a:pt x="703177" y="443752"/>
                  <a:pt x="703177" y="348175"/>
                </a:cubicBezTo>
                <a:cubicBezTo>
                  <a:pt x="703177" y="257149"/>
                  <a:pt x="666766" y="166123"/>
                  <a:pt x="598497" y="102404"/>
                </a:cubicBezTo>
                <a:moveTo>
                  <a:pt x="530227" y="489265"/>
                </a:moveTo>
                <a:cubicBezTo>
                  <a:pt x="530227" y="489265"/>
                  <a:pt x="530227" y="489265"/>
                  <a:pt x="530227" y="489265"/>
                </a:cubicBezTo>
                <a:lnTo>
                  <a:pt x="530227" y="489265"/>
                </a:lnTo>
                <a:lnTo>
                  <a:pt x="512022" y="507471"/>
                </a:lnTo>
                <a:cubicBezTo>
                  <a:pt x="489265" y="530227"/>
                  <a:pt x="457406" y="539330"/>
                  <a:pt x="425547" y="534779"/>
                </a:cubicBezTo>
                <a:cubicBezTo>
                  <a:pt x="393688" y="525676"/>
                  <a:pt x="361829" y="512022"/>
                  <a:pt x="334521" y="493817"/>
                </a:cubicBezTo>
                <a:cubicBezTo>
                  <a:pt x="307213" y="475612"/>
                  <a:pt x="284457" y="452855"/>
                  <a:pt x="261700" y="434650"/>
                </a:cubicBezTo>
                <a:cubicBezTo>
                  <a:pt x="243495" y="411893"/>
                  <a:pt x="225290" y="393688"/>
                  <a:pt x="207084" y="366380"/>
                </a:cubicBezTo>
                <a:cubicBezTo>
                  <a:pt x="193431" y="343624"/>
                  <a:pt x="179777" y="316316"/>
                  <a:pt x="170674" y="289008"/>
                </a:cubicBezTo>
                <a:cubicBezTo>
                  <a:pt x="161571" y="257149"/>
                  <a:pt x="170674" y="216187"/>
                  <a:pt x="193431" y="193431"/>
                </a:cubicBezTo>
                <a:lnTo>
                  <a:pt x="216187" y="170674"/>
                </a:lnTo>
                <a:cubicBezTo>
                  <a:pt x="220738" y="166123"/>
                  <a:pt x="229841" y="166123"/>
                  <a:pt x="238944" y="170674"/>
                </a:cubicBezTo>
                <a:cubicBezTo>
                  <a:pt x="238944" y="170674"/>
                  <a:pt x="238944" y="170674"/>
                  <a:pt x="238944" y="170674"/>
                </a:cubicBezTo>
                <a:lnTo>
                  <a:pt x="302662" y="234392"/>
                </a:lnTo>
                <a:cubicBezTo>
                  <a:pt x="307213" y="238944"/>
                  <a:pt x="307213" y="248046"/>
                  <a:pt x="302662" y="257149"/>
                </a:cubicBezTo>
                <a:cubicBezTo>
                  <a:pt x="302662" y="257149"/>
                  <a:pt x="302662" y="257149"/>
                  <a:pt x="302662" y="257149"/>
                </a:cubicBezTo>
                <a:lnTo>
                  <a:pt x="261700" y="298111"/>
                </a:lnTo>
                <a:cubicBezTo>
                  <a:pt x="252598" y="307213"/>
                  <a:pt x="248046" y="325418"/>
                  <a:pt x="257149" y="339072"/>
                </a:cubicBezTo>
                <a:cubicBezTo>
                  <a:pt x="270803" y="357278"/>
                  <a:pt x="284457" y="375483"/>
                  <a:pt x="302662" y="393688"/>
                </a:cubicBezTo>
                <a:cubicBezTo>
                  <a:pt x="320867" y="411893"/>
                  <a:pt x="343624" y="430098"/>
                  <a:pt x="361829" y="443752"/>
                </a:cubicBezTo>
                <a:cubicBezTo>
                  <a:pt x="380034" y="452855"/>
                  <a:pt x="393688" y="448304"/>
                  <a:pt x="407342" y="439201"/>
                </a:cubicBezTo>
                <a:lnTo>
                  <a:pt x="443752" y="402791"/>
                </a:lnTo>
                <a:cubicBezTo>
                  <a:pt x="448304" y="398239"/>
                  <a:pt x="457406" y="398239"/>
                  <a:pt x="466509" y="402791"/>
                </a:cubicBezTo>
                <a:cubicBezTo>
                  <a:pt x="466509" y="402791"/>
                  <a:pt x="466509" y="402791"/>
                  <a:pt x="466509" y="402791"/>
                </a:cubicBezTo>
                <a:lnTo>
                  <a:pt x="534779" y="471060"/>
                </a:lnTo>
                <a:cubicBezTo>
                  <a:pt x="534779" y="471060"/>
                  <a:pt x="534779" y="484714"/>
                  <a:pt x="530227" y="489265"/>
                </a:cubicBezTo>
              </a:path>
            </a:pathLst>
          </a:custGeom>
          <a:solidFill>
            <a:schemeClr val="bg1"/>
          </a:solidFill>
          <a:ln w="452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876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37C58CC-3629-4BD7-8169-CBC6B9E52DFA}"/>
              </a:ext>
            </a:extLst>
          </p:cNvPr>
          <p:cNvSpPr/>
          <p:nvPr/>
        </p:nvSpPr>
        <p:spPr>
          <a:xfrm>
            <a:off x="3105365" y="4208686"/>
            <a:ext cx="3196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+998 71 202 02 10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57DEDB1-AC65-4AA7-91C9-8AFA0065C60B}"/>
              </a:ext>
            </a:extLst>
          </p:cNvPr>
          <p:cNvSpPr/>
          <p:nvPr/>
        </p:nvSpPr>
        <p:spPr>
          <a:xfrm>
            <a:off x="3110733" y="5772758"/>
            <a:ext cx="33586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www.invest.gov.uz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D1BB2D0-2AAD-4A21-A417-994016361852}"/>
              </a:ext>
            </a:extLst>
          </p:cNvPr>
          <p:cNvSpPr/>
          <p:nvPr/>
        </p:nvSpPr>
        <p:spPr>
          <a:xfrm>
            <a:off x="3105365" y="7278325"/>
            <a:ext cx="37038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uzipa@invest.gov.uz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C783915-652F-4EBA-84FB-59EB0E6F5483}"/>
              </a:ext>
            </a:extLst>
          </p:cNvPr>
          <p:cNvSpPr/>
          <p:nvPr/>
        </p:nvSpPr>
        <p:spPr>
          <a:xfrm>
            <a:off x="3105365" y="8700775"/>
            <a:ext cx="64998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Amir Temur Avenue, 100000, Tashkent, Republic of Uzbekistan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362D8DE-EEDF-3DDF-7CB7-F4B4D1EAF80E}"/>
              </a:ext>
            </a:extLst>
          </p:cNvPr>
          <p:cNvGrpSpPr/>
          <p:nvPr/>
        </p:nvGrpSpPr>
        <p:grpSpPr>
          <a:xfrm>
            <a:off x="8456839" y="2870020"/>
            <a:ext cx="13006929" cy="7320275"/>
            <a:chOff x="1700878" y="10880038"/>
            <a:chExt cx="13006929" cy="732027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EFF328-D75C-465C-856C-7023F3E3B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00878" y="10880038"/>
              <a:ext cx="13006929" cy="7320275"/>
            </a:xfrm>
            <a:prstGeom prst="rect">
              <a:avLst/>
            </a:prstGeom>
          </p:spPr>
        </p:pic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C0244D84-56F8-AC49-585D-52819B8C44C6}"/>
                </a:ext>
              </a:extLst>
            </p:cNvPr>
            <p:cNvSpPr/>
            <p:nvPr/>
          </p:nvSpPr>
          <p:spPr>
            <a:xfrm rot="168906">
              <a:off x="8101467" y="14393595"/>
              <a:ext cx="1751324" cy="1047750"/>
            </a:xfrm>
            <a:prstGeom prst="roundRect">
              <a:avLst/>
            </a:prstGeom>
            <a:solidFill>
              <a:srgbClr val="E8E8E8"/>
            </a:solidFill>
            <a:ln>
              <a:solidFill>
                <a:srgbClr val="E8E8E8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E8E8E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34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147990-1C8F-4611-9FAD-ADF718EAE93B}"/>
              </a:ext>
            </a:extLst>
          </p:cNvPr>
          <p:cNvSpPr/>
          <p:nvPr/>
        </p:nvSpPr>
        <p:spPr>
          <a:xfrm flipH="1">
            <a:off x="6839386" y="2468271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AB6F34-8560-4A88-A07E-38B512A6A063}"/>
              </a:ext>
            </a:extLst>
          </p:cNvPr>
          <p:cNvSpPr/>
          <p:nvPr/>
        </p:nvSpPr>
        <p:spPr>
          <a:xfrm flipH="1">
            <a:off x="1883914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0D5D65-7EAD-47D8-B4BC-4E4C574998F3}"/>
              </a:ext>
            </a:extLst>
          </p:cNvPr>
          <p:cNvSpPr/>
          <p:nvPr/>
        </p:nvSpPr>
        <p:spPr>
          <a:xfrm flipH="1">
            <a:off x="6839386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6A21E-25E4-49FD-BC81-B6A5AD70FDF3}"/>
              </a:ext>
            </a:extLst>
          </p:cNvPr>
          <p:cNvSpPr/>
          <p:nvPr/>
        </p:nvSpPr>
        <p:spPr>
          <a:xfrm flipH="1">
            <a:off x="1715107" y="2366405"/>
            <a:ext cx="5194808" cy="3134776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3149A-E497-437F-913B-3B1288ADABA1}"/>
              </a:ext>
            </a:extLst>
          </p:cNvPr>
          <p:cNvSpPr txBox="1"/>
          <p:nvPr/>
        </p:nvSpPr>
        <p:spPr>
          <a:xfrm>
            <a:off x="3656360" y="3318899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4400" b="1" dirty="0">
                <a:solidFill>
                  <a:srgbClr val="5469AF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448,9</a:t>
            </a:r>
            <a:r>
              <a:rPr lang="en-US" sz="4400" b="1" dirty="0">
                <a:solidFill>
                  <a:srgbClr val="5469AF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</a:t>
            </a:r>
            <a:r>
              <a:rPr lang="uz-Cyrl-UZ" sz="4400" b="1" dirty="0">
                <a:solidFill>
                  <a:srgbClr val="5469AF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5469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sz="4800" dirty="0">
              <a:solidFill>
                <a:srgbClr val="5469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F44EB-A803-4A11-8F15-F5969893021B}"/>
              </a:ext>
            </a:extLst>
          </p:cNvPr>
          <p:cNvSpPr/>
          <p:nvPr/>
        </p:nvSpPr>
        <p:spPr>
          <a:xfrm flipH="1">
            <a:off x="3636457" y="3904578"/>
            <a:ext cx="2705820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C0F4A-5437-40D0-A442-455A3FFCAAE8}"/>
              </a:ext>
            </a:extLst>
          </p:cNvPr>
          <p:cNvSpPr/>
          <p:nvPr/>
        </p:nvSpPr>
        <p:spPr>
          <a:xfrm>
            <a:off x="2374274" y="6378390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30E4EB-857C-4308-AAF8-D27950A02B99}"/>
              </a:ext>
            </a:extLst>
          </p:cNvPr>
          <p:cNvSpPr/>
          <p:nvPr/>
        </p:nvSpPr>
        <p:spPr>
          <a:xfrm>
            <a:off x="7312288" y="6378390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B67035-B7E2-4822-B680-97B6CEC64C7E}"/>
              </a:ext>
            </a:extLst>
          </p:cNvPr>
          <p:cNvSpPr/>
          <p:nvPr/>
        </p:nvSpPr>
        <p:spPr>
          <a:xfrm>
            <a:off x="7312288" y="3360261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F338D9-3CE1-44B7-ACD3-074434D016E0}"/>
              </a:ext>
            </a:extLst>
          </p:cNvPr>
          <p:cNvSpPr/>
          <p:nvPr/>
        </p:nvSpPr>
        <p:spPr>
          <a:xfrm>
            <a:off x="2207436" y="3318899"/>
            <a:ext cx="1229788" cy="122978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24">
            <a:extLst>
              <a:ext uri="{FF2B5EF4-FFF2-40B4-BE49-F238E27FC236}">
                <a16:creationId xmlns:a16="http://schemas.microsoft.com/office/drawing/2014/main" id="{4A54DF8E-24B9-4B5F-B7E2-097E84C29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38" y="3424120"/>
            <a:ext cx="1004565" cy="10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>
            <a:extLst>
              <a:ext uri="{FF2B5EF4-FFF2-40B4-BE49-F238E27FC236}">
                <a16:creationId xmlns:a16="http://schemas.microsoft.com/office/drawing/2014/main" id="{179A8458-CC6F-40AF-8029-051BB8C7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32" y="6458326"/>
            <a:ext cx="987192" cy="98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194DA24-BFA5-4ACA-9051-4AB79119578D}"/>
              </a:ext>
            </a:extLst>
          </p:cNvPr>
          <p:cNvSpPr txBox="1"/>
          <p:nvPr/>
        </p:nvSpPr>
        <p:spPr>
          <a:xfrm>
            <a:off x="3568086" y="6295378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36,8 Mln</a:t>
            </a:r>
          </a:p>
        </p:txBody>
      </p:sp>
      <p:sp>
        <p:nvSpPr>
          <p:cNvPr id="46" name="Rectangle 24">
            <a:extLst>
              <a:ext uri="{FF2B5EF4-FFF2-40B4-BE49-F238E27FC236}">
                <a16:creationId xmlns:a16="http://schemas.microsoft.com/office/drawing/2014/main" id="{0626ADAB-4A0A-4AAE-8FBD-940A78760185}"/>
              </a:ext>
            </a:extLst>
          </p:cNvPr>
          <p:cNvSpPr/>
          <p:nvPr/>
        </p:nvSpPr>
        <p:spPr>
          <a:xfrm flipH="1">
            <a:off x="3548183" y="6953359"/>
            <a:ext cx="2705820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36713B-3B7C-4908-9F35-8F9FA90CB47D}"/>
              </a:ext>
            </a:extLst>
          </p:cNvPr>
          <p:cNvSpPr txBox="1"/>
          <p:nvPr/>
        </p:nvSpPr>
        <p:spPr>
          <a:xfrm>
            <a:off x="8591088" y="6295378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~50%</a:t>
            </a: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8EE0FF7A-FD25-4310-95A3-6E960C66BA6D}"/>
              </a:ext>
            </a:extLst>
          </p:cNvPr>
          <p:cNvSpPr/>
          <p:nvPr/>
        </p:nvSpPr>
        <p:spPr>
          <a:xfrm flipH="1">
            <a:off x="8571185" y="6953359"/>
            <a:ext cx="2705820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Urbanization rate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A7F048-B03B-45C8-8C63-E29B7C7D776A}"/>
              </a:ext>
            </a:extLst>
          </p:cNvPr>
          <p:cNvSpPr txBox="1"/>
          <p:nvPr/>
        </p:nvSpPr>
        <p:spPr>
          <a:xfrm>
            <a:off x="8561504" y="3244203"/>
            <a:ext cx="1177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0" name="Rectangle 24">
            <a:extLst>
              <a:ext uri="{FF2B5EF4-FFF2-40B4-BE49-F238E27FC236}">
                <a16:creationId xmlns:a16="http://schemas.microsoft.com/office/drawing/2014/main" id="{63E7C447-08A2-46A0-A010-5C7ED7DD3E04}"/>
              </a:ext>
            </a:extLst>
          </p:cNvPr>
          <p:cNvSpPr/>
          <p:nvPr/>
        </p:nvSpPr>
        <p:spPr>
          <a:xfrm flipH="1">
            <a:off x="8571185" y="3923887"/>
            <a:ext cx="2705820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Airports</a:t>
            </a:r>
          </a:p>
        </p:txBody>
      </p:sp>
      <p:pic>
        <p:nvPicPr>
          <p:cNvPr id="51" name="Picture 22">
            <a:extLst>
              <a:ext uri="{FF2B5EF4-FFF2-40B4-BE49-F238E27FC236}">
                <a16:creationId xmlns:a16="http://schemas.microsoft.com/office/drawing/2014/main" id="{F37185EC-00AF-4FC2-A002-29FECB6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00" y="3474516"/>
            <a:ext cx="860123" cy="8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>
            <a:extLst>
              <a:ext uri="{FF2B5EF4-FFF2-40B4-BE49-F238E27FC236}">
                <a16:creationId xmlns:a16="http://schemas.microsoft.com/office/drawing/2014/main" id="{95B29D78-75D2-4EB7-AD1A-0B2507E3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97" y="6596816"/>
            <a:ext cx="674986" cy="6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24">
            <a:extLst>
              <a:ext uri="{FF2B5EF4-FFF2-40B4-BE49-F238E27FC236}">
                <a16:creationId xmlns:a16="http://schemas.microsoft.com/office/drawing/2014/main" id="{D08F3E84-26CC-43F0-BFB1-2B5597667B24}"/>
              </a:ext>
            </a:extLst>
          </p:cNvPr>
          <p:cNvSpPr/>
          <p:nvPr/>
        </p:nvSpPr>
        <p:spPr>
          <a:xfrm flipH="1">
            <a:off x="12938275" y="3923887"/>
            <a:ext cx="4823656" cy="1381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strategic position in the middle of Central Asia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population over 78 mln</a:t>
            </a:r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6D78CAB9-D55D-47E7-A0AC-8C78A8C690E4}"/>
              </a:ext>
            </a:extLst>
          </p:cNvPr>
          <p:cNvSpPr/>
          <p:nvPr/>
        </p:nvSpPr>
        <p:spPr>
          <a:xfrm flipH="1">
            <a:off x="12938275" y="6596816"/>
            <a:ext cx="4823656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Asia +Southern Europe</a:t>
            </a: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30F6239-3D5F-4FF8-B928-ACD0E3AA77B5}"/>
              </a:ext>
            </a:extLst>
          </p:cNvPr>
          <p:cNvSpPr/>
          <p:nvPr/>
        </p:nvSpPr>
        <p:spPr>
          <a:xfrm flipH="1">
            <a:off x="12938275" y="7097594"/>
            <a:ext cx="4823656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China, Kyrgyzstan and Uzbekistan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E80F19-F68A-4DB1-B72C-589600966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71225" y="2457762"/>
            <a:ext cx="2022211" cy="203350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3654C2-EF00-43CD-9ED0-6D2C5EEC1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71225" y="5168990"/>
            <a:ext cx="2022211" cy="203350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991DBA6-4699-4707-A3A8-98AA83C56A98}"/>
              </a:ext>
            </a:extLst>
          </p:cNvPr>
          <p:cNvSpPr txBox="1"/>
          <p:nvPr/>
        </p:nvSpPr>
        <p:spPr>
          <a:xfrm>
            <a:off x="797299" y="914227"/>
            <a:ext cx="55017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DATA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7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17D546B-18F5-4682-8692-B8C620855E1B}"/>
              </a:ext>
            </a:extLst>
          </p:cNvPr>
          <p:cNvSpPr txBox="1"/>
          <p:nvPr/>
        </p:nvSpPr>
        <p:spPr>
          <a:xfrm>
            <a:off x="4323233" y="925825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GROWTH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62DB11-1800-E98F-2332-D7C2A2770745}"/>
              </a:ext>
            </a:extLst>
          </p:cNvPr>
          <p:cNvSpPr/>
          <p:nvPr/>
        </p:nvSpPr>
        <p:spPr>
          <a:xfrm>
            <a:off x="12219066" y="6496238"/>
            <a:ext cx="4934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 RATE, %</a:t>
            </a:r>
            <a:endParaRPr lang="ru-RU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E4F3A6-00E7-3BB4-AB14-09886E4477A9}"/>
              </a:ext>
            </a:extLst>
          </p:cNvPr>
          <p:cNvSpPr/>
          <p:nvPr/>
        </p:nvSpPr>
        <p:spPr>
          <a:xfrm>
            <a:off x="843286" y="6496238"/>
            <a:ext cx="739926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PRODUCTION, B</a:t>
            </a:r>
            <a:r>
              <a:rPr lang="uz-Latn-UZ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</a:t>
            </a:r>
            <a:endParaRPr lang="uz-Latn-UZ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CDF8A7F3-7F34-E182-ABD7-E0FBBB70E0F9}"/>
              </a:ext>
            </a:extLst>
          </p:cNvPr>
          <p:cNvSpPr/>
          <p:nvPr/>
        </p:nvSpPr>
        <p:spPr>
          <a:xfrm>
            <a:off x="12201885" y="7129614"/>
            <a:ext cx="4952038" cy="1783769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248D7A-9479-513F-3A58-FB90AD534186}"/>
              </a:ext>
            </a:extLst>
          </p:cNvPr>
          <p:cNvSpPr/>
          <p:nvPr/>
        </p:nvSpPr>
        <p:spPr>
          <a:xfrm>
            <a:off x="12391273" y="7387422"/>
            <a:ext cx="166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14,4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C8593FA-63A2-D432-8562-EF5EFAC49754}"/>
              </a:ext>
            </a:extLst>
          </p:cNvPr>
          <p:cNvSpPr/>
          <p:nvPr/>
        </p:nvSpPr>
        <p:spPr>
          <a:xfrm>
            <a:off x="15231691" y="7389910"/>
            <a:ext cx="166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8,8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2C7D8BC-5769-E934-1F9B-6946A4385D08}"/>
              </a:ext>
            </a:extLst>
          </p:cNvPr>
          <p:cNvSpPr/>
          <p:nvPr/>
        </p:nvSpPr>
        <p:spPr>
          <a:xfrm>
            <a:off x="12391273" y="8055352"/>
            <a:ext cx="166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C59543-7977-E14B-E06D-1D228997996F}"/>
              </a:ext>
            </a:extLst>
          </p:cNvPr>
          <p:cNvSpPr/>
          <p:nvPr/>
        </p:nvSpPr>
        <p:spPr>
          <a:xfrm>
            <a:off x="15231691" y="8057840"/>
            <a:ext cx="166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5AE72A5-C39D-B4B5-8EF5-A9F04BB56DDC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9229" y="7446795"/>
            <a:ext cx="1005444" cy="1005444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A16FF61-5134-23C6-7A1C-BB58124DF170}"/>
              </a:ext>
            </a:extLst>
          </p:cNvPr>
          <p:cNvSpPr/>
          <p:nvPr/>
        </p:nvSpPr>
        <p:spPr>
          <a:xfrm>
            <a:off x="2152951" y="7124306"/>
            <a:ext cx="4952038" cy="1783769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587BEA5-DA89-A3E9-1547-5F90159032BA}"/>
              </a:ext>
            </a:extLst>
          </p:cNvPr>
          <p:cNvSpPr/>
          <p:nvPr/>
        </p:nvSpPr>
        <p:spPr>
          <a:xfrm>
            <a:off x="2342339" y="7382114"/>
            <a:ext cx="166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28,9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7A9B8FF-1A25-587E-A945-21AB9F674752}"/>
              </a:ext>
            </a:extLst>
          </p:cNvPr>
          <p:cNvSpPr/>
          <p:nvPr/>
        </p:nvSpPr>
        <p:spPr>
          <a:xfrm>
            <a:off x="5182757" y="7384602"/>
            <a:ext cx="166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55,9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F6FB6C8-9EC3-FDC4-9F7A-06704B54E6A0}"/>
              </a:ext>
            </a:extLst>
          </p:cNvPr>
          <p:cNvSpPr/>
          <p:nvPr/>
        </p:nvSpPr>
        <p:spPr>
          <a:xfrm>
            <a:off x="2342339" y="8050044"/>
            <a:ext cx="166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561789-75D4-3E64-624B-7F7809271C87}"/>
              </a:ext>
            </a:extLst>
          </p:cNvPr>
          <p:cNvSpPr/>
          <p:nvPr/>
        </p:nvSpPr>
        <p:spPr>
          <a:xfrm>
            <a:off x="5182757" y="8052532"/>
            <a:ext cx="166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BCCF826-1F52-14F4-114E-3661D484209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283" y="7511457"/>
            <a:ext cx="935474" cy="935474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ECC864D1-A330-4836-827F-670D16B9C11D}"/>
              </a:ext>
            </a:extLst>
          </p:cNvPr>
          <p:cNvSpPr/>
          <p:nvPr/>
        </p:nvSpPr>
        <p:spPr>
          <a:xfrm>
            <a:off x="2200299" y="2433538"/>
            <a:ext cx="4934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GDP, CURRENT BLN USD</a:t>
            </a:r>
            <a:endParaRPr lang="ru-RU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2B49B7D-0C3C-DC8F-5A96-B7813FD37DD3}"/>
              </a:ext>
            </a:extLst>
          </p:cNvPr>
          <p:cNvSpPr/>
          <p:nvPr/>
        </p:nvSpPr>
        <p:spPr>
          <a:xfrm>
            <a:off x="2191709" y="3159338"/>
            <a:ext cx="4952038" cy="1783769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3DC3700-094C-4931-7C07-CAB367533CD5}"/>
              </a:ext>
            </a:extLst>
          </p:cNvPr>
          <p:cNvSpPr/>
          <p:nvPr/>
        </p:nvSpPr>
        <p:spPr>
          <a:xfrm>
            <a:off x="2381097" y="3417146"/>
            <a:ext cx="166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uz-Cyrl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Cyrl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688F08-C9E6-F195-CC64-956A1592FAE7}"/>
              </a:ext>
            </a:extLst>
          </p:cNvPr>
          <p:cNvSpPr/>
          <p:nvPr/>
        </p:nvSpPr>
        <p:spPr>
          <a:xfrm>
            <a:off x="5221515" y="3419634"/>
            <a:ext cx="166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90,8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87F8230-2F3F-EBC8-A941-B6D8224DBB4E}"/>
              </a:ext>
            </a:extLst>
          </p:cNvPr>
          <p:cNvSpPr/>
          <p:nvPr/>
        </p:nvSpPr>
        <p:spPr>
          <a:xfrm>
            <a:off x="2381097" y="4085076"/>
            <a:ext cx="166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B7823C-CE2E-7581-F573-64637A4ADFCC}"/>
              </a:ext>
            </a:extLst>
          </p:cNvPr>
          <p:cNvSpPr/>
          <p:nvPr/>
        </p:nvSpPr>
        <p:spPr>
          <a:xfrm>
            <a:off x="5221515" y="4087564"/>
            <a:ext cx="166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87D635D-7B25-4652-AA64-C1B568E5BDD3}"/>
              </a:ext>
            </a:extLst>
          </p:cNvPr>
          <p:cNvSpPr/>
          <p:nvPr/>
        </p:nvSpPr>
        <p:spPr>
          <a:xfrm>
            <a:off x="10669457" y="2534621"/>
            <a:ext cx="739926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GROWTH RATE, %</a:t>
            </a:r>
            <a:endParaRPr lang="uz-Latn-UZ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3D674AA-2839-B579-62E0-D186294B559C}"/>
              </a:ext>
            </a:extLst>
          </p:cNvPr>
          <p:cNvSpPr/>
          <p:nvPr/>
        </p:nvSpPr>
        <p:spPr>
          <a:xfrm>
            <a:off x="11807021" y="3187769"/>
            <a:ext cx="4952038" cy="1783769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BC3DD98-0E27-A734-8CE7-20DA43CD78A4}"/>
              </a:ext>
            </a:extLst>
          </p:cNvPr>
          <p:cNvSpPr/>
          <p:nvPr/>
        </p:nvSpPr>
        <p:spPr>
          <a:xfrm>
            <a:off x="11996409" y="3445577"/>
            <a:ext cx="166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uz-Cyrl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849295B-EAEF-E187-372A-682E46F33608}"/>
              </a:ext>
            </a:extLst>
          </p:cNvPr>
          <p:cNvSpPr/>
          <p:nvPr/>
        </p:nvSpPr>
        <p:spPr>
          <a:xfrm>
            <a:off x="14836827" y="3448065"/>
            <a:ext cx="16609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</a:t>
            </a:r>
            <a:r>
              <a:rPr lang="uz-Cyrl-U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BD1B370-C968-ACEF-C902-C2A675FFD84C}"/>
              </a:ext>
            </a:extLst>
          </p:cNvPr>
          <p:cNvSpPr/>
          <p:nvPr/>
        </p:nvSpPr>
        <p:spPr>
          <a:xfrm>
            <a:off x="11996409" y="4113507"/>
            <a:ext cx="166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A726B11D-7720-566F-EA2C-D0D415BA3E5F}"/>
              </a:ext>
            </a:extLst>
          </p:cNvPr>
          <p:cNvSpPr/>
          <p:nvPr/>
        </p:nvSpPr>
        <p:spPr>
          <a:xfrm>
            <a:off x="14836827" y="4115995"/>
            <a:ext cx="1660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4E3CFD5-DF21-3513-CE8E-52A0E8D77D6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  <a14:imgEffect>
                      <a14:sharpenSoften amount="-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4253" y="3504948"/>
            <a:ext cx="1005445" cy="1005445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8F2D1B6-1114-DE9F-FCEB-01FAD6C16A7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31" y="3470011"/>
            <a:ext cx="1050431" cy="10504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C692BC3-EBAA-55B3-5266-86B2535EE277}"/>
              </a:ext>
            </a:extLst>
          </p:cNvPr>
          <p:cNvSpPr/>
          <p:nvPr/>
        </p:nvSpPr>
        <p:spPr>
          <a:xfrm>
            <a:off x="7150429" y="3537142"/>
            <a:ext cx="1797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b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</a:t>
            </a:r>
            <a: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</a:t>
            </a:r>
            <a:endParaRPr lang="ru-RU" sz="2400" b="1" i="1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968ABF7-7C5E-34C3-294F-093BD07A9B84}"/>
              </a:ext>
            </a:extLst>
          </p:cNvPr>
          <p:cNvSpPr/>
          <p:nvPr/>
        </p:nvSpPr>
        <p:spPr>
          <a:xfrm>
            <a:off x="16778596" y="3597673"/>
            <a:ext cx="1797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b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1,3</a:t>
            </a:r>
            <a: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</a:t>
            </a:r>
            <a:endParaRPr lang="ru-RU" sz="2400" b="1" i="1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700DD43-8F25-89B5-318C-98A3A9CE015A}"/>
              </a:ext>
            </a:extLst>
          </p:cNvPr>
          <p:cNvSpPr/>
          <p:nvPr/>
        </p:nvSpPr>
        <p:spPr>
          <a:xfrm>
            <a:off x="7104989" y="7687824"/>
            <a:ext cx="1797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b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</a:t>
            </a:r>
            <a: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</a:t>
            </a:r>
            <a:endParaRPr lang="ru-RU" sz="2400" b="1" i="1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0F989B4-CE4C-74DC-90EC-D533E9B5E548}"/>
              </a:ext>
            </a:extLst>
          </p:cNvPr>
          <p:cNvSpPr/>
          <p:nvPr/>
        </p:nvSpPr>
        <p:spPr>
          <a:xfrm>
            <a:off x="17153623" y="7693786"/>
            <a:ext cx="1797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26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Decreased </a:t>
            </a:r>
            <a:b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1,6</a:t>
            </a:r>
            <a:r>
              <a:rPr lang="en-US" sz="2400" b="1" i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</a:t>
            </a:r>
            <a:endParaRPr lang="ru-RU" sz="2400" b="1" i="1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9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BB08ED-7767-5E8B-52B0-594260B36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3" y="-234158"/>
            <a:ext cx="17290794" cy="7256024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55743D4-7A42-DECE-8AF3-B467C2F8B80B}"/>
              </a:ext>
            </a:extLst>
          </p:cNvPr>
          <p:cNvSpPr/>
          <p:nvPr/>
        </p:nvSpPr>
        <p:spPr>
          <a:xfrm>
            <a:off x="11914234" y="1895222"/>
            <a:ext cx="3299262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functions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Government on regulation of business were removed</a:t>
            </a:r>
            <a:endParaRPr lang="en-US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6488450-E2EF-A926-01A2-F5A5F6AC9AD7}"/>
              </a:ext>
            </a:extLst>
          </p:cNvPr>
          <p:cNvSpPr/>
          <p:nvPr/>
        </p:nvSpPr>
        <p:spPr>
          <a:xfrm>
            <a:off x="1756783" y="4457042"/>
            <a:ext cx="254851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 rate was reduced from </a:t>
            </a:r>
            <a:br>
              <a:rPr lang="uz-Cyrl-UZ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20 %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12 %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32BCFFA-5B3C-894C-ED0F-F060AA04AAE3}"/>
              </a:ext>
            </a:extLst>
          </p:cNvPr>
          <p:cNvSpPr/>
          <p:nvPr/>
        </p:nvSpPr>
        <p:spPr>
          <a:xfrm>
            <a:off x="8102015" y="4457042"/>
            <a:ext cx="395976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government services on the </a:t>
            </a:r>
            <a:endParaRPr lang="ru-RU" sz="24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window”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</a:t>
            </a:r>
            <a:endParaRPr lang="ru-RU" sz="24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96 to 400.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DDD6CBD-0788-4039-8C32-8F5FE3C2A45E}"/>
              </a:ext>
            </a:extLst>
          </p:cNvPr>
          <p:cNvSpPr/>
          <p:nvPr/>
        </p:nvSpPr>
        <p:spPr>
          <a:xfrm>
            <a:off x="15663523" y="4338695"/>
            <a:ext cx="289711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 licenses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permits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abolished </a:t>
            </a:r>
            <a:endParaRPr lang="uz-Cyrl-UZ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D46B5FF8-2810-42E6-BF74-F152ECE83247}"/>
              </a:ext>
            </a:extLst>
          </p:cNvPr>
          <p:cNvSpPr txBox="1"/>
          <p:nvPr/>
        </p:nvSpPr>
        <p:spPr>
          <a:xfrm>
            <a:off x="5107862" y="1903606"/>
            <a:ext cx="35178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Investors Council </a:t>
            </a:r>
            <a:b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the President </a:t>
            </a:r>
            <a:b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established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BB981-0461-46E6-8E33-3B14FDC8C5E8}"/>
              </a:ext>
            </a:extLst>
          </p:cNvPr>
          <p:cNvSpPr txBox="1"/>
          <p:nvPr/>
        </p:nvSpPr>
        <p:spPr>
          <a:xfrm>
            <a:off x="4657331" y="832322"/>
            <a:ext cx="10162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REFORMS OF PAST 7 YEARS</a:t>
            </a:r>
            <a:endParaRPr lang="ru-RU" sz="4800" b="1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A0012C6B-3D97-D804-1BDE-173A4EE8E8DC}"/>
              </a:ext>
            </a:extLst>
          </p:cNvPr>
          <p:cNvCxnSpPr>
            <a:cxnSpLocks/>
          </p:cNvCxnSpPr>
          <p:nvPr/>
        </p:nvCxnSpPr>
        <p:spPr>
          <a:xfrm>
            <a:off x="159657" y="6879233"/>
            <a:ext cx="1919514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5E045D4-FDC9-3D95-59BF-A2ED447E5EAD}"/>
              </a:ext>
            </a:extLst>
          </p:cNvPr>
          <p:cNvSpPr txBox="1"/>
          <p:nvPr/>
        </p:nvSpPr>
        <p:spPr>
          <a:xfrm>
            <a:off x="952500" y="7199303"/>
            <a:ext cx="335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1BF12D-955A-DD4C-1DFD-3D1B4A9575ED}"/>
              </a:ext>
            </a:extLst>
          </p:cNvPr>
          <p:cNvSpPr txBox="1"/>
          <p:nvPr/>
        </p:nvSpPr>
        <p:spPr>
          <a:xfrm>
            <a:off x="4630256" y="7199303"/>
            <a:ext cx="335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REFORM</a:t>
            </a:r>
            <a:endParaRPr lang="ru-RU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47CD7-10B0-1A9C-F64F-50435059021C}"/>
              </a:ext>
            </a:extLst>
          </p:cNvPr>
          <p:cNvSpPr txBox="1"/>
          <p:nvPr/>
        </p:nvSpPr>
        <p:spPr>
          <a:xfrm>
            <a:off x="11985768" y="7014637"/>
            <a:ext cx="335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PROCEDURE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94F589-849F-6E58-C479-6915E0B5CBFA}"/>
              </a:ext>
            </a:extLst>
          </p:cNvPr>
          <p:cNvSpPr txBox="1"/>
          <p:nvPr/>
        </p:nvSpPr>
        <p:spPr>
          <a:xfrm>
            <a:off x="8308012" y="7014637"/>
            <a:ext cx="335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PRIVATIZATION PROGRAMM</a:t>
            </a:r>
            <a:endParaRPr lang="ru-RU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0AF232-AE40-E565-2248-08C5D7B903B4}"/>
              </a:ext>
            </a:extLst>
          </p:cNvPr>
          <p:cNvSpPr txBox="1"/>
          <p:nvPr/>
        </p:nvSpPr>
        <p:spPr>
          <a:xfrm>
            <a:off x="15663523" y="7014637"/>
            <a:ext cx="3352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LIBERALIZATION</a:t>
            </a:r>
            <a:endParaRPr lang="ru-RU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2AFCE-6BEC-AFFE-1DFF-76DFB8D5F01D}"/>
              </a:ext>
            </a:extLst>
          </p:cNvPr>
          <p:cNvSpPr txBox="1"/>
          <p:nvPr/>
        </p:nvSpPr>
        <p:spPr>
          <a:xfrm>
            <a:off x="15806906" y="9123874"/>
            <a:ext cx="340008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customs duties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all exported goods and services were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abolished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395B1-CD38-7853-40B1-045DA3EAC2CB}"/>
              </a:ext>
            </a:extLst>
          </p:cNvPr>
          <p:cNvSpPr txBox="1"/>
          <p:nvPr/>
        </p:nvSpPr>
        <p:spPr>
          <a:xfrm>
            <a:off x="15806906" y="8084950"/>
            <a:ext cx="3352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liberalization of the foreign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market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AD65D3-1044-2EBE-2458-FB22B4EFA0A8}"/>
              </a:ext>
            </a:extLst>
          </p:cNvPr>
          <p:cNvSpPr txBox="1"/>
          <p:nvPr/>
        </p:nvSpPr>
        <p:spPr>
          <a:xfrm>
            <a:off x="12087710" y="8084950"/>
            <a:ext cx="32508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number of countries with a visa-free regime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from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C34D3F-F84D-56BF-533B-96389BE4EADA}"/>
              </a:ext>
            </a:extLst>
          </p:cNvPr>
          <p:cNvSpPr txBox="1"/>
          <p:nvPr/>
        </p:nvSpPr>
        <p:spPr>
          <a:xfrm>
            <a:off x="952500" y="8088557"/>
            <a:ext cx="3609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new Law On investment 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B2D0BE-AA10-1C13-B409-CD3FBAB6DC17}"/>
              </a:ext>
            </a:extLst>
          </p:cNvPr>
          <p:cNvSpPr txBox="1"/>
          <p:nvPr/>
        </p:nvSpPr>
        <p:spPr>
          <a:xfrm>
            <a:off x="4800336" y="9231595"/>
            <a:ext cx="37026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new Tax Code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092D54-05A1-6BE3-7AB5-C94063D38D84}"/>
              </a:ext>
            </a:extLst>
          </p:cNvPr>
          <p:cNvSpPr txBox="1"/>
          <p:nvPr/>
        </p:nvSpPr>
        <p:spPr>
          <a:xfrm>
            <a:off x="952500" y="9231595"/>
            <a:ext cx="35798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ensuring the protection of rights of investors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A3DA8B-07A5-A388-2F8B-90D3B72CA356}"/>
              </a:ext>
            </a:extLst>
          </p:cNvPr>
          <p:cNvSpPr txBox="1"/>
          <p:nvPr/>
        </p:nvSpPr>
        <p:spPr>
          <a:xfrm>
            <a:off x="4800336" y="8088346"/>
            <a:ext cx="37026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achieving one of the 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liberal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of tax policy in the region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7FBD0F-A81E-C9D4-5F14-A91016C9B4FE}"/>
              </a:ext>
            </a:extLst>
          </p:cNvPr>
          <p:cNvSpPr txBox="1"/>
          <p:nvPr/>
        </p:nvSpPr>
        <p:spPr>
          <a:xfrm>
            <a:off x="952500" y="10113593"/>
            <a:ext cx="35798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court system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908371-6483-400E-34DA-E075B6F45C3A}"/>
              </a:ext>
            </a:extLst>
          </p:cNvPr>
          <p:cNvSpPr txBox="1"/>
          <p:nvPr/>
        </p:nvSpPr>
        <p:spPr>
          <a:xfrm>
            <a:off x="8673093" y="8084950"/>
            <a:ext cx="30744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assets worth more than</a:t>
            </a:r>
            <a:r>
              <a:rPr lang="uz-Cyrl-UZ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uz-Cyrl-UZ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</a:t>
            </a: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bln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been sold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941CF9-6673-A0FB-9951-64837A0AC59A}"/>
              </a:ext>
            </a:extLst>
          </p:cNvPr>
          <p:cNvSpPr txBox="1"/>
          <p:nvPr/>
        </p:nvSpPr>
        <p:spPr>
          <a:xfrm>
            <a:off x="12087710" y="9278050"/>
            <a:ext cx="32508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simplification registration procedure of legal entities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CD0D06-BE35-8290-1A06-280533A6B6E2}"/>
              </a:ext>
            </a:extLst>
          </p:cNvPr>
          <p:cNvSpPr txBox="1"/>
          <p:nvPr/>
        </p:nvSpPr>
        <p:spPr>
          <a:xfrm>
            <a:off x="12087709" y="10038944"/>
            <a:ext cx="3125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applying declarative approach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434CCD-3F3D-9938-1EE9-D71868BC138F}"/>
              </a:ext>
            </a:extLst>
          </p:cNvPr>
          <p:cNvSpPr txBox="1"/>
          <p:nvPr/>
        </p:nvSpPr>
        <p:spPr>
          <a:xfrm>
            <a:off x="8673093" y="9356149"/>
            <a:ext cx="31257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adoption Law On </a:t>
            </a:r>
            <a:b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Public-Private Partnership</a:t>
            </a:r>
            <a:endParaRPr 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30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92138F4-756F-4C66-B5B7-9CA5A87E308B}"/>
              </a:ext>
            </a:extLst>
          </p:cNvPr>
          <p:cNvGrpSpPr/>
          <p:nvPr/>
        </p:nvGrpSpPr>
        <p:grpSpPr>
          <a:xfrm>
            <a:off x="1215628" y="-226004"/>
            <a:ext cx="17739123" cy="11198804"/>
            <a:chOff x="1215629" y="168586"/>
            <a:chExt cx="17114084" cy="1080421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51CCFBB-CF2F-4215-A321-125F749C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629" y="168586"/>
              <a:ext cx="15921998" cy="1080421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0187ECF-EC5B-41EB-AB11-76D7FFAD7BE3}"/>
                </a:ext>
              </a:extLst>
            </p:cNvPr>
            <p:cNvSpPr txBox="1"/>
            <p:nvPr/>
          </p:nvSpPr>
          <p:spPr>
            <a:xfrm>
              <a:off x="6588698" y="5326023"/>
              <a:ext cx="5699034" cy="12768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uz-Cyrl-UZ" sz="40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UZBEKISTAN – 2030</a:t>
              </a:r>
              <a:r>
                <a:rPr lang="uz-Cyrl-UZ" sz="40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n-US" sz="40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  <a:endParaRPr lang="en-US" sz="40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914723A0-294F-D436-3BD6-8850165AAF81}"/>
                </a:ext>
              </a:extLst>
            </p:cNvPr>
            <p:cNvSpPr/>
            <p:nvPr/>
          </p:nvSpPr>
          <p:spPr>
            <a:xfrm>
              <a:off x="2986650" y="2051980"/>
              <a:ext cx="2249222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Bringing GDP to $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160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billion and per capita income to </a:t>
              </a:r>
              <a:br>
                <a:rPr lang="ru-RU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thousand.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177BA606-6AC2-4C83-8CF2-4D17DB6D88F8}"/>
                </a:ext>
              </a:extLst>
            </p:cNvPr>
            <p:cNvSpPr/>
            <p:nvPr/>
          </p:nvSpPr>
          <p:spPr>
            <a:xfrm>
              <a:off x="14673871" y="4914568"/>
              <a:ext cx="3655842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Ensuring the growth of </a:t>
              </a:r>
              <a:br>
                <a:rPr lang="ru-RU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volume of investments annually invested in fixed assets by an average of </a:t>
              </a:r>
              <a:br>
                <a:rPr lang="ru-RU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percent.</a:t>
              </a: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57E59DB8-FF19-6392-C547-291EC6C40A23}"/>
                </a:ext>
              </a:extLst>
            </p:cNvPr>
            <p:cNvSpPr/>
            <p:nvPr/>
          </p:nvSpPr>
          <p:spPr>
            <a:xfrm>
              <a:off x="3147634" y="7614934"/>
              <a:ext cx="2717697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Bringing the volume of the freely traded 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securities 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market to</a:t>
              </a:r>
              <a:r>
                <a:rPr lang="ru-RU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billion.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E25F50FA-67D1-D580-A689-31BD73E88B32}"/>
                </a:ext>
              </a:extLst>
            </p:cNvPr>
            <p:cNvSpPr/>
            <p:nvPr/>
          </p:nvSpPr>
          <p:spPr>
            <a:xfrm>
              <a:off x="1346163" y="5326023"/>
              <a:ext cx="3160319" cy="11580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Ensuring an annual inflation rate </a:t>
              </a:r>
              <a:br>
                <a:rPr lang="ru-RU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5-6 percent</a:t>
              </a:r>
              <a:endPara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03CA97B4-E943-4C32-A9F5-5DDD0AEFD39D}"/>
                </a:ext>
              </a:extLst>
            </p:cNvPr>
            <p:cNvSpPr/>
            <p:nvPr/>
          </p:nvSpPr>
          <p:spPr>
            <a:xfrm>
              <a:off x="12529583" y="7404052"/>
              <a:ext cx="3115583" cy="258330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 of more than 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500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strategically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significant technological and 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projects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1EF2FBA-3F8B-4F70-A827-397016D071BC}"/>
                </a:ext>
              </a:extLst>
            </p:cNvPr>
            <p:cNvSpPr/>
            <p:nvPr/>
          </p:nvSpPr>
          <p:spPr>
            <a:xfrm>
              <a:off x="12375745" y="2147350"/>
              <a:ext cx="3184655" cy="11580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Attracting </a:t>
              </a:r>
              <a:b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$</a:t>
              </a:r>
              <a:r>
                <a:rPr lang="en-US" sz="2400" b="1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250</a:t>
              </a:r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bln investment in the country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40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15617-83BA-B17E-5A65-3049EF22F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Box 94">
            <a:extLst>
              <a:ext uri="{FF2B5EF4-FFF2-40B4-BE49-F238E27FC236}">
                <a16:creationId xmlns:a16="http://schemas.microsoft.com/office/drawing/2014/main" id="{345A0B20-1A9D-D9D1-587C-CE48AA235D2B}"/>
              </a:ext>
            </a:extLst>
          </p:cNvPr>
          <p:cNvSpPr txBox="1"/>
          <p:nvPr/>
        </p:nvSpPr>
        <p:spPr>
          <a:xfrm>
            <a:off x="6784932" y="625734"/>
            <a:ext cx="59071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z-Cyrl-UZ" sz="40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UZBEKISTAN – 2030</a:t>
            </a:r>
            <a:r>
              <a:rPr lang="uz-Cyrl-UZ" sz="40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r>
              <a:rPr lang="en-US" sz="40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endParaRPr lang="en-US" sz="40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80387F4-6FCB-78C1-0C4C-04D30DF6E830}"/>
              </a:ext>
            </a:extLst>
          </p:cNvPr>
          <p:cNvSpPr/>
          <p:nvPr/>
        </p:nvSpPr>
        <p:spPr>
          <a:xfrm>
            <a:off x="3105602" y="1340359"/>
            <a:ext cx="233136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SECTOR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B961D435-F841-AC22-E8E8-3F37B98A0114}"/>
              </a:ext>
            </a:extLst>
          </p:cNvPr>
          <p:cNvSpPr/>
          <p:nvPr/>
        </p:nvSpPr>
        <p:spPr>
          <a:xfrm>
            <a:off x="13082367" y="4600276"/>
            <a:ext cx="280134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TEXTILE INDUSTRY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0C6D4C9D-CF00-0976-1184-B9C91862CE31}"/>
              </a:ext>
            </a:extLst>
          </p:cNvPr>
          <p:cNvSpPr/>
          <p:nvPr/>
        </p:nvSpPr>
        <p:spPr>
          <a:xfrm>
            <a:off x="2862810" y="7746135"/>
            <a:ext cx="281695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AUTOMOTIVE SECTOR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CAFDECB6-3B1E-4B09-4825-E9E9C5FA70F6}"/>
              </a:ext>
            </a:extLst>
          </p:cNvPr>
          <p:cNvSpPr/>
          <p:nvPr/>
        </p:nvSpPr>
        <p:spPr>
          <a:xfrm>
            <a:off x="12669600" y="8036056"/>
            <a:ext cx="362687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67B37477-6691-E0D1-0A54-A6804A87AC85}"/>
              </a:ext>
            </a:extLst>
          </p:cNvPr>
          <p:cNvSpPr/>
          <p:nvPr/>
        </p:nvSpPr>
        <p:spPr>
          <a:xfrm>
            <a:off x="2716967" y="4632635"/>
            <a:ext cx="310863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MATERIALS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E29C067-3F45-E005-D077-1AF698807F84}"/>
              </a:ext>
            </a:extLst>
          </p:cNvPr>
          <p:cNvSpPr/>
          <p:nvPr/>
        </p:nvSpPr>
        <p:spPr>
          <a:xfrm>
            <a:off x="12669601" y="1366268"/>
            <a:ext cx="3626876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ELECTROTECHNICAL INDUSTRY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16A0C-6205-6ABD-2D55-4F28BE32B327}"/>
              </a:ext>
            </a:extLst>
          </p:cNvPr>
          <p:cNvSpPr txBox="1"/>
          <p:nvPr/>
        </p:nvSpPr>
        <p:spPr>
          <a:xfrm>
            <a:off x="516679" y="2078608"/>
            <a:ext cx="82139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bringing renewable energy sources to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GW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their share in total consumption to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endParaRPr lang="en-US" sz="24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modernization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electricity and natural gas distribution, generation and delivery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endParaRPr lang="en-US" sz="24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digitalization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metering of all types of energy resources</a:t>
            </a:r>
            <a:endParaRPr lang="ru-RU" sz="24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E4E07-8734-E13B-2C11-BD79501B2732}"/>
              </a:ext>
            </a:extLst>
          </p:cNvPr>
          <p:cNvSpPr txBox="1"/>
          <p:nvPr/>
        </p:nvSpPr>
        <p:spPr>
          <a:xfrm>
            <a:off x="11357644" y="8730087"/>
            <a:ext cx="6953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attracting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$15 bln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of investment</a:t>
            </a: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ensuring the degree of processing of agricultural products above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increasing export to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 bln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year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C60B5-3419-CB5A-3F4C-96284735E0E8}"/>
              </a:ext>
            </a:extLst>
          </p:cNvPr>
          <p:cNvSpPr txBox="1"/>
          <p:nvPr/>
        </p:nvSpPr>
        <p:spPr>
          <a:xfrm>
            <a:off x="516679" y="8730087"/>
            <a:ext cx="84939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competitive environment and increase production volume to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mln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units</a:t>
            </a: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localization of passenger cars, agricultural machinery and automotive components and spare parts up to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ru-RU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24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E6198-E644-CE92-49C5-B86EA541E81B}"/>
              </a:ext>
            </a:extLst>
          </p:cNvPr>
          <p:cNvSpPr txBox="1"/>
          <p:nvPr/>
        </p:nvSpPr>
        <p:spPr>
          <a:xfrm>
            <a:off x="516679" y="5455045"/>
            <a:ext cx="849397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volume of production from $2,9 bln to $6 bln</a:t>
            </a: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attracting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 bln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investment</a:t>
            </a:r>
            <a:r>
              <a: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new projects to widen the product range of the building materials industry</a:t>
            </a: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expanding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production of new types of energy efficient materials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66FC0-AEE6-DC0E-B486-49C9243AC6D3}"/>
              </a:ext>
            </a:extLst>
          </p:cNvPr>
          <p:cNvSpPr txBox="1"/>
          <p:nvPr/>
        </p:nvSpPr>
        <p:spPr>
          <a:xfrm>
            <a:off x="11382004" y="5613039"/>
            <a:ext cx="75783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of export products to the European market worth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$500 mln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existing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GSP+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preferences</a:t>
            </a:r>
            <a:endParaRPr lang="uz-Cyrl-UZ" sz="24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of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400K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tons of synthetic and blended fibers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7CB6A6-0013-56C1-39E9-EA1DF3C329C1}"/>
              </a:ext>
            </a:extLst>
          </p:cNvPr>
          <p:cNvSpPr txBox="1"/>
          <p:nvPr/>
        </p:nvSpPr>
        <p:spPr>
          <a:xfrm>
            <a:off x="11357644" y="2171355"/>
            <a:ext cx="69532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increasing copper throughput by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uz-Cyrl-UZ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tons</a:t>
            </a: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Cyrl-UZ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attracting investments of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$1,5 bln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localization production of all household appliances</a:t>
            </a:r>
          </a:p>
          <a:p>
            <a:endParaRPr lang="en-US" sz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establishment of a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cluster</a:t>
            </a:r>
            <a:r>
              <a:rPr lang="en-US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 centers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B8825F6E-B6A2-B0BC-A019-8EDC13F2351B}"/>
              </a:ext>
            </a:extLst>
          </p:cNvPr>
          <p:cNvCxnSpPr>
            <a:cxnSpLocks/>
          </p:cNvCxnSpPr>
          <p:nvPr/>
        </p:nvCxnSpPr>
        <p:spPr>
          <a:xfrm>
            <a:off x="145772" y="4479679"/>
            <a:ext cx="1919514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A1CC841-ADE1-D94F-FDCE-5D97C0A4A486}"/>
              </a:ext>
            </a:extLst>
          </p:cNvPr>
          <p:cNvCxnSpPr>
            <a:cxnSpLocks/>
          </p:cNvCxnSpPr>
          <p:nvPr/>
        </p:nvCxnSpPr>
        <p:spPr>
          <a:xfrm>
            <a:off x="132520" y="7701710"/>
            <a:ext cx="19195143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6B8F0A0-D5F0-40C2-9321-FED2EA596FD2}"/>
              </a:ext>
            </a:extLst>
          </p:cNvPr>
          <p:cNvSpPr/>
          <p:nvPr/>
        </p:nvSpPr>
        <p:spPr>
          <a:xfrm>
            <a:off x="7831044" y="3925148"/>
            <a:ext cx="29675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6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9FED20C-0600-418F-A48E-9D350B55DB95}"/>
              </a:ext>
            </a:extLst>
          </p:cNvPr>
          <p:cNvSpPr/>
          <p:nvPr/>
        </p:nvSpPr>
        <p:spPr>
          <a:xfrm>
            <a:off x="7831044" y="5560598"/>
            <a:ext cx="240803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6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</a:p>
          <a:p>
            <a:r>
              <a:rPr lang="en-US" sz="2000" dirty="0">
                <a:solidFill>
                  <a:srgbClr val="3336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communication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2BD9E05-1D64-4D27-9BA8-59E4E9368241}"/>
              </a:ext>
            </a:extLst>
          </p:cNvPr>
          <p:cNvSpPr/>
          <p:nvPr/>
        </p:nvSpPr>
        <p:spPr>
          <a:xfrm>
            <a:off x="7831044" y="4814277"/>
            <a:ext cx="181011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3336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supply</a:t>
            </a:r>
            <a:endParaRPr lang="ru-RU" sz="2000" dirty="0">
              <a:solidFill>
                <a:srgbClr val="3336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CAE60E4-C064-45CF-A101-769C330315BF}"/>
              </a:ext>
            </a:extLst>
          </p:cNvPr>
          <p:cNvSpPr/>
          <p:nvPr/>
        </p:nvSpPr>
        <p:spPr>
          <a:xfrm>
            <a:off x="7831044" y="8269003"/>
            <a:ext cx="12657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6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endParaRPr lang="ru-RU" sz="2000" dirty="0">
              <a:solidFill>
                <a:srgbClr val="33364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1B8BA0A-61D7-4FA1-A25E-A5923BEC4116}"/>
              </a:ext>
            </a:extLst>
          </p:cNvPr>
          <p:cNvSpPr/>
          <p:nvPr/>
        </p:nvSpPr>
        <p:spPr>
          <a:xfrm>
            <a:off x="6938180" y="8137468"/>
            <a:ext cx="712084" cy="712084"/>
          </a:xfrm>
          <a:prstGeom prst="ellipse">
            <a:avLst/>
          </a:prstGeom>
          <a:solidFill>
            <a:srgbClr val="0099D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87E7E71-BC78-42B7-BFA0-E1E6A9960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6579" y="8318064"/>
            <a:ext cx="361959" cy="36195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571AED-0754-1835-4F35-8AB1A9EA39BE}"/>
              </a:ext>
            </a:extLst>
          </p:cNvPr>
          <p:cNvGrpSpPr/>
          <p:nvPr/>
        </p:nvGrpSpPr>
        <p:grpSpPr>
          <a:xfrm>
            <a:off x="6966977" y="7269624"/>
            <a:ext cx="2691940" cy="712084"/>
            <a:chOff x="6966977" y="6388540"/>
            <a:chExt cx="2691940" cy="712084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7BC388B4-8F9C-4821-8A84-AE0F2BE89FFB}"/>
                </a:ext>
              </a:extLst>
            </p:cNvPr>
            <p:cNvSpPr/>
            <p:nvPr/>
          </p:nvSpPr>
          <p:spPr>
            <a:xfrm>
              <a:off x="7831044" y="6516431"/>
              <a:ext cx="182787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6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Transportation</a:t>
              </a:r>
              <a:endParaRPr lang="ru-RU" sz="2000" dirty="0">
                <a:solidFill>
                  <a:srgbClr val="3336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A6417C1-84C7-43CF-BC2B-DC8B159C7943}"/>
                </a:ext>
              </a:extLst>
            </p:cNvPr>
            <p:cNvSpPr/>
            <p:nvPr/>
          </p:nvSpPr>
          <p:spPr>
            <a:xfrm>
              <a:off x="6966977" y="6388540"/>
              <a:ext cx="712084" cy="712084"/>
            </a:xfrm>
            <a:prstGeom prst="ellipse">
              <a:avLst/>
            </a:prstGeom>
            <a:solidFill>
              <a:srgbClr val="0338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A183F5B-F206-44D3-AFB4-E19F9899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28835" y="6584650"/>
              <a:ext cx="388369" cy="330831"/>
            </a:xfrm>
            <a:prstGeom prst="rect">
              <a:avLst/>
            </a:prstGeom>
          </p:spPr>
        </p:pic>
      </p:grpSp>
      <p:sp>
        <p:nvSpPr>
          <p:cNvPr id="38" name="Овал 37">
            <a:extLst>
              <a:ext uri="{FF2B5EF4-FFF2-40B4-BE49-F238E27FC236}">
                <a16:creationId xmlns:a16="http://schemas.microsoft.com/office/drawing/2014/main" id="{CB372A6A-0FBE-420B-ADF0-65AA127BCFF5}"/>
              </a:ext>
            </a:extLst>
          </p:cNvPr>
          <p:cNvSpPr/>
          <p:nvPr/>
        </p:nvSpPr>
        <p:spPr>
          <a:xfrm>
            <a:off x="6974383" y="3881230"/>
            <a:ext cx="712084" cy="71208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29413C3-8DEA-45F8-A24D-A68DA7417CA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57" y="4064697"/>
            <a:ext cx="365144" cy="361040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ED8F9A87-EFEB-44E4-9F8A-35180995B9A4}"/>
              </a:ext>
            </a:extLst>
          </p:cNvPr>
          <p:cNvSpPr/>
          <p:nvPr/>
        </p:nvSpPr>
        <p:spPr>
          <a:xfrm>
            <a:off x="6974383" y="4714868"/>
            <a:ext cx="712084" cy="712084"/>
          </a:xfrm>
          <a:prstGeom prst="ellipse">
            <a:avLst/>
          </a:prstGeom>
          <a:solidFill>
            <a:srgbClr val="008ED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09E215C-1956-BEC7-2AC6-CE4A7587D324}"/>
              </a:ext>
            </a:extLst>
          </p:cNvPr>
          <p:cNvGrpSpPr/>
          <p:nvPr/>
        </p:nvGrpSpPr>
        <p:grpSpPr>
          <a:xfrm>
            <a:off x="6958927" y="6388540"/>
            <a:ext cx="1813400" cy="712084"/>
            <a:chOff x="6958927" y="7246145"/>
            <a:chExt cx="1813400" cy="71208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A435057-7B34-4DE0-897A-B3DF14E868EF}"/>
                </a:ext>
              </a:extLst>
            </p:cNvPr>
            <p:cNvSpPr/>
            <p:nvPr/>
          </p:nvSpPr>
          <p:spPr>
            <a:xfrm>
              <a:off x="7831044" y="7379856"/>
              <a:ext cx="941283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64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Mining</a:t>
              </a:r>
              <a:endParaRPr lang="ru-RU" sz="2000" dirty="0">
                <a:solidFill>
                  <a:srgbClr val="33364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9C925E99-F643-485E-85A2-57E7470CF95B}"/>
                </a:ext>
              </a:extLst>
            </p:cNvPr>
            <p:cNvSpPr/>
            <p:nvPr/>
          </p:nvSpPr>
          <p:spPr>
            <a:xfrm>
              <a:off x="6958927" y="7246145"/>
              <a:ext cx="712084" cy="712084"/>
            </a:xfrm>
            <a:prstGeom prst="ellipse">
              <a:avLst/>
            </a:prstGeom>
            <a:solidFill>
              <a:srgbClr val="0053BF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" descr="Mining - Free Tools and utensils icons">
              <a:extLst>
                <a:ext uri="{FF2B5EF4-FFF2-40B4-BE49-F238E27FC236}">
                  <a16:creationId xmlns:a16="http://schemas.microsoft.com/office/drawing/2014/main" id="{62459729-6BB5-4B9E-8C24-42AA7E523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saturation sat="2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910" y="7379856"/>
              <a:ext cx="401546" cy="401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Овал 66">
            <a:extLst>
              <a:ext uri="{FF2B5EF4-FFF2-40B4-BE49-F238E27FC236}">
                <a16:creationId xmlns:a16="http://schemas.microsoft.com/office/drawing/2014/main" id="{4A9CE1E9-C7F8-4494-9A39-ADEE86BF3DF7}"/>
              </a:ext>
            </a:extLst>
          </p:cNvPr>
          <p:cNvSpPr/>
          <p:nvPr/>
        </p:nvSpPr>
        <p:spPr>
          <a:xfrm>
            <a:off x="6966977" y="5560425"/>
            <a:ext cx="712084" cy="712084"/>
          </a:xfrm>
          <a:prstGeom prst="ellipse">
            <a:avLst/>
          </a:prstGeom>
          <a:solidFill>
            <a:srgbClr val="66A8F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Блок-схема: узел 69">
            <a:extLst>
              <a:ext uri="{FF2B5EF4-FFF2-40B4-BE49-F238E27FC236}">
                <a16:creationId xmlns:a16="http://schemas.microsoft.com/office/drawing/2014/main" id="{869B3A14-C19A-409B-BFE3-5BF13FD5327B}"/>
              </a:ext>
            </a:extLst>
          </p:cNvPr>
          <p:cNvSpPr/>
          <p:nvPr/>
        </p:nvSpPr>
        <p:spPr>
          <a:xfrm>
            <a:off x="955556" y="3710716"/>
            <a:ext cx="5051762" cy="5043363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Часть круга 70">
            <a:extLst>
              <a:ext uri="{FF2B5EF4-FFF2-40B4-BE49-F238E27FC236}">
                <a16:creationId xmlns:a16="http://schemas.microsoft.com/office/drawing/2014/main" id="{5EC78EF3-0F6E-4CA9-A03D-787C989EEE42}"/>
              </a:ext>
            </a:extLst>
          </p:cNvPr>
          <p:cNvSpPr/>
          <p:nvPr/>
        </p:nvSpPr>
        <p:spPr>
          <a:xfrm>
            <a:off x="770695" y="3639858"/>
            <a:ext cx="5528494" cy="5401272"/>
          </a:xfrm>
          <a:prstGeom prst="pie">
            <a:avLst>
              <a:gd name="adj1" fmla="val 12020689"/>
              <a:gd name="adj2" fmla="val 16839550"/>
            </a:avLst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Часть круга 71">
            <a:extLst>
              <a:ext uri="{FF2B5EF4-FFF2-40B4-BE49-F238E27FC236}">
                <a16:creationId xmlns:a16="http://schemas.microsoft.com/office/drawing/2014/main" id="{C1905ADA-972F-4D6A-A343-61977A6490F8}"/>
              </a:ext>
            </a:extLst>
          </p:cNvPr>
          <p:cNvSpPr/>
          <p:nvPr/>
        </p:nvSpPr>
        <p:spPr>
          <a:xfrm>
            <a:off x="815204" y="3639190"/>
            <a:ext cx="5537632" cy="5329834"/>
          </a:xfrm>
          <a:prstGeom prst="pie">
            <a:avLst>
              <a:gd name="adj1" fmla="val 10404783"/>
              <a:gd name="adj2" fmla="val 11850142"/>
            </a:avLst>
          </a:prstGeom>
          <a:solidFill>
            <a:srgbClr val="03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Часть круга 72">
            <a:extLst>
              <a:ext uri="{FF2B5EF4-FFF2-40B4-BE49-F238E27FC236}">
                <a16:creationId xmlns:a16="http://schemas.microsoft.com/office/drawing/2014/main" id="{FA28C9F5-8E2C-408D-870A-E2B5E0605357}"/>
              </a:ext>
            </a:extLst>
          </p:cNvPr>
          <p:cNvSpPr/>
          <p:nvPr/>
        </p:nvSpPr>
        <p:spPr>
          <a:xfrm>
            <a:off x="815205" y="3639190"/>
            <a:ext cx="5580814" cy="5278279"/>
          </a:xfrm>
          <a:prstGeom prst="pie">
            <a:avLst>
              <a:gd name="adj1" fmla="val 7037043"/>
              <a:gd name="adj2" fmla="val 10340746"/>
            </a:avLst>
          </a:prstGeom>
          <a:solidFill>
            <a:srgbClr val="005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Часть круга 73">
            <a:extLst>
              <a:ext uri="{FF2B5EF4-FFF2-40B4-BE49-F238E27FC236}">
                <a16:creationId xmlns:a16="http://schemas.microsoft.com/office/drawing/2014/main" id="{058E1AE4-4AB4-4FFB-8BB4-294B9ED2DCD1}"/>
              </a:ext>
            </a:extLst>
          </p:cNvPr>
          <p:cNvSpPr/>
          <p:nvPr/>
        </p:nvSpPr>
        <p:spPr>
          <a:xfrm>
            <a:off x="751325" y="3762271"/>
            <a:ext cx="5431261" cy="5155198"/>
          </a:xfrm>
          <a:prstGeom prst="pie">
            <a:avLst>
              <a:gd name="adj1" fmla="val 5601208"/>
              <a:gd name="adj2" fmla="val 6851850"/>
            </a:avLst>
          </a:prstGeom>
          <a:solidFill>
            <a:srgbClr val="66A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Часть круга 74">
            <a:extLst>
              <a:ext uri="{FF2B5EF4-FFF2-40B4-BE49-F238E27FC236}">
                <a16:creationId xmlns:a16="http://schemas.microsoft.com/office/drawing/2014/main" id="{304F8ABC-8A7A-46F6-9C3E-1011F2A61178}"/>
              </a:ext>
            </a:extLst>
          </p:cNvPr>
          <p:cNvSpPr/>
          <p:nvPr/>
        </p:nvSpPr>
        <p:spPr>
          <a:xfrm>
            <a:off x="637204" y="3713754"/>
            <a:ext cx="5688857" cy="5155196"/>
          </a:xfrm>
          <a:prstGeom prst="pie">
            <a:avLst>
              <a:gd name="adj1" fmla="val 2818937"/>
              <a:gd name="adj2" fmla="val 5527277"/>
            </a:avLst>
          </a:pr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Блок-схема: узел 75">
            <a:extLst>
              <a:ext uri="{FF2B5EF4-FFF2-40B4-BE49-F238E27FC236}">
                <a16:creationId xmlns:a16="http://schemas.microsoft.com/office/drawing/2014/main" id="{5184F284-FDAA-4BD5-A1D1-3247097C350A}"/>
              </a:ext>
            </a:extLst>
          </p:cNvPr>
          <p:cNvSpPr/>
          <p:nvPr/>
        </p:nvSpPr>
        <p:spPr>
          <a:xfrm>
            <a:off x="2003341" y="4862786"/>
            <a:ext cx="2956582" cy="2821175"/>
          </a:xfrm>
          <a:prstGeom prst="flowChartConnector">
            <a:avLst/>
          </a:prstGeom>
          <a:gradFill flip="none" rotWithShape="1">
            <a:gsLst>
              <a:gs pos="50500">
                <a:schemeClr val="bg1">
                  <a:lumMod val="95000"/>
                </a:schemeClr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87774888-2BE2-45BB-8E83-3ECE420CF26B}"/>
              </a:ext>
            </a:extLst>
          </p:cNvPr>
          <p:cNvSpPr/>
          <p:nvPr/>
        </p:nvSpPr>
        <p:spPr>
          <a:xfrm>
            <a:off x="2038259" y="4720655"/>
            <a:ext cx="742511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uz-Cyrl-U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z-Cyrl-U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39ACD8BE-1649-4205-8715-A6C4365E596E}"/>
              </a:ext>
            </a:extLst>
          </p:cNvPr>
          <p:cNvSpPr/>
          <p:nvPr/>
        </p:nvSpPr>
        <p:spPr>
          <a:xfrm>
            <a:off x="1379804" y="7559226"/>
            <a:ext cx="692818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FFB6E77-CA2B-4448-8D0C-AF0905A6A1CF}"/>
              </a:ext>
            </a:extLst>
          </p:cNvPr>
          <p:cNvSpPr/>
          <p:nvPr/>
        </p:nvSpPr>
        <p:spPr>
          <a:xfrm>
            <a:off x="2746131" y="8412492"/>
            <a:ext cx="6078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z-Cyrl-U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ABFC305-7BD8-4A81-8A80-CA4C852903A7}"/>
              </a:ext>
            </a:extLst>
          </p:cNvPr>
          <p:cNvSpPr/>
          <p:nvPr/>
        </p:nvSpPr>
        <p:spPr>
          <a:xfrm>
            <a:off x="3774250" y="8308103"/>
            <a:ext cx="69602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uz-Cyrl-U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5%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185FF46-38DA-4DCB-9E08-76131D434A44}"/>
              </a:ext>
            </a:extLst>
          </p:cNvPr>
          <p:cNvSpPr/>
          <p:nvPr/>
        </p:nvSpPr>
        <p:spPr>
          <a:xfrm>
            <a:off x="1349293" y="5921231"/>
            <a:ext cx="71371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2709345-7D05-4BDE-9006-AF12117F0595}"/>
              </a:ext>
            </a:extLst>
          </p:cNvPr>
          <p:cNvSpPr/>
          <p:nvPr/>
        </p:nvSpPr>
        <p:spPr>
          <a:xfrm>
            <a:off x="5070100" y="6188126"/>
            <a:ext cx="76602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36,3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1">
            <a:extLst>
              <a:ext uri="{FF2B5EF4-FFF2-40B4-BE49-F238E27FC236}">
                <a16:creationId xmlns:a16="http://schemas.microsoft.com/office/drawing/2014/main" id="{25BD7D1E-FEC9-467A-BA61-283BD7148B1A}"/>
              </a:ext>
            </a:extLst>
          </p:cNvPr>
          <p:cNvSpPr txBox="1"/>
          <p:nvPr/>
        </p:nvSpPr>
        <p:spPr>
          <a:xfrm>
            <a:off x="2314772" y="5813651"/>
            <a:ext cx="2379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ru-RU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bln</a:t>
            </a:r>
            <a:endParaRPr lang="ru-RU" sz="4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50BA0AE2-C8C2-4F2F-A323-83685C568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658" y="5844786"/>
            <a:ext cx="503125" cy="42858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5AA092CE-39C8-4726-AE29-83C79576E48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1" y="5575342"/>
            <a:ext cx="545014" cy="538889"/>
          </a:xfrm>
          <a:prstGeom prst="rect">
            <a:avLst/>
          </a:prstGeom>
        </p:spPr>
      </p:pic>
      <p:pic>
        <p:nvPicPr>
          <p:cNvPr id="87" name="Picture 6" descr="Mining - Free Tools and utensils icons">
            <a:extLst>
              <a:ext uri="{FF2B5EF4-FFF2-40B4-BE49-F238E27FC236}">
                <a16:creationId xmlns:a16="http://schemas.microsoft.com/office/drawing/2014/main" id="{235285C3-F8F4-4A24-A0B2-255C7A1B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64" y="6968978"/>
            <a:ext cx="516353" cy="5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5EE08D3-E548-4D6A-A3AA-72386F984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3142" y="4141311"/>
            <a:ext cx="512055" cy="512055"/>
          </a:xfrm>
          <a:prstGeom prst="rect">
            <a:avLst/>
          </a:prstGeom>
        </p:spPr>
      </p:pic>
      <p:graphicFrame>
        <p:nvGraphicFramePr>
          <p:cNvPr id="91" name="Диаграмма 90">
            <a:extLst>
              <a:ext uri="{FF2B5EF4-FFF2-40B4-BE49-F238E27FC236}">
                <a16:creationId xmlns:a16="http://schemas.microsoft.com/office/drawing/2014/main" id="{B0BB7425-B08C-4410-815D-8DBFFE472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284019"/>
              </p:ext>
            </p:extLst>
          </p:nvPr>
        </p:nvGraphicFramePr>
        <p:xfrm>
          <a:off x="10407535" y="2857690"/>
          <a:ext cx="8044365" cy="631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DA0A3C6-8629-400D-81E9-9D593A2E585E}"/>
              </a:ext>
            </a:extLst>
          </p:cNvPr>
          <p:cNvSpPr/>
          <p:nvPr/>
        </p:nvSpPr>
        <p:spPr>
          <a:xfrm>
            <a:off x="1365783" y="2396026"/>
            <a:ext cx="71800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FDI* SECTORAL STRUCTURE IN </a:t>
            </a:r>
            <a:r>
              <a:rPr lang="ru-RU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0609CDE-3046-404A-A2B8-5A735B807420}"/>
              </a:ext>
            </a:extLst>
          </p:cNvPr>
          <p:cNvSpPr txBox="1"/>
          <p:nvPr/>
        </p:nvSpPr>
        <p:spPr>
          <a:xfrm>
            <a:off x="11012042" y="2396025"/>
            <a:ext cx="7002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INFLOWS IN 2017 – 2023, MLN USD</a:t>
            </a:r>
            <a:endParaRPr lang="ru-RU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187ECF-EC5B-41EB-AB11-76D7FFAD7BE3}"/>
              </a:ext>
            </a:extLst>
          </p:cNvPr>
          <p:cNvSpPr txBox="1"/>
          <p:nvPr/>
        </p:nvSpPr>
        <p:spPr>
          <a:xfrm>
            <a:off x="5424596" y="937269"/>
            <a:ext cx="9199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LANDSCAPE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15684" y="4862786"/>
            <a:ext cx="433452" cy="4334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678" y="7854315"/>
            <a:ext cx="457962" cy="4165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0F0709-266E-238F-2986-4256F347B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67" y="5704844"/>
            <a:ext cx="395599" cy="395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F1CEEB-807E-6D13-19D3-E635A7637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11" y="7867003"/>
            <a:ext cx="441100" cy="4411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EAFE40-18F8-CE25-C8CC-93930114B321}"/>
              </a:ext>
            </a:extLst>
          </p:cNvPr>
          <p:cNvSpPr/>
          <p:nvPr/>
        </p:nvSpPr>
        <p:spPr>
          <a:xfrm>
            <a:off x="-997441" y="9593166"/>
            <a:ext cx="71800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FDI in fixed assets</a:t>
            </a:r>
            <a:r>
              <a:rPr lang="ru-RU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2">
            <a:extLst>
              <a:ext uri="{FF2B5EF4-FFF2-40B4-BE49-F238E27FC236}">
                <a16:creationId xmlns:a16="http://schemas.microsoft.com/office/drawing/2014/main" id="{2ED0E4F8-8FCA-4F20-94B4-8F47A47727B3}"/>
              </a:ext>
            </a:extLst>
          </p:cNvPr>
          <p:cNvGrpSpPr/>
          <p:nvPr/>
        </p:nvGrpSpPr>
        <p:grpSpPr>
          <a:xfrm>
            <a:off x="6375696" y="1628278"/>
            <a:ext cx="6725646" cy="6725644"/>
            <a:chOff x="7349505" y="606851"/>
            <a:chExt cx="1211126" cy="1211126"/>
          </a:xfrm>
        </p:grpSpPr>
        <p:sp>
          <p:nvSpPr>
            <p:cNvPr id="70" name="Oval 3">
              <a:extLst>
                <a:ext uri="{FF2B5EF4-FFF2-40B4-BE49-F238E27FC236}">
                  <a16:creationId xmlns:a16="http://schemas.microsoft.com/office/drawing/2014/main" id="{EF7713D2-4EED-4F25-AC3D-95DACC6E8F9C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Oval 4">
              <a:extLst>
                <a:ext uri="{FF2B5EF4-FFF2-40B4-BE49-F238E27FC236}">
                  <a16:creationId xmlns:a16="http://schemas.microsoft.com/office/drawing/2014/main" id="{4B2248FC-BE30-4930-A462-83C586B04134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5">
            <a:extLst>
              <a:ext uri="{FF2B5EF4-FFF2-40B4-BE49-F238E27FC236}">
                <a16:creationId xmlns:a16="http://schemas.microsoft.com/office/drawing/2014/main" id="{C8F100FB-E955-4DE1-90FC-DA2849CDFDD5}"/>
              </a:ext>
            </a:extLst>
          </p:cNvPr>
          <p:cNvGrpSpPr/>
          <p:nvPr/>
        </p:nvGrpSpPr>
        <p:grpSpPr>
          <a:xfrm>
            <a:off x="6886506" y="2139088"/>
            <a:ext cx="5704029" cy="5704029"/>
            <a:chOff x="7349505" y="606851"/>
            <a:chExt cx="1211126" cy="1211126"/>
          </a:xfrm>
        </p:grpSpPr>
        <p:sp>
          <p:nvSpPr>
            <p:cNvPr id="68" name="Oval 6">
              <a:extLst>
                <a:ext uri="{FF2B5EF4-FFF2-40B4-BE49-F238E27FC236}">
                  <a16:creationId xmlns:a16="http://schemas.microsoft.com/office/drawing/2014/main" id="{1F7A2E52-93A3-4B37-B88C-617F01F3EF07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Oval 7">
              <a:extLst>
                <a:ext uri="{FF2B5EF4-FFF2-40B4-BE49-F238E27FC236}">
                  <a16:creationId xmlns:a16="http://schemas.microsoft.com/office/drawing/2014/main" id="{BCE2D37F-FE18-4E9A-BD7A-0C4D008A57AE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8">
            <a:extLst>
              <a:ext uri="{FF2B5EF4-FFF2-40B4-BE49-F238E27FC236}">
                <a16:creationId xmlns:a16="http://schemas.microsoft.com/office/drawing/2014/main" id="{C483D5AB-2C74-49FE-A413-4375DD399ABA}"/>
              </a:ext>
            </a:extLst>
          </p:cNvPr>
          <p:cNvGrpSpPr/>
          <p:nvPr/>
        </p:nvGrpSpPr>
        <p:grpSpPr>
          <a:xfrm>
            <a:off x="7353327" y="2605909"/>
            <a:ext cx="4770383" cy="4770381"/>
            <a:chOff x="7349505" y="606851"/>
            <a:chExt cx="1211126" cy="1211126"/>
          </a:xfrm>
        </p:grpSpPr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99E7A080-9B53-4D81-8A0B-C2B6602A7B26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Oval 10">
              <a:extLst>
                <a:ext uri="{FF2B5EF4-FFF2-40B4-BE49-F238E27FC236}">
                  <a16:creationId xmlns:a16="http://schemas.microsoft.com/office/drawing/2014/main" id="{EB95376F-2A72-4F7D-BB3E-4761EB0E332C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AD97112-5224-EA47-7C84-36703F323494}"/>
              </a:ext>
            </a:extLst>
          </p:cNvPr>
          <p:cNvGrpSpPr/>
          <p:nvPr/>
        </p:nvGrpSpPr>
        <p:grpSpPr>
          <a:xfrm>
            <a:off x="6540371" y="9242235"/>
            <a:ext cx="4789803" cy="925669"/>
            <a:chOff x="5504934" y="8699699"/>
            <a:chExt cx="4789803" cy="92566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2D0517-BE70-424D-95C8-8BA285039D3A}"/>
                </a:ext>
              </a:extLst>
            </p:cNvPr>
            <p:cNvSpPr txBox="1"/>
            <p:nvPr/>
          </p:nvSpPr>
          <p:spPr>
            <a:xfrm>
              <a:off x="5504934" y="8742682"/>
              <a:ext cx="36806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Competitive</a:t>
              </a:r>
              <a:endPara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human capital</a:t>
              </a:r>
              <a:endPara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A2AD8E40-7FA8-428F-B506-0B7CAF828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9068" y="8699699"/>
              <a:ext cx="925669" cy="925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C796234-7820-DC07-1B57-7B9776E119A3}"/>
              </a:ext>
            </a:extLst>
          </p:cNvPr>
          <p:cNvGrpSpPr/>
          <p:nvPr/>
        </p:nvGrpSpPr>
        <p:grpSpPr>
          <a:xfrm>
            <a:off x="816544" y="2359361"/>
            <a:ext cx="5325742" cy="987142"/>
            <a:chOff x="680325" y="6239472"/>
            <a:chExt cx="5325742" cy="98714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9C7F229-B353-432C-8D5B-33DAE6E9E830}"/>
                </a:ext>
              </a:extLst>
            </p:cNvPr>
            <p:cNvSpPr txBox="1"/>
            <p:nvPr/>
          </p:nvSpPr>
          <p:spPr>
            <a:xfrm>
              <a:off x="680325" y="6395617"/>
              <a:ext cx="429306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Developing Infrastructure and abundant natural resources</a:t>
              </a:r>
              <a:endPara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" name="Picture 8">
              <a:extLst>
                <a:ext uri="{FF2B5EF4-FFF2-40B4-BE49-F238E27FC236}">
                  <a16:creationId xmlns:a16="http://schemas.microsoft.com/office/drawing/2014/main" id="{8DA4B32D-AE84-4226-95D5-3284E7DD1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177" y="6239472"/>
              <a:ext cx="976890" cy="97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93DF780-5711-666C-3C27-675B1510E20E}"/>
              </a:ext>
            </a:extLst>
          </p:cNvPr>
          <p:cNvGrpSpPr/>
          <p:nvPr/>
        </p:nvGrpSpPr>
        <p:grpSpPr>
          <a:xfrm>
            <a:off x="13379466" y="2359361"/>
            <a:ext cx="5047497" cy="1220381"/>
            <a:chOff x="13682871" y="5981388"/>
            <a:chExt cx="5047497" cy="122038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B765DBB-4838-4AA3-9D13-A930052E458E}"/>
                </a:ext>
              </a:extLst>
            </p:cNvPr>
            <p:cNvSpPr txBox="1"/>
            <p:nvPr/>
          </p:nvSpPr>
          <p:spPr>
            <a:xfrm>
              <a:off x="14655358" y="5981388"/>
              <a:ext cx="40750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Competitive business costs, incentives and comfortable living conditions</a:t>
              </a:r>
              <a:endPara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Picture 18">
              <a:extLst>
                <a:ext uri="{FF2B5EF4-FFF2-40B4-BE49-F238E27FC236}">
                  <a16:creationId xmlns:a16="http://schemas.microsoft.com/office/drawing/2014/main" id="{CFEF097E-C7B5-4D4E-8EA7-4C2FE8E42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2871" y="6339374"/>
              <a:ext cx="862395" cy="86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984D202-C62C-1745-A481-918C46BEE4CE}"/>
              </a:ext>
            </a:extLst>
          </p:cNvPr>
          <p:cNvGrpSpPr/>
          <p:nvPr/>
        </p:nvGrpSpPr>
        <p:grpSpPr>
          <a:xfrm>
            <a:off x="13568163" y="6105046"/>
            <a:ext cx="6333543" cy="1027574"/>
            <a:chOff x="13471241" y="2685710"/>
            <a:chExt cx="6333543" cy="102757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BA1BCE-7148-411D-8B9C-5C0CED43E9BB}"/>
                </a:ext>
              </a:extLst>
            </p:cNvPr>
            <p:cNvSpPr txBox="1"/>
            <p:nvPr/>
          </p:nvSpPr>
          <p:spPr>
            <a:xfrm>
              <a:off x="14532513" y="2685710"/>
              <a:ext cx="5272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Accessibility of local </a:t>
              </a:r>
              <a:endPara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regional markets</a:t>
              </a:r>
              <a:endPara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Picture 20">
              <a:extLst>
                <a:ext uri="{FF2B5EF4-FFF2-40B4-BE49-F238E27FC236}">
                  <a16:creationId xmlns:a16="http://schemas.microsoft.com/office/drawing/2014/main" id="{EB8AD5E3-3E12-4383-A14E-F44674F3E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1241" y="2736394"/>
              <a:ext cx="976890" cy="97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A178C9B3-331B-44C7-9907-7F57BE59D9A5}"/>
              </a:ext>
            </a:extLst>
          </p:cNvPr>
          <p:cNvSpPr/>
          <p:nvPr/>
        </p:nvSpPr>
        <p:spPr>
          <a:xfrm>
            <a:off x="8054011" y="5343436"/>
            <a:ext cx="355578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Reasons to 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</a:t>
            </a:r>
            <a:b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Uzbekistan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A6C4B2C-CEE3-4044-A784-67DFBA42A93B}"/>
              </a:ext>
            </a:extLst>
          </p:cNvPr>
          <p:cNvSpPr/>
          <p:nvPr/>
        </p:nvSpPr>
        <p:spPr>
          <a:xfrm>
            <a:off x="8935273" y="2605909"/>
            <a:ext cx="158396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9900" b="1" spc="-15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9900" b="1" spc="-15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EF8D147-D365-2D58-7544-A33953206FD8}"/>
              </a:ext>
            </a:extLst>
          </p:cNvPr>
          <p:cNvGrpSpPr/>
          <p:nvPr/>
        </p:nvGrpSpPr>
        <p:grpSpPr>
          <a:xfrm>
            <a:off x="530934" y="6105046"/>
            <a:ext cx="5080716" cy="996608"/>
            <a:chOff x="875899" y="2583134"/>
            <a:chExt cx="5080716" cy="996608"/>
          </a:xfrm>
        </p:grpSpPr>
        <p:pic>
          <p:nvPicPr>
            <p:cNvPr id="80" name="Picture 10">
              <a:extLst>
                <a:ext uri="{FF2B5EF4-FFF2-40B4-BE49-F238E27FC236}">
                  <a16:creationId xmlns:a16="http://schemas.microsoft.com/office/drawing/2014/main" id="{45B134BD-5832-4A7E-9870-A088E0F12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007" y="2583134"/>
              <a:ext cx="996608" cy="99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1E6EC-666D-DD2E-54E7-7333E8E0E71B}"/>
                </a:ext>
              </a:extLst>
            </p:cNvPr>
            <p:cNvSpPr txBox="1"/>
            <p:nvPr/>
          </p:nvSpPr>
          <p:spPr>
            <a:xfrm>
              <a:off x="875899" y="2717347"/>
              <a:ext cx="39998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Irreversible reforms and strategic development </a:t>
              </a:r>
              <a:endParaRPr lang="ru-RU" sz="24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4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8AA222-DD50-4875-A8F4-7832B5B09477}"/>
              </a:ext>
            </a:extLst>
          </p:cNvPr>
          <p:cNvGrpSpPr/>
          <p:nvPr/>
        </p:nvGrpSpPr>
        <p:grpSpPr>
          <a:xfrm>
            <a:off x="982858" y="2838389"/>
            <a:ext cx="3569910" cy="7582995"/>
            <a:chOff x="0" y="1025237"/>
            <a:chExt cx="4275210" cy="908115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20E1847-CE81-45E2-85E7-AB6F305309C1}"/>
                </a:ext>
              </a:extLst>
            </p:cNvPr>
            <p:cNvGrpSpPr/>
            <p:nvPr/>
          </p:nvGrpSpPr>
          <p:grpSpPr>
            <a:xfrm>
              <a:off x="745768" y="1025237"/>
              <a:ext cx="2948919" cy="2750124"/>
              <a:chOff x="887989" y="1097346"/>
              <a:chExt cx="3020157" cy="2816560"/>
            </a:xfrm>
          </p:grpSpPr>
          <p:grpSp>
            <p:nvGrpSpPr>
              <p:cNvPr id="66" name="Group 1">
                <a:extLst>
                  <a:ext uri="{FF2B5EF4-FFF2-40B4-BE49-F238E27FC236}">
                    <a16:creationId xmlns:a16="http://schemas.microsoft.com/office/drawing/2014/main" id="{98903298-318C-4DC7-A0EE-DD40DC8C0B0A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67" name="Group 2">
                  <a:extLst>
                    <a:ext uri="{FF2B5EF4-FFF2-40B4-BE49-F238E27FC236}">
                      <a16:creationId xmlns:a16="http://schemas.microsoft.com/office/drawing/2014/main" id="{824AF699-0DCD-450E-AF32-863C9DAB8C5B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69" name="Oval 4">
                    <a:extLst>
                      <a:ext uri="{FF2B5EF4-FFF2-40B4-BE49-F238E27FC236}">
                        <a16:creationId xmlns:a16="http://schemas.microsoft.com/office/drawing/2014/main" id="{2BCD3AEA-858B-4185-836A-1E498A172DF3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0" name="Partial Circle 5">
                    <a:extLst>
                      <a:ext uri="{FF2B5EF4-FFF2-40B4-BE49-F238E27FC236}">
                        <a16:creationId xmlns:a16="http://schemas.microsoft.com/office/drawing/2014/main" id="{DA416A74-F700-414C-9E8D-60FA8644CE30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1889553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1" name="Oval 6">
                    <a:extLst>
                      <a:ext uri="{FF2B5EF4-FFF2-40B4-BE49-F238E27FC236}">
                        <a16:creationId xmlns:a16="http://schemas.microsoft.com/office/drawing/2014/main" id="{0586EC2A-02BF-45D1-8B02-4AE07BFADBEB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8" name="Rectangle 3">
                  <a:extLst>
                    <a:ext uri="{FF2B5EF4-FFF2-40B4-BE49-F238E27FC236}">
                      <a16:creationId xmlns:a16="http://schemas.microsoft.com/office/drawing/2014/main" id="{13C29CCC-2AFB-4408-B763-46EFE558D35F}"/>
                    </a:ext>
                  </a:extLst>
                </p:cNvPr>
                <p:cNvSpPr/>
                <p:nvPr/>
              </p:nvSpPr>
              <p:spPr>
                <a:xfrm>
                  <a:off x="3815210" y="4696601"/>
                  <a:ext cx="2384341" cy="12956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3E549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70%</a:t>
                  </a:r>
                </a:p>
              </p:txBody>
            </p:sp>
          </p:grp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4E37E408-331B-4BA4-A433-B0F771238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17698" y="2855822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831B43C-13AE-4013-9787-0E42C95EAE52}"/>
                </a:ext>
              </a:extLst>
            </p:cNvPr>
            <p:cNvSpPr txBox="1"/>
            <p:nvPr/>
          </p:nvSpPr>
          <p:spPr>
            <a:xfrm>
              <a:off x="0" y="1489889"/>
              <a:ext cx="4241658" cy="479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dirty="0">
                  <a:solidFill>
                    <a:srgbClr val="3E549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Pre-school</a:t>
              </a:r>
            </a:p>
          </p:txBody>
        </p:sp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001D13BF-41FC-4EE5-91B0-494FF17182E5}"/>
                </a:ext>
              </a:extLst>
            </p:cNvPr>
            <p:cNvGrpSpPr/>
            <p:nvPr/>
          </p:nvGrpSpPr>
          <p:grpSpPr>
            <a:xfrm>
              <a:off x="745768" y="3811002"/>
              <a:ext cx="2750124" cy="3050460"/>
              <a:chOff x="887989" y="789755"/>
              <a:chExt cx="2816560" cy="3124151"/>
            </a:xfrm>
          </p:grpSpPr>
          <p:grpSp>
            <p:nvGrpSpPr>
              <p:cNvPr id="91" name="Group 1">
                <a:extLst>
                  <a:ext uri="{FF2B5EF4-FFF2-40B4-BE49-F238E27FC236}">
                    <a16:creationId xmlns:a16="http://schemas.microsoft.com/office/drawing/2014/main" id="{E1A5E3A7-AC99-4929-B021-584EEEF162D5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93" name="Group 2">
                  <a:extLst>
                    <a:ext uri="{FF2B5EF4-FFF2-40B4-BE49-F238E27FC236}">
                      <a16:creationId xmlns:a16="http://schemas.microsoft.com/office/drawing/2014/main" id="{19EA39D5-4B09-45FA-B49A-34688DED6055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95" name="Oval 4">
                    <a:extLst>
                      <a:ext uri="{FF2B5EF4-FFF2-40B4-BE49-F238E27FC236}">
                        <a16:creationId xmlns:a16="http://schemas.microsoft.com/office/drawing/2014/main" id="{40B89D62-6CC4-4E0C-84F5-9690C89CD3BE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6" name="Partial Circle 5">
                    <a:extLst>
                      <a:ext uri="{FF2B5EF4-FFF2-40B4-BE49-F238E27FC236}">
                        <a16:creationId xmlns:a16="http://schemas.microsoft.com/office/drawing/2014/main" id="{22404AE9-1DD0-4F2E-986A-8FB0A725A092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16202282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Oval 6">
                    <a:extLst>
                      <a:ext uri="{FF2B5EF4-FFF2-40B4-BE49-F238E27FC236}">
                        <a16:creationId xmlns:a16="http://schemas.microsoft.com/office/drawing/2014/main" id="{7048F3FE-D4B1-4101-A9DB-B0C47B752CAD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94" name="Rectangle 3">
                  <a:extLst>
                    <a:ext uri="{FF2B5EF4-FFF2-40B4-BE49-F238E27FC236}">
                      <a16:creationId xmlns:a16="http://schemas.microsoft.com/office/drawing/2014/main" id="{886CBBA5-D85B-4490-9877-9E504EDD3DAF}"/>
                    </a:ext>
                  </a:extLst>
                </p:cNvPr>
                <p:cNvSpPr/>
                <p:nvPr/>
              </p:nvSpPr>
              <p:spPr>
                <a:xfrm>
                  <a:off x="3582275" y="4696601"/>
                  <a:ext cx="3036311" cy="12956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3E549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100%</a:t>
                  </a:r>
                </a:p>
              </p:txBody>
            </p:sp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8B2644FA-FC87-495E-8E8F-8169EC9C2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25126" y="789755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1C18004-34B7-4C00-92D4-46FCB5892595}"/>
                </a:ext>
              </a:extLst>
            </p:cNvPr>
            <p:cNvSpPr txBox="1"/>
            <p:nvPr/>
          </p:nvSpPr>
          <p:spPr>
            <a:xfrm>
              <a:off x="0" y="4575989"/>
              <a:ext cx="4241658" cy="442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9EAFAA5C-7D07-410C-AD64-08AFB0EDB3C1}"/>
                </a:ext>
              </a:extLst>
            </p:cNvPr>
            <p:cNvGrpSpPr/>
            <p:nvPr/>
          </p:nvGrpSpPr>
          <p:grpSpPr>
            <a:xfrm>
              <a:off x="745768" y="7197439"/>
              <a:ext cx="2750124" cy="2908949"/>
              <a:chOff x="887989" y="1097346"/>
              <a:chExt cx="2816560" cy="2979222"/>
            </a:xfrm>
          </p:grpSpPr>
          <p:grpSp>
            <p:nvGrpSpPr>
              <p:cNvPr id="108" name="Group 1">
                <a:extLst>
                  <a:ext uri="{FF2B5EF4-FFF2-40B4-BE49-F238E27FC236}">
                    <a16:creationId xmlns:a16="http://schemas.microsoft.com/office/drawing/2014/main" id="{F379644C-3B28-4877-A721-A2CAD2950F90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110" name="Group 2">
                  <a:extLst>
                    <a:ext uri="{FF2B5EF4-FFF2-40B4-BE49-F238E27FC236}">
                      <a16:creationId xmlns:a16="http://schemas.microsoft.com/office/drawing/2014/main" id="{25A2D1D8-6BA1-48B9-9BD0-434B591BA67D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112" name="Oval 4">
                    <a:extLst>
                      <a:ext uri="{FF2B5EF4-FFF2-40B4-BE49-F238E27FC236}">
                        <a16:creationId xmlns:a16="http://schemas.microsoft.com/office/drawing/2014/main" id="{645BFEB2-3DAC-441D-9DF3-EFCCD8A8DE9A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3" name="Partial Circle 5">
                    <a:extLst>
                      <a:ext uri="{FF2B5EF4-FFF2-40B4-BE49-F238E27FC236}">
                        <a16:creationId xmlns:a16="http://schemas.microsoft.com/office/drawing/2014/main" id="{CF9DDC46-96DB-4939-B5D4-DB4383B170A8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7612322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4" name="Oval 6">
                    <a:extLst>
                      <a:ext uri="{FF2B5EF4-FFF2-40B4-BE49-F238E27FC236}">
                        <a16:creationId xmlns:a16="http://schemas.microsoft.com/office/drawing/2014/main" id="{5819A5BB-C7CE-4FF6-9475-6E50CCEB447E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11" name="Rectangle 3">
                  <a:extLst>
                    <a:ext uri="{FF2B5EF4-FFF2-40B4-BE49-F238E27FC236}">
                      <a16:creationId xmlns:a16="http://schemas.microsoft.com/office/drawing/2014/main" id="{5E9D318C-048C-4167-8782-5333109CE736}"/>
                    </a:ext>
                  </a:extLst>
                </p:cNvPr>
                <p:cNvSpPr/>
                <p:nvPr/>
              </p:nvSpPr>
              <p:spPr>
                <a:xfrm>
                  <a:off x="3815210" y="4696601"/>
                  <a:ext cx="2384341" cy="12956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3E549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38%</a:t>
                  </a:r>
                </a:p>
              </p:txBody>
            </p:sp>
          </p:grp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0B214A21-4142-42B2-A62A-4E17888D9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1229" y="3181146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FE342C-856B-4663-A982-3CA14D8B4CE6}"/>
                </a:ext>
              </a:extLst>
            </p:cNvPr>
            <p:cNvSpPr txBox="1"/>
            <p:nvPr/>
          </p:nvSpPr>
          <p:spPr>
            <a:xfrm>
              <a:off x="33552" y="7747454"/>
              <a:ext cx="4241658" cy="442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Higher</a:t>
              </a:r>
            </a:p>
          </p:txBody>
        </p:sp>
      </p:grp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26EB89ED-FAB8-4FB3-AC33-073C267A2283}"/>
              </a:ext>
            </a:extLst>
          </p:cNvPr>
          <p:cNvSpPr/>
          <p:nvPr/>
        </p:nvSpPr>
        <p:spPr>
          <a:xfrm>
            <a:off x="681552" y="2075464"/>
            <a:ext cx="4265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ENROLMENT RATE</a:t>
            </a:r>
            <a:endParaRPr lang="ru-RU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573962" y="937269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HUMAN CAPITAL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F35A3B-23AB-4D75-B7DB-E5E3C97A4C0D}"/>
              </a:ext>
            </a:extLst>
          </p:cNvPr>
          <p:cNvGrpSpPr/>
          <p:nvPr/>
        </p:nvGrpSpPr>
        <p:grpSpPr>
          <a:xfrm>
            <a:off x="13712919" y="3524068"/>
            <a:ext cx="4306716" cy="6316838"/>
            <a:chOff x="15377281" y="5385719"/>
            <a:chExt cx="2705396" cy="3968116"/>
          </a:xfrm>
        </p:grpSpPr>
        <p:pic>
          <p:nvPicPr>
            <p:cNvPr id="41" name="Picture 4" descr="https://upload.wikimedia.org/wikipedia/en/b/be/InhaUniversityEmblem.png">
              <a:extLst>
                <a:ext uri="{FF2B5EF4-FFF2-40B4-BE49-F238E27FC236}">
                  <a16:creationId xmlns:a16="http://schemas.microsoft.com/office/drawing/2014/main" id="{87320161-20C6-462D-B332-E0F99CED7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3963" y="6199816"/>
              <a:ext cx="865406" cy="86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ttp://www.but.uz/images/logo.png">
              <a:extLst>
                <a:ext uri="{FF2B5EF4-FFF2-40B4-BE49-F238E27FC236}">
                  <a16:creationId xmlns:a16="http://schemas.microsoft.com/office/drawing/2014/main" id="{AF489590-992D-45F8-8A9F-8C56D1A56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4027" y="8534675"/>
              <a:ext cx="646771" cy="775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0" descr="Webster University Logo.svg">
              <a:extLst>
                <a:ext uri="{FF2B5EF4-FFF2-40B4-BE49-F238E27FC236}">
                  <a16:creationId xmlns:a16="http://schemas.microsoft.com/office/drawing/2014/main" id="{DAB018D4-58AE-43AA-833D-FD2A9FF04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4561" y="6282665"/>
              <a:ext cx="1269006" cy="626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ttp://www.wiut.uz/images/Logo_ORG-1.png">
              <a:extLst>
                <a:ext uri="{FF2B5EF4-FFF2-40B4-BE49-F238E27FC236}">
                  <a16:creationId xmlns:a16="http://schemas.microsoft.com/office/drawing/2014/main" id="{4538FF48-C6E7-49A3-820A-374A5FC8F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4276" y="5385719"/>
              <a:ext cx="2578401" cy="58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DB44903-4656-4B0C-9804-E2A0A8C00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1799" y="7470536"/>
              <a:ext cx="1826757" cy="58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07A3983-6ED4-455C-9F5E-098FCB614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3439" y="7276888"/>
              <a:ext cx="603135" cy="74480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BD66DC-4C4D-4D52-A0A3-4971C2D4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7281" y="8449832"/>
              <a:ext cx="904003" cy="904003"/>
            </a:xfrm>
            <a:prstGeom prst="rect">
              <a:avLst/>
            </a:prstGeom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2E08A1C8-2FDD-4D52-AD41-2AEF52929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5178" y="8549184"/>
              <a:ext cx="646772" cy="761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AAC9342-3737-4D8C-A016-A16C4ED258F9}"/>
              </a:ext>
            </a:extLst>
          </p:cNvPr>
          <p:cNvSpPr/>
          <p:nvPr/>
        </p:nvSpPr>
        <p:spPr>
          <a:xfrm>
            <a:off x="14814139" y="2341405"/>
            <a:ext cx="2754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INTERNATIONAL </a:t>
            </a:r>
          </a:p>
          <a:p>
            <a:pPr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UNIVERSITIES </a:t>
            </a:r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526B721C-D429-490E-9AD5-BD4DA04957D8}"/>
              </a:ext>
            </a:extLst>
          </p:cNvPr>
          <p:cNvSpPr/>
          <p:nvPr/>
        </p:nvSpPr>
        <p:spPr>
          <a:xfrm>
            <a:off x="5505810" y="4450902"/>
            <a:ext cx="4071518" cy="1274651"/>
          </a:xfrm>
          <a:custGeom>
            <a:avLst/>
            <a:gdLst>
              <a:gd name="connsiteX0" fmla="*/ 0 w 1288789"/>
              <a:gd name="connsiteY0" fmla="*/ 0 h 912546"/>
              <a:gd name="connsiteX1" fmla="*/ 1288789 w 1288789"/>
              <a:gd name="connsiteY1" fmla="*/ 0 h 912546"/>
              <a:gd name="connsiteX2" fmla="*/ 1288789 w 1288789"/>
              <a:gd name="connsiteY2" fmla="*/ 912546 h 912546"/>
              <a:gd name="connsiteX3" fmla="*/ 0 w 1288789"/>
              <a:gd name="connsiteY3" fmla="*/ 912546 h 912546"/>
              <a:gd name="connsiteX4" fmla="*/ 0 w 1288789"/>
              <a:gd name="connsiteY4" fmla="*/ 0 h 9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8789" h="912546">
                <a:moveTo>
                  <a:pt x="0" y="0"/>
                </a:moveTo>
                <a:lnTo>
                  <a:pt x="1288789" y="0"/>
                </a:lnTo>
                <a:lnTo>
                  <a:pt x="1288789" y="912546"/>
                </a:lnTo>
                <a:lnTo>
                  <a:pt x="0" y="912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en-US" sz="3200" b="1" kern="12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r>
              <a:rPr lang="en-US" altLang="en-US" sz="3200" kern="12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higher educational institutions (HEIs)</a:t>
            </a:r>
            <a:endParaRPr lang="ru-RU" sz="3200" kern="1200" dirty="0">
              <a:solidFill>
                <a:srgbClr val="3E54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92D9CEE2-8537-4069-9DFA-BA59A91C8D8A}"/>
              </a:ext>
            </a:extLst>
          </p:cNvPr>
          <p:cNvSpPr/>
          <p:nvPr/>
        </p:nvSpPr>
        <p:spPr>
          <a:xfrm>
            <a:off x="5826868" y="7272581"/>
            <a:ext cx="3539030" cy="1274651"/>
          </a:xfrm>
          <a:custGeom>
            <a:avLst/>
            <a:gdLst>
              <a:gd name="connsiteX0" fmla="*/ 0 w 1288789"/>
              <a:gd name="connsiteY0" fmla="*/ 0 h 912546"/>
              <a:gd name="connsiteX1" fmla="*/ 1288789 w 1288789"/>
              <a:gd name="connsiteY1" fmla="*/ 0 h 912546"/>
              <a:gd name="connsiteX2" fmla="*/ 1288789 w 1288789"/>
              <a:gd name="connsiteY2" fmla="*/ 912546 h 912546"/>
              <a:gd name="connsiteX3" fmla="*/ 0 w 1288789"/>
              <a:gd name="connsiteY3" fmla="*/ 912546 h 912546"/>
              <a:gd name="connsiteX4" fmla="*/ 0 w 1288789"/>
              <a:gd name="connsiteY4" fmla="*/ 0 h 9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8789" h="912546">
                <a:moveTo>
                  <a:pt x="0" y="0"/>
                </a:moveTo>
                <a:lnTo>
                  <a:pt x="1288789" y="0"/>
                </a:lnTo>
                <a:lnTo>
                  <a:pt x="1288789" y="912546"/>
                </a:lnTo>
                <a:lnTo>
                  <a:pt x="0" y="912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32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US" altLang="en-US" sz="3200" b="1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mln </a:t>
            </a:r>
            <a:r>
              <a:rPr lang="en-US" altLang="en-US" sz="3200" dirty="0">
                <a:solidFill>
                  <a:srgbClr val="3E54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are studying in HEIs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DABD6-7107-4109-8C65-DDEE224D6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48" y="6759657"/>
            <a:ext cx="2020129" cy="2020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C56B83-DF87-46D5-8834-3977E5038C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12" y="3951124"/>
            <a:ext cx="2175870" cy="21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Attractive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19D"/>
      </a:accent1>
      <a:accent2>
        <a:srgbClr val="674AB4"/>
      </a:accent2>
      <a:accent3>
        <a:srgbClr val="D44465"/>
      </a:accent3>
      <a:accent4>
        <a:srgbClr val="D74142"/>
      </a:accent4>
      <a:accent5>
        <a:srgbClr val="EB7E21"/>
      </a:accent5>
      <a:accent6>
        <a:srgbClr val="FFC0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4842</TotalTime>
  <Words>1250</Words>
  <Application>Microsoft Office PowerPoint</Application>
  <PresentationFormat>Произвольный</PresentationFormat>
  <Paragraphs>269</Paragraphs>
  <Slides>15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Montserrat</vt:lpstr>
      <vt:lpstr>Geomanist Regular</vt:lpstr>
      <vt:lpstr>Lato</vt:lpstr>
      <vt:lpstr>Arial</vt:lpstr>
      <vt:lpstr>Office Theme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HP</cp:lastModifiedBy>
  <cp:revision>355</cp:revision>
  <dcterms:created xsi:type="dcterms:W3CDTF">2017-04-18T01:46:38Z</dcterms:created>
  <dcterms:modified xsi:type="dcterms:W3CDTF">2024-04-03T15:06:15Z</dcterms:modified>
</cp:coreProperties>
</file>