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6" r:id="rId4"/>
    <p:sldId id="267" r:id="rId5"/>
    <p:sldId id="259" r:id="rId6"/>
    <p:sldId id="261" r:id="rId7"/>
    <p:sldId id="260" r:id="rId8"/>
    <p:sldId id="265" r:id="rId9"/>
    <p:sldId id="262" r:id="rId10"/>
    <p:sldId id="268" r:id="rId11"/>
    <p:sldId id="263" r:id="rId12"/>
    <p:sldId id="264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min Grotesk 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min Grotesk 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min Grotesk 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min Grotesk 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min Grotesk 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min Grotesk 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min Grotesk 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min Grotesk 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Armin Grotesk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094606-39A8-DF82-8621-325109D1C219}" name="Lita Gavare" initials="" userId="S::Lita.Gavare@liaa.gov.lv::5d5cda67-ac6a-4e92-9017-ef84eda6e4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FCA"/>
          </a:solidFill>
        </a:fill>
      </a:tcStyle>
    </a:wholeTbl>
    <a:band2H>
      <a:tcTxStyle/>
      <a:tcStyle>
        <a:tcBdr/>
        <a:fill>
          <a:solidFill>
            <a:srgbClr val="F4F7E6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min Grotesk SemiBold"/>
          <a:ea typeface="Armin Grotesk SemiBold"/>
          <a:cs typeface="Armin Grotesk SemiBold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>
          <a:latin typeface="Armin Grotesk SemiBold"/>
          <a:ea typeface="Armin Grotesk SemiBold"/>
          <a:cs typeface="Armin Grotesk SemiBold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min Grotesk SemiBold"/>
          <a:ea typeface="Armin Grotesk SemiBold"/>
          <a:cs typeface="Armin Grotesk SemiBold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ga Maļina" userId="53ccc2dd-1f32-4f25-bc4d-d492f51bf843" providerId="ADAL" clId="{D6FE6F9D-9A90-4509-AE36-629D975CFBF6}"/>
    <pc:docChg chg="modSld">
      <pc:chgData name="Ilga Maļina" userId="53ccc2dd-1f32-4f25-bc4d-d492f51bf843" providerId="ADAL" clId="{D6FE6F9D-9A90-4509-AE36-629D975CFBF6}" dt="2023-12-13T13:48:50.985" v="3" actId="20577"/>
      <pc:docMkLst>
        <pc:docMk/>
      </pc:docMkLst>
      <pc:sldChg chg="modSp mod">
        <pc:chgData name="Ilga Maļina" userId="53ccc2dd-1f32-4f25-bc4d-d492f51bf843" providerId="ADAL" clId="{D6FE6F9D-9A90-4509-AE36-629D975CFBF6}" dt="2023-12-13T13:48:24.851" v="0" actId="20577"/>
        <pc:sldMkLst>
          <pc:docMk/>
          <pc:sldMk cId="0" sldId="256"/>
        </pc:sldMkLst>
        <pc:spChg chg="mod">
          <ac:chgData name="Ilga Maļina" userId="53ccc2dd-1f32-4f25-bc4d-d492f51bf843" providerId="ADAL" clId="{D6FE6F9D-9A90-4509-AE36-629D975CFBF6}" dt="2023-12-13T13:48:24.851" v="0" actId="20577"/>
          <ac:spMkLst>
            <pc:docMk/>
            <pc:sldMk cId="0" sldId="256"/>
            <ac:spMk id="970" creationId="{00000000-0000-0000-0000-000000000000}"/>
          </ac:spMkLst>
        </pc:spChg>
      </pc:sldChg>
      <pc:sldChg chg="modSp mod">
        <pc:chgData name="Ilga Maļina" userId="53ccc2dd-1f32-4f25-bc4d-d492f51bf843" providerId="ADAL" clId="{D6FE6F9D-9A90-4509-AE36-629D975CFBF6}" dt="2023-12-13T13:48:50.985" v="3" actId="20577"/>
        <pc:sldMkLst>
          <pc:docMk/>
          <pc:sldMk cId="0" sldId="260"/>
        </pc:sldMkLst>
        <pc:spChg chg="mod">
          <ac:chgData name="Ilga Maļina" userId="53ccc2dd-1f32-4f25-bc4d-d492f51bf843" providerId="ADAL" clId="{D6FE6F9D-9A90-4509-AE36-629D975CFBF6}" dt="2023-12-13T13:48:50.985" v="3" actId="20577"/>
          <ac:spMkLst>
            <pc:docMk/>
            <pc:sldMk cId="0" sldId="260"/>
            <ac:spMk id="997" creationId="{00000000-0000-0000-0000-000000000000}"/>
          </ac:spMkLst>
        </pc:spChg>
      </pc:sldChg>
      <pc:sldChg chg="modSp mod">
        <pc:chgData name="Ilga Maļina" userId="53ccc2dd-1f32-4f25-bc4d-d492f51bf843" providerId="ADAL" clId="{D6FE6F9D-9A90-4509-AE36-629D975CFBF6}" dt="2023-12-13T13:48:36.588" v="1" actId="20577"/>
        <pc:sldMkLst>
          <pc:docMk/>
          <pc:sldMk cId="0" sldId="261"/>
        </pc:sldMkLst>
        <pc:spChg chg="mod">
          <ac:chgData name="Ilga Maļina" userId="53ccc2dd-1f32-4f25-bc4d-d492f51bf843" providerId="ADAL" clId="{D6FE6F9D-9A90-4509-AE36-629D975CFBF6}" dt="2023-12-13T13:48:36.588" v="1" actId="20577"/>
          <ac:spMkLst>
            <pc:docMk/>
            <pc:sldMk cId="0" sldId="261"/>
            <ac:spMk id="10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8" name="Shape 9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min Grotesk Regular"/>
      </a:defRPr>
    </a:lvl1pPr>
    <a:lvl2pPr indent="228600" latinLnBrk="0">
      <a:defRPr sz="1200">
        <a:latin typeface="+mn-lt"/>
        <a:ea typeface="+mn-ea"/>
        <a:cs typeface="+mn-cs"/>
        <a:sym typeface="Armin Grotesk Regular"/>
      </a:defRPr>
    </a:lvl2pPr>
    <a:lvl3pPr indent="457200" latinLnBrk="0">
      <a:defRPr sz="1200">
        <a:latin typeface="+mn-lt"/>
        <a:ea typeface="+mn-ea"/>
        <a:cs typeface="+mn-cs"/>
        <a:sym typeface="Armin Grotesk Regular"/>
      </a:defRPr>
    </a:lvl3pPr>
    <a:lvl4pPr indent="685800" latinLnBrk="0">
      <a:defRPr sz="1200">
        <a:latin typeface="+mn-lt"/>
        <a:ea typeface="+mn-ea"/>
        <a:cs typeface="+mn-cs"/>
        <a:sym typeface="Armin Grotesk Regular"/>
      </a:defRPr>
    </a:lvl4pPr>
    <a:lvl5pPr indent="914400" latinLnBrk="0">
      <a:defRPr sz="1200">
        <a:latin typeface="+mn-lt"/>
        <a:ea typeface="+mn-ea"/>
        <a:cs typeface="+mn-cs"/>
        <a:sym typeface="Armin Grotesk Regular"/>
      </a:defRPr>
    </a:lvl5pPr>
    <a:lvl6pPr indent="1143000" latinLnBrk="0">
      <a:defRPr sz="1200">
        <a:latin typeface="+mn-lt"/>
        <a:ea typeface="+mn-ea"/>
        <a:cs typeface="+mn-cs"/>
        <a:sym typeface="Armin Grotesk Regular"/>
      </a:defRPr>
    </a:lvl6pPr>
    <a:lvl7pPr indent="1371600" latinLnBrk="0">
      <a:defRPr sz="1200">
        <a:latin typeface="+mn-lt"/>
        <a:ea typeface="+mn-ea"/>
        <a:cs typeface="+mn-cs"/>
        <a:sym typeface="Armin Grotesk Regular"/>
      </a:defRPr>
    </a:lvl7pPr>
    <a:lvl8pPr indent="1600200" latinLnBrk="0">
      <a:defRPr sz="1200">
        <a:latin typeface="+mn-lt"/>
        <a:ea typeface="+mn-ea"/>
        <a:cs typeface="+mn-cs"/>
        <a:sym typeface="Armin Grotesk Regular"/>
      </a:defRPr>
    </a:lvl8pPr>
    <a:lvl9pPr indent="1828800" latinLnBrk="0">
      <a:defRPr sz="1200">
        <a:latin typeface="+mn-lt"/>
        <a:ea typeface="+mn-ea"/>
        <a:cs typeface="+mn-cs"/>
        <a:sym typeface="Armin Grotesk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Pieteikumi tiek </a:t>
            </a:r>
            <a:r>
              <a:rPr lang="lv-LV" sz="1200" dirty="0">
                <a:solidFill>
                  <a:srgbClr val="FFFFFF"/>
                </a:solidFill>
              </a:rPr>
              <a:t>sarindoti atbilstoši saņemtajam kopējam punktu skaitam. Ja vismaz diviem pieteikumiem ir piešķirts vienāds punktu skaits, tad secīgi tiek </a:t>
            </a:r>
            <a:r>
              <a:rPr lang="lv-LV" sz="1200" dirty="0" err="1">
                <a:solidFill>
                  <a:srgbClr val="FFFFFF"/>
                </a:solidFill>
              </a:rPr>
              <a:t>ranžēti</a:t>
            </a:r>
            <a:r>
              <a:rPr lang="lv-LV" sz="1200" dirty="0">
                <a:solidFill>
                  <a:srgbClr val="FFFFFF"/>
                </a:solidFill>
              </a:rPr>
              <a:t> pēc nākamā kritērija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14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449628"/>
            <a:ext cx="1558886" cy="672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5" descr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44" y="6140522"/>
            <a:ext cx="150790" cy="212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6" descr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099" y="5850411"/>
            <a:ext cx="212880" cy="21288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1207676" y="1848428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08087" y="3426352"/>
            <a:ext cx="10515601" cy="98696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3516562" y="5254421"/>
            <a:ext cx="2016126" cy="247881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19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3516562" y="5521109"/>
            <a:ext cx="2016126" cy="247881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0" name="Text Placeholder 32"/>
          <p:cNvSpPr>
            <a:spLocks noGrp="1"/>
          </p:cNvSpPr>
          <p:nvPr>
            <p:ph type="body" sz="quarter" idx="15"/>
          </p:nvPr>
        </p:nvSpPr>
        <p:spPr>
          <a:xfrm>
            <a:off x="3875340" y="5846221"/>
            <a:ext cx="2016126" cy="228269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1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875340" y="6140418"/>
            <a:ext cx="2016126" cy="228269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2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1207676" y="4497566"/>
            <a:ext cx="2116746" cy="21167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Picture Placeholder 40"/>
          <p:cNvSpPr>
            <a:spLocks noGrp="1"/>
          </p:cNvSpPr>
          <p:nvPr>
            <p:ph type="pic" sz="quarter" idx="13"/>
          </p:nvPr>
        </p:nvSpPr>
        <p:spPr>
          <a:xfrm>
            <a:off x="838199" y="1493110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199" y="3469192"/>
            <a:ext cx="1869376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3055618" y="1493110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055618" y="3469192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42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5273038" y="1493110"/>
            <a:ext cx="1869378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273038" y="3469192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44" name="Picture Placeholder 40"/>
          <p:cNvSpPr>
            <a:spLocks noGrp="1"/>
          </p:cNvSpPr>
          <p:nvPr>
            <p:ph type="pic" sz="quarter" idx="18"/>
          </p:nvPr>
        </p:nvSpPr>
        <p:spPr>
          <a:xfrm>
            <a:off x="7490459" y="1493110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490459" y="3469192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46" name="Picture Placeholder 40"/>
          <p:cNvSpPr>
            <a:spLocks noGrp="1"/>
          </p:cNvSpPr>
          <p:nvPr>
            <p:ph type="pic" sz="quarter" idx="20"/>
          </p:nvPr>
        </p:nvSpPr>
        <p:spPr>
          <a:xfrm>
            <a:off x="838199" y="4144869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38199" y="6120951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48" name="Picture Placeholder 40"/>
          <p:cNvSpPr>
            <a:spLocks noGrp="1"/>
          </p:cNvSpPr>
          <p:nvPr>
            <p:ph type="pic" sz="quarter" idx="22"/>
          </p:nvPr>
        </p:nvSpPr>
        <p:spPr>
          <a:xfrm>
            <a:off x="3055618" y="4144869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055618" y="6120951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50" name="Picture Placeholder 40"/>
          <p:cNvSpPr>
            <a:spLocks noGrp="1"/>
          </p:cNvSpPr>
          <p:nvPr>
            <p:ph type="pic" sz="quarter" idx="24"/>
          </p:nvPr>
        </p:nvSpPr>
        <p:spPr>
          <a:xfrm>
            <a:off x="5273038" y="4144869"/>
            <a:ext cx="1869378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273038" y="6120951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52" name="Picture Placeholder 40"/>
          <p:cNvSpPr>
            <a:spLocks noGrp="1"/>
          </p:cNvSpPr>
          <p:nvPr>
            <p:ph type="pic" sz="quarter" idx="26"/>
          </p:nvPr>
        </p:nvSpPr>
        <p:spPr>
          <a:xfrm>
            <a:off x="7490459" y="4144869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7490459" y="6120951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3" name="Picture Placeholder 40"/>
          <p:cNvSpPr>
            <a:spLocks noGrp="1"/>
          </p:cNvSpPr>
          <p:nvPr>
            <p:ph type="pic" sz="quarter" idx="13"/>
          </p:nvPr>
        </p:nvSpPr>
        <p:spPr>
          <a:xfrm>
            <a:off x="838199" y="1493110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199" y="3469192"/>
            <a:ext cx="1869376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3878579" y="1493110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78579" y="3469192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67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6918960" y="1493110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918960" y="3469192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69" name="Picture Placeholder 40"/>
          <p:cNvSpPr>
            <a:spLocks noGrp="1"/>
          </p:cNvSpPr>
          <p:nvPr>
            <p:ph type="pic" sz="quarter" idx="18"/>
          </p:nvPr>
        </p:nvSpPr>
        <p:spPr>
          <a:xfrm>
            <a:off x="838199" y="4144869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8199" y="6120951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71" name="Picture Placeholder 40"/>
          <p:cNvSpPr>
            <a:spLocks noGrp="1"/>
          </p:cNvSpPr>
          <p:nvPr>
            <p:ph type="pic" sz="quarter" idx="20"/>
          </p:nvPr>
        </p:nvSpPr>
        <p:spPr>
          <a:xfrm>
            <a:off x="3878579" y="4144869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78579" y="6120951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73" name="Picture Placeholder 40"/>
          <p:cNvSpPr>
            <a:spLocks noGrp="1"/>
          </p:cNvSpPr>
          <p:nvPr>
            <p:ph type="pic" sz="quarter" idx="22"/>
          </p:nvPr>
        </p:nvSpPr>
        <p:spPr>
          <a:xfrm>
            <a:off x="6918960" y="4144869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6918960" y="6120951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4" name="Picture Placeholder 40"/>
          <p:cNvSpPr>
            <a:spLocks noGrp="1"/>
          </p:cNvSpPr>
          <p:nvPr>
            <p:ph type="pic" sz="quarter" idx="13"/>
          </p:nvPr>
        </p:nvSpPr>
        <p:spPr>
          <a:xfrm>
            <a:off x="838199" y="1790289"/>
            <a:ext cx="2396493" cy="23964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1088" y="4339208"/>
            <a:ext cx="1869377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3467098" y="1790289"/>
            <a:ext cx="2396493" cy="23964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29988" y="4339208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88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6095998" y="1790289"/>
            <a:ext cx="2396493" cy="23964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358888" y="4339208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90" name="Picture Placeholder 40"/>
          <p:cNvSpPr>
            <a:spLocks noGrp="1"/>
          </p:cNvSpPr>
          <p:nvPr>
            <p:ph type="pic" sz="quarter" idx="18"/>
          </p:nvPr>
        </p:nvSpPr>
        <p:spPr>
          <a:xfrm>
            <a:off x="8724899" y="1790289"/>
            <a:ext cx="2396493" cy="23964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987789" y="4339208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1" name="Picture Placeholder 40"/>
          <p:cNvSpPr>
            <a:spLocks noGrp="1"/>
          </p:cNvSpPr>
          <p:nvPr>
            <p:ph type="pic" sz="quarter" idx="13"/>
          </p:nvPr>
        </p:nvSpPr>
        <p:spPr>
          <a:xfrm>
            <a:off x="838197" y="1904588"/>
            <a:ext cx="3070863" cy="30708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38939" y="5147336"/>
            <a:ext cx="1869377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4244337" y="1904588"/>
            <a:ext cx="3070863" cy="30708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45079" y="5147336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05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7650477" y="1904588"/>
            <a:ext cx="3070863" cy="30708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251220" y="5147336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centi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1088" y="4339208"/>
            <a:ext cx="1869377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29988" y="4339208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58888" y="4339208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987789" y="4339208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43219" y="2741104"/>
            <a:ext cx="2785113" cy="137579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8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272120" y="2741104"/>
            <a:ext cx="2785112" cy="137579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8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901020" y="2741104"/>
            <a:ext cx="2785112" cy="137579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8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2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529919" y="2741104"/>
            <a:ext cx="2785112" cy="137579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8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centi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1088" y="4339208"/>
            <a:ext cx="1869377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29988" y="4339208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3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58888" y="4339208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987789" y="4339208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43219" y="2741104"/>
            <a:ext cx="2785113" cy="137579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8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272120" y="2741104"/>
            <a:ext cx="2785112" cy="137579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8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901020" y="2741104"/>
            <a:ext cx="2785112" cy="137579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8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4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529919" y="2741104"/>
            <a:ext cx="2785112" cy="137579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8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1088" y="4339208"/>
            <a:ext cx="1869377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29988" y="4339208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58888" y="4339208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987789" y="4339208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1088" y="4339208"/>
            <a:ext cx="1869377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29988" y="4339208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58888" y="4339208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987789" y="4339208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6" name="Rectangle 6"/>
          <p:cNvSpPr/>
          <p:nvPr/>
        </p:nvSpPr>
        <p:spPr>
          <a:xfrm>
            <a:off x="838198" y="2599551"/>
            <a:ext cx="2952330" cy="1317021"/>
          </a:xfrm>
          <a:prstGeom prst="rect">
            <a:avLst/>
          </a:prstGeom>
          <a:solidFill>
            <a:srgbClr val="C4D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6239" y="2669126"/>
            <a:ext cx="2856248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indent="4572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indent="9144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indent="13716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indent="18288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86238" y="3096509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/>
            </a:pPr>
            <a:endParaRPr/>
          </a:p>
        </p:txBody>
      </p:sp>
      <p:sp>
        <p:nvSpPr>
          <p:cNvPr id="279" name="Rectangle 9"/>
          <p:cNvSpPr/>
          <p:nvPr/>
        </p:nvSpPr>
        <p:spPr>
          <a:xfrm>
            <a:off x="4102258" y="2599551"/>
            <a:ext cx="2952330" cy="1317021"/>
          </a:xfrm>
          <a:prstGeom prst="rect">
            <a:avLst/>
          </a:prstGeom>
          <a:solidFill>
            <a:srgbClr val="C4D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50298" y="2669126"/>
            <a:ext cx="2856250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150298" y="3096509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/>
            </a:pPr>
            <a:endParaRPr/>
          </a:p>
        </p:txBody>
      </p:sp>
      <p:sp>
        <p:nvSpPr>
          <p:cNvPr id="282" name="Rectangle 12"/>
          <p:cNvSpPr/>
          <p:nvPr/>
        </p:nvSpPr>
        <p:spPr>
          <a:xfrm>
            <a:off x="7366319" y="2599551"/>
            <a:ext cx="2952329" cy="1317021"/>
          </a:xfrm>
          <a:prstGeom prst="rect">
            <a:avLst/>
          </a:prstGeom>
          <a:solidFill>
            <a:srgbClr val="C4D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414359" y="2669126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414359" y="3096509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/>
            </a:pPr>
            <a:endParaRPr/>
          </a:p>
        </p:txBody>
      </p:sp>
      <p:sp>
        <p:nvSpPr>
          <p:cNvPr id="285" name="Rectangle 26"/>
          <p:cNvSpPr/>
          <p:nvPr/>
        </p:nvSpPr>
        <p:spPr>
          <a:xfrm>
            <a:off x="838198" y="5288405"/>
            <a:ext cx="2952330" cy="1317021"/>
          </a:xfrm>
          <a:prstGeom prst="rect">
            <a:avLst/>
          </a:prstGeom>
          <a:solidFill>
            <a:srgbClr val="C4D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86238" y="5357979"/>
            <a:ext cx="2856250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86238" y="5785361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/>
            </a:pPr>
            <a:endParaRPr/>
          </a:p>
        </p:txBody>
      </p:sp>
      <p:sp>
        <p:nvSpPr>
          <p:cNvPr id="288" name="Rectangle 30"/>
          <p:cNvSpPr/>
          <p:nvPr/>
        </p:nvSpPr>
        <p:spPr>
          <a:xfrm>
            <a:off x="4102258" y="5288405"/>
            <a:ext cx="2952330" cy="1317021"/>
          </a:xfrm>
          <a:prstGeom prst="rect">
            <a:avLst/>
          </a:prstGeom>
          <a:solidFill>
            <a:srgbClr val="C4D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150298" y="5357979"/>
            <a:ext cx="2856250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150298" y="5785361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/>
            </a:pPr>
            <a:endParaRPr/>
          </a:p>
        </p:txBody>
      </p:sp>
      <p:sp>
        <p:nvSpPr>
          <p:cNvPr id="291" name="Rectangle 33"/>
          <p:cNvSpPr/>
          <p:nvPr/>
        </p:nvSpPr>
        <p:spPr>
          <a:xfrm>
            <a:off x="7366319" y="5288405"/>
            <a:ext cx="2952329" cy="1317021"/>
          </a:xfrm>
          <a:prstGeom prst="rect">
            <a:avLst/>
          </a:prstGeom>
          <a:solidFill>
            <a:srgbClr val="C4D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14359" y="5357979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14359" y="5785361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/>
            </a:pPr>
            <a:endParaRPr/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3" name="Rectangle 6"/>
          <p:cNvSpPr/>
          <p:nvPr/>
        </p:nvSpPr>
        <p:spPr>
          <a:xfrm>
            <a:off x="838198" y="3733870"/>
            <a:ext cx="2952330" cy="1317021"/>
          </a:xfrm>
          <a:prstGeom prst="rect">
            <a:avLst/>
          </a:prstGeom>
          <a:solidFill>
            <a:srgbClr val="C4D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6239" y="3803444"/>
            <a:ext cx="2856248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indent="4572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indent="9144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indent="13716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indent="18288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86238" y="4230828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/>
            </a:pPr>
            <a:endParaRPr/>
          </a:p>
        </p:txBody>
      </p:sp>
      <p:sp>
        <p:nvSpPr>
          <p:cNvPr id="306" name="Rectangle 9"/>
          <p:cNvSpPr/>
          <p:nvPr/>
        </p:nvSpPr>
        <p:spPr>
          <a:xfrm>
            <a:off x="4333752" y="3733870"/>
            <a:ext cx="2952330" cy="1317021"/>
          </a:xfrm>
          <a:prstGeom prst="rect">
            <a:avLst/>
          </a:prstGeom>
          <a:solidFill>
            <a:srgbClr val="C4D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81793" y="3803444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30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81793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/>
            </a:pPr>
            <a:endParaRPr/>
          </a:p>
        </p:txBody>
      </p:sp>
      <p:sp>
        <p:nvSpPr>
          <p:cNvPr id="309" name="Rectangle 12"/>
          <p:cNvSpPr/>
          <p:nvPr/>
        </p:nvSpPr>
        <p:spPr>
          <a:xfrm>
            <a:off x="7829307" y="3733870"/>
            <a:ext cx="2952329" cy="1317021"/>
          </a:xfrm>
          <a:prstGeom prst="rect">
            <a:avLst/>
          </a:prstGeom>
          <a:solidFill>
            <a:srgbClr val="C4D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877347" y="3803444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3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877347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/>
            </a:pPr>
            <a:endParaRPr/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rpslaids ar bil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Picture Placeholder 11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838200" y="449703"/>
            <a:ext cx="10515600" cy="71953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169232"/>
            <a:ext cx="10515600" cy="539647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1" name="Rectangle 6"/>
          <p:cNvSpPr/>
          <p:nvPr/>
        </p:nvSpPr>
        <p:spPr>
          <a:xfrm>
            <a:off x="2308183" y="3733870"/>
            <a:ext cx="2952330" cy="1317021"/>
          </a:xfrm>
          <a:prstGeom prst="rect">
            <a:avLst/>
          </a:prstGeom>
          <a:solidFill>
            <a:srgbClr val="C4D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56224" y="3803444"/>
            <a:ext cx="2856248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indent="4572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indent="9144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indent="13716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indent="182880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56224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/>
            </a:pPr>
            <a:endParaRPr/>
          </a:p>
        </p:txBody>
      </p:sp>
      <p:sp>
        <p:nvSpPr>
          <p:cNvPr id="324" name="Rectangle 9"/>
          <p:cNvSpPr/>
          <p:nvPr/>
        </p:nvSpPr>
        <p:spPr>
          <a:xfrm>
            <a:off x="6579241" y="3733870"/>
            <a:ext cx="2952329" cy="1317021"/>
          </a:xfrm>
          <a:prstGeom prst="rect">
            <a:avLst/>
          </a:prstGeom>
          <a:solidFill>
            <a:srgbClr val="C4D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27280" y="3803444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32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627280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/>
            </a:pPr>
            <a:endParaRPr/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6" name="Rectangle 6"/>
          <p:cNvSpPr/>
          <p:nvPr/>
        </p:nvSpPr>
        <p:spPr>
          <a:xfrm>
            <a:off x="838198" y="2599551"/>
            <a:ext cx="2952330" cy="1317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6239" y="2669126"/>
            <a:ext cx="2856248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indent="4572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indent="9144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indent="13716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indent="18288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86238" y="3096509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Rectangle 9"/>
          <p:cNvSpPr/>
          <p:nvPr/>
        </p:nvSpPr>
        <p:spPr>
          <a:xfrm>
            <a:off x="4102258" y="2599551"/>
            <a:ext cx="2952330" cy="1317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50298" y="2669126"/>
            <a:ext cx="2856250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34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150298" y="3096509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Rectangle 12"/>
          <p:cNvSpPr/>
          <p:nvPr/>
        </p:nvSpPr>
        <p:spPr>
          <a:xfrm>
            <a:off x="7366319" y="2599551"/>
            <a:ext cx="2952329" cy="1317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414359" y="2669126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34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414359" y="3096509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Rectangle 26"/>
          <p:cNvSpPr/>
          <p:nvPr/>
        </p:nvSpPr>
        <p:spPr>
          <a:xfrm>
            <a:off x="838198" y="5288405"/>
            <a:ext cx="2952330" cy="1317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86238" y="5357979"/>
            <a:ext cx="2856250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34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86238" y="5785361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Rectangle 30"/>
          <p:cNvSpPr/>
          <p:nvPr/>
        </p:nvSpPr>
        <p:spPr>
          <a:xfrm>
            <a:off x="4102258" y="5288405"/>
            <a:ext cx="2952330" cy="1317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150298" y="5357979"/>
            <a:ext cx="2856250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35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150298" y="5785361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1" name="Rectangle 33"/>
          <p:cNvSpPr/>
          <p:nvPr/>
        </p:nvSpPr>
        <p:spPr>
          <a:xfrm>
            <a:off x="7366319" y="5288405"/>
            <a:ext cx="2952329" cy="1317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14359" y="5357979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353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14359" y="5785361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3" name="Rectangle 6"/>
          <p:cNvSpPr/>
          <p:nvPr/>
        </p:nvSpPr>
        <p:spPr>
          <a:xfrm>
            <a:off x="838198" y="3733870"/>
            <a:ext cx="2952330" cy="1317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6239" y="3803444"/>
            <a:ext cx="2856248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indent="4572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indent="9144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indent="13716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indent="18288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86238" y="4230828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6" name="Rectangle 9"/>
          <p:cNvSpPr/>
          <p:nvPr/>
        </p:nvSpPr>
        <p:spPr>
          <a:xfrm>
            <a:off x="4333752" y="3733870"/>
            <a:ext cx="2952330" cy="1317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81793" y="3803444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36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81793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Rectangle 12"/>
          <p:cNvSpPr/>
          <p:nvPr/>
        </p:nvSpPr>
        <p:spPr>
          <a:xfrm>
            <a:off x="7829307" y="3733870"/>
            <a:ext cx="2952329" cy="1317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877347" y="3803444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37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877347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1" name="Rectangle 6"/>
          <p:cNvSpPr/>
          <p:nvPr/>
        </p:nvSpPr>
        <p:spPr>
          <a:xfrm>
            <a:off x="2308183" y="3733870"/>
            <a:ext cx="2952330" cy="1317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56224" y="3803444"/>
            <a:ext cx="2856248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indent="4572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indent="9144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indent="13716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indent="18288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56224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4" name="Rectangle 9"/>
          <p:cNvSpPr/>
          <p:nvPr/>
        </p:nvSpPr>
        <p:spPr>
          <a:xfrm>
            <a:off x="6579241" y="3733870"/>
            <a:ext cx="2952329" cy="1317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27280" y="3803444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38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627280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6" name="Rectangle 6"/>
          <p:cNvSpPr/>
          <p:nvPr/>
        </p:nvSpPr>
        <p:spPr>
          <a:xfrm>
            <a:off x="838198" y="2599551"/>
            <a:ext cx="2952330" cy="1317021"/>
          </a:xfrm>
          <a:prstGeom prst="rect">
            <a:avLst/>
          </a:prstGeom>
          <a:solidFill>
            <a:srgbClr val="6AC2B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6239" y="2669126"/>
            <a:ext cx="2856248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indent="4572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indent="9144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indent="13716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indent="18288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86238" y="3096509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Rectangle 9"/>
          <p:cNvSpPr/>
          <p:nvPr/>
        </p:nvSpPr>
        <p:spPr>
          <a:xfrm>
            <a:off x="4102258" y="2599551"/>
            <a:ext cx="2952330" cy="1317021"/>
          </a:xfrm>
          <a:prstGeom prst="rect">
            <a:avLst/>
          </a:prstGeom>
          <a:solidFill>
            <a:srgbClr val="6AC2B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50298" y="2669126"/>
            <a:ext cx="2856250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40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150298" y="3096509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2" name="Rectangle 12"/>
          <p:cNvSpPr/>
          <p:nvPr/>
        </p:nvSpPr>
        <p:spPr>
          <a:xfrm>
            <a:off x="7366319" y="2599551"/>
            <a:ext cx="2952329" cy="1317021"/>
          </a:xfrm>
          <a:prstGeom prst="rect">
            <a:avLst/>
          </a:prstGeom>
          <a:solidFill>
            <a:srgbClr val="6AC2B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414359" y="2669126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40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414359" y="3096509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5" name="Rectangle 26"/>
          <p:cNvSpPr/>
          <p:nvPr/>
        </p:nvSpPr>
        <p:spPr>
          <a:xfrm>
            <a:off x="838198" y="5288405"/>
            <a:ext cx="2952330" cy="1317021"/>
          </a:xfrm>
          <a:prstGeom prst="rect">
            <a:avLst/>
          </a:prstGeom>
          <a:solidFill>
            <a:srgbClr val="6AC2B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86238" y="5357979"/>
            <a:ext cx="2856250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40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86238" y="5785361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Rectangle 30"/>
          <p:cNvSpPr/>
          <p:nvPr/>
        </p:nvSpPr>
        <p:spPr>
          <a:xfrm>
            <a:off x="4102258" y="5288405"/>
            <a:ext cx="2952330" cy="1317021"/>
          </a:xfrm>
          <a:prstGeom prst="rect">
            <a:avLst/>
          </a:prstGeom>
          <a:solidFill>
            <a:srgbClr val="6AC2B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150298" y="5357979"/>
            <a:ext cx="2856250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4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150298" y="5785361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1" name="Rectangle 33"/>
          <p:cNvSpPr/>
          <p:nvPr/>
        </p:nvSpPr>
        <p:spPr>
          <a:xfrm>
            <a:off x="7366319" y="5288405"/>
            <a:ext cx="2952329" cy="1317021"/>
          </a:xfrm>
          <a:prstGeom prst="rect">
            <a:avLst/>
          </a:prstGeom>
          <a:solidFill>
            <a:srgbClr val="6AC2B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414359" y="5357979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413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414359" y="5785361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3" name="Rectangle 6"/>
          <p:cNvSpPr/>
          <p:nvPr/>
        </p:nvSpPr>
        <p:spPr>
          <a:xfrm>
            <a:off x="838198" y="3733870"/>
            <a:ext cx="2952330" cy="1317021"/>
          </a:xfrm>
          <a:prstGeom prst="rect">
            <a:avLst/>
          </a:prstGeom>
          <a:solidFill>
            <a:srgbClr val="6AC2B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6239" y="3803444"/>
            <a:ext cx="2856248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indent="4572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indent="9144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indent="13716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indent="18288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86238" y="4230828"/>
            <a:ext cx="2856250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Rectangle 9"/>
          <p:cNvSpPr/>
          <p:nvPr/>
        </p:nvSpPr>
        <p:spPr>
          <a:xfrm>
            <a:off x="4333752" y="3733870"/>
            <a:ext cx="2952330" cy="1317021"/>
          </a:xfrm>
          <a:prstGeom prst="rect">
            <a:avLst/>
          </a:prstGeom>
          <a:solidFill>
            <a:srgbClr val="6AC2B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81793" y="3803444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42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81793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9" name="Rectangle 12"/>
          <p:cNvSpPr/>
          <p:nvPr/>
        </p:nvSpPr>
        <p:spPr>
          <a:xfrm>
            <a:off x="7829307" y="3733870"/>
            <a:ext cx="2952329" cy="1317021"/>
          </a:xfrm>
          <a:prstGeom prst="rect">
            <a:avLst/>
          </a:prstGeom>
          <a:solidFill>
            <a:srgbClr val="6AC2B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877347" y="3803444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43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877347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1" name="Rectangle 6"/>
          <p:cNvSpPr/>
          <p:nvPr/>
        </p:nvSpPr>
        <p:spPr>
          <a:xfrm>
            <a:off x="2308183" y="3733870"/>
            <a:ext cx="2952330" cy="1317021"/>
          </a:xfrm>
          <a:prstGeom prst="rect">
            <a:avLst/>
          </a:prstGeom>
          <a:solidFill>
            <a:srgbClr val="6AC2B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56224" y="3803444"/>
            <a:ext cx="2856248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indent="4572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indent="9144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indent="13716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indent="182880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56224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4" name="Rectangle 9"/>
          <p:cNvSpPr/>
          <p:nvPr/>
        </p:nvSpPr>
        <p:spPr>
          <a:xfrm>
            <a:off x="6579241" y="3733870"/>
            <a:ext cx="2952329" cy="1317021"/>
          </a:xfrm>
          <a:prstGeom prst="rect">
            <a:avLst/>
          </a:prstGeom>
          <a:solidFill>
            <a:srgbClr val="6AC2B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27280" y="3803444"/>
            <a:ext cx="2856249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44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627280" y="4230828"/>
            <a:ext cx="2856249" cy="70517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V karte tukš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456" name="Picture 61" descr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04392"/>
            <a:ext cx="8851901" cy="5266882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V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466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04392"/>
            <a:ext cx="8851901" cy="5266882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Oval 14"/>
          <p:cNvSpPr/>
          <p:nvPr/>
        </p:nvSpPr>
        <p:spPr>
          <a:xfrm>
            <a:off x="7822644" y="6158143"/>
            <a:ext cx="109923" cy="10992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8" name="Oval 86"/>
          <p:cNvSpPr/>
          <p:nvPr/>
        </p:nvSpPr>
        <p:spPr>
          <a:xfrm>
            <a:off x="7890599" y="528130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9" name="Oval 84"/>
          <p:cNvSpPr/>
          <p:nvPr/>
        </p:nvSpPr>
        <p:spPr>
          <a:xfrm>
            <a:off x="6451162" y="47911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Oval 82"/>
          <p:cNvSpPr/>
          <p:nvPr/>
        </p:nvSpPr>
        <p:spPr>
          <a:xfrm>
            <a:off x="4771580" y="488591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1" name="Oval 80"/>
          <p:cNvSpPr/>
          <p:nvPr/>
        </p:nvSpPr>
        <p:spPr>
          <a:xfrm>
            <a:off x="3377620" y="452425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2" name="Oval 78"/>
          <p:cNvSpPr/>
          <p:nvPr/>
        </p:nvSpPr>
        <p:spPr>
          <a:xfrm>
            <a:off x="2938750" y="314347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" name="Oval 76"/>
          <p:cNvSpPr/>
          <p:nvPr/>
        </p:nvSpPr>
        <p:spPr>
          <a:xfrm>
            <a:off x="1791671" y="26896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4" name="Oval 74"/>
          <p:cNvSpPr/>
          <p:nvPr/>
        </p:nvSpPr>
        <p:spPr>
          <a:xfrm>
            <a:off x="2235844" y="366513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5" name="Oval 72"/>
          <p:cNvSpPr/>
          <p:nvPr/>
        </p:nvSpPr>
        <p:spPr>
          <a:xfrm>
            <a:off x="2609243" y="43480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6" name="Oval 70"/>
          <p:cNvSpPr/>
          <p:nvPr/>
        </p:nvSpPr>
        <p:spPr>
          <a:xfrm>
            <a:off x="7828305" y="344642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7" name="Oval 24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8" name="Oval 68"/>
          <p:cNvSpPr/>
          <p:nvPr/>
        </p:nvSpPr>
        <p:spPr>
          <a:xfrm>
            <a:off x="6158164" y="295120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Oval 66"/>
          <p:cNvSpPr/>
          <p:nvPr/>
        </p:nvSpPr>
        <p:spPr>
          <a:xfrm>
            <a:off x="5498305" y="264988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0" name="Oval 64"/>
          <p:cNvSpPr/>
          <p:nvPr/>
        </p:nvSpPr>
        <p:spPr>
          <a:xfrm>
            <a:off x="8220364" y="267029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1" name="Oval 62"/>
          <p:cNvSpPr/>
          <p:nvPr/>
        </p:nvSpPr>
        <p:spPr>
          <a:xfrm>
            <a:off x="5278463" y="40494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2" name="Oval 60"/>
          <p:cNvSpPr/>
          <p:nvPr/>
        </p:nvSpPr>
        <p:spPr>
          <a:xfrm>
            <a:off x="3486391" y="3743428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85" name="Group 30"/>
          <p:cNvGrpSpPr/>
          <p:nvPr/>
        </p:nvGrpSpPr>
        <p:grpSpPr>
          <a:xfrm>
            <a:off x="6454790" y="2067068"/>
            <a:ext cx="1056586" cy="417024"/>
            <a:chOff x="0" y="0"/>
            <a:chExt cx="1056585" cy="417022"/>
          </a:xfrm>
        </p:grpSpPr>
        <p:pic>
          <p:nvPicPr>
            <p:cNvPr id="483" name="Picture 58" descr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592"/>
              <a:ext cx="1056586" cy="3974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4" name="TextBox 59"/>
            <p:cNvSpPr txBox="1"/>
            <p:nvPr/>
          </p:nvSpPr>
          <p:spPr>
            <a:xfrm>
              <a:off x="54287" y="0"/>
              <a:ext cx="993831" cy="293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Armin Grotesk SemiBold"/>
                  <a:ea typeface="Armin Grotesk SemiBold"/>
                  <a:cs typeface="Armin Grotesk SemiBold"/>
                  <a:sym typeface="Armin Grotesk SemiBold"/>
                </a:defRPr>
              </a:lvl1pPr>
            </a:lstStyle>
            <a:p>
              <a:r>
                <a:t>Valmiera</a:t>
              </a:r>
            </a:p>
          </p:txBody>
        </p:sp>
      </p:grpSp>
      <p:sp>
        <p:nvSpPr>
          <p:cNvPr id="486" name="Oval 31"/>
          <p:cNvSpPr/>
          <p:nvPr/>
        </p:nvSpPr>
        <p:spPr>
          <a:xfrm>
            <a:off x="6297038" y="2492223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7" name="Picture 56" descr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86" y="3275619"/>
            <a:ext cx="1056586" cy="397431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Oval 33"/>
          <p:cNvSpPr/>
          <p:nvPr/>
        </p:nvSpPr>
        <p:spPr>
          <a:xfrm>
            <a:off x="4496237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9" name="Picture 54" descr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836" y="4068097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Oval 35"/>
          <p:cNvSpPr/>
          <p:nvPr/>
        </p:nvSpPr>
        <p:spPr>
          <a:xfrm>
            <a:off x="4060135" y="447951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1" name="Picture 52" descr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651" y="4236746"/>
            <a:ext cx="1056586" cy="397433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Oval 37"/>
          <p:cNvSpPr/>
          <p:nvPr/>
        </p:nvSpPr>
        <p:spPr>
          <a:xfrm>
            <a:off x="8413897" y="4642310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3" name="Picture 50" descr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74" y="4316736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Oval 39"/>
          <p:cNvSpPr/>
          <p:nvPr/>
        </p:nvSpPr>
        <p:spPr>
          <a:xfrm>
            <a:off x="1034220" y="4722305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5" name="Oval 48"/>
          <p:cNvSpPr/>
          <p:nvPr/>
        </p:nvSpPr>
        <p:spPr>
          <a:xfrm>
            <a:off x="7822647" y="615814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6" name="Oval 41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7" name="Oval 43"/>
          <p:cNvSpPr/>
          <p:nvPr/>
        </p:nvSpPr>
        <p:spPr>
          <a:xfrm>
            <a:off x="6297038" y="249222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8" name="Oval 44"/>
          <p:cNvSpPr/>
          <p:nvPr/>
        </p:nvSpPr>
        <p:spPr>
          <a:xfrm>
            <a:off x="4496234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9" name="Oval 45"/>
          <p:cNvSpPr/>
          <p:nvPr/>
        </p:nvSpPr>
        <p:spPr>
          <a:xfrm>
            <a:off x="4060135" y="4479516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0" name="Oval 46"/>
          <p:cNvSpPr/>
          <p:nvPr/>
        </p:nvSpPr>
        <p:spPr>
          <a:xfrm>
            <a:off x="8413897" y="4642311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1" name="Oval 47"/>
          <p:cNvSpPr/>
          <p:nvPr/>
        </p:nvSpPr>
        <p:spPr>
          <a:xfrm>
            <a:off x="1034220" y="4722302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21287" y="2504297"/>
            <a:ext cx="1108076" cy="209551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1100"/>
            </a:lvl1pPr>
            <a:lvl2pPr marL="561975" indent="-104775" algn="ctr">
              <a:buFontTx/>
              <a:defRPr sz="1100"/>
            </a:lvl2pPr>
            <a:lvl3pPr marL="1040130" indent="-125730" algn="ctr">
              <a:buFontTx/>
              <a:defRPr sz="1100"/>
            </a:lvl3pPr>
            <a:lvl4pPr marL="1511300" indent="-139700" algn="ctr">
              <a:buFontTx/>
              <a:defRPr sz="1100"/>
            </a:lvl4pPr>
            <a:lvl5pPr marL="1968500" indent="-139700" algn="ctr">
              <a:buFontTx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42672" y="320121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0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92446" y="3650065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0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378527" y="506335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0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323566" y="593742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0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952085" y="457419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0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642405" y="275281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0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002645" y="2426896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784171" y="383704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1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272503" y="4689904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12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78544" y="467321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1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993710" y="3858547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1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449394" y="292873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15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694520" y="264452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736768" y="345170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110165" y="414360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633598" y="3163838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519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8545904" y="4139079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520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123628" y="3976313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52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167658" y="4223592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V karte - Kur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Picture 61" descr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393257"/>
            <a:ext cx="8869658" cy="5277448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2" name="Oval 14"/>
          <p:cNvSpPr/>
          <p:nvPr/>
        </p:nvSpPr>
        <p:spPr>
          <a:xfrm>
            <a:off x="7822644" y="6158143"/>
            <a:ext cx="109923" cy="10992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3" name="Oval 86"/>
          <p:cNvSpPr/>
          <p:nvPr/>
        </p:nvSpPr>
        <p:spPr>
          <a:xfrm>
            <a:off x="7890599" y="528130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4" name="Oval 84"/>
          <p:cNvSpPr/>
          <p:nvPr/>
        </p:nvSpPr>
        <p:spPr>
          <a:xfrm>
            <a:off x="6451162" y="47911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5" name="Oval 82"/>
          <p:cNvSpPr/>
          <p:nvPr/>
        </p:nvSpPr>
        <p:spPr>
          <a:xfrm>
            <a:off x="4771580" y="488591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6" name="Oval 80"/>
          <p:cNvSpPr/>
          <p:nvPr/>
        </p:nvSpPr>
        <p:spPr>
          <a:xfrm>
            <a:off x="3377620" y="452425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7" name="Oval 78"/>
          <p:cNvSpPr/>
          <p:nvPr/>
        </p:nvSpPr>
        <p:spPr>
          <a:xfrm>
            <a:off x="2938750" y="314347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8" name="Oval 76"/>
          <p:cNvSpPr/>
          <p:nvPr/>
        </p:nvSpPr>
        <p:spPr>
          <a:xfrm>
            <a:off x="1791671" y="26896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9" name="Oval 74"/>
          <p:cNvSpPr/>
          <p:nvPr/>
        </p:nvSpPr>
        <p:spPr>
          <a:xfrm>
            <a:off x="2235844" y="366513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0" name="Oval 72"/>
          <p:cNvSpPr/>
          <p:nvPr/>
        </p:nvSpPr>
        <p:spPr>
          <a:xfrm>
            <a:off x="2609243" y="43480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1" name="Oval 70"/>
          <p:cNvSpPr/>
          <p:nvPr/>
        </p:nvSpPr>
        <p:spPr>
          <a:xfrm>
            <a:off x="7828305" y="344642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Oval 24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3" name="Oval 68"/>
          <p:cNvSpPr/>
          <p:nvPr/>
        </p:nvSpPr>
        <p:spPr>
          <a:xfrm>
            <a:off x="6158164" y="295120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4" name="Oval 66"/>
          <p:cNvSpPr/>
          <p:nvPr/>
        </p:nvSpPr>
        <p:spPr>
          <a:xfrm>
            <a:off x="5498305" y="264988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5" name="Oval 64"/>
          <p:cNvSpPr/>
          <p:nvPr/>
        </p:nvSpPr>
        <p:spPr>
          <a:xfrm>
            <a:off x="8220364" y="267029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6" name="Oval 62"/>
          <p:cNvSpPr/>
          <p:nvPr/>
        </p:nvSpPr>
        <p:spPr>
          <a:xfrm>
            <a:off x="5278463" y="40494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7" name="Oval 60"/>
          <p:cNvSpPr/>
          <p:nvPr/>
        </p:nvSpPr>
        <p:spPr>
          <a:xfrm>
            <a:off x="3486391" y="3743428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50" name="Group 30"/>
          <p:cNvGrpSpPr/>
          <p:nvPr/>
        </p:nvGrpSpPr>
        <p:grpSpPr>
          <a:xfrm>
            <a:off x="6454790" y="2067068"/>
            <a:ext cx="1056586" cy="417024"/>
            <a:chOff x="0" y="0"/>
            <a:chExt cx="1056585" cy="417022"/>
          </a:xfrm>
        </p:grpSpPr>
        <p:pic>
          <p:nvPicPr>
            <p:cNvPr id="548" name="Picture 58" descr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592"/>
              <a:ext cx="1056586" cy="3974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9" name="TextBox 59"/>
            <p:cNvSpPr txBox="1"/>
            <p:nvPr/>
          </p:nvSpPr>
          <p:spPr>
            <a:xfrm>
              <a:off x="54287" y="0"/>
              <a:ext cx="993831" cy="293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Armin Grotesk SemiBold"/>
                  <a:ea typeface="Armin Grotesk SemiBold"/>
                  <a:cs typeface="Armin Grotesk SemiBold"/>
                  <a:sym typeface="Armin Grotesk SemiBold"/>
                </a:defRPr>
              </a:lvl1pPr>
            </a:lstStyle>
            <a:p>
              <a:r>
                <a:t>Valmiera</a:t>
              </a:r>
            </a:p>
          </p:txBody>
        </p:sp>
      </p:grpSp>
      <p:sp>
        <p:nvSpPr>
          <p:cNvPr id="551" name="Oval 31"/>
          <p:cNvSpPr/>
          <p:nvPr/>
        </p:nvSpPr>
        <p:spPr>
          <a:xfrm>
            <a:off x="6297038" y="2492223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2" name="Picture 56" descr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86" y="3275619"/>
            <a:ext cx="1056586" cy="397431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Oval 33"/>
          <p:cNvSpPr/>
          <p:nvPr/>
        </p:nvSpPr>
        <p:spPr>
          <a:xfrm>
            <a:off x="4496237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4" name="Picture 54" descr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836" y="4068097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Oval 35"/>
          <p:cNvSpPr/>
          <p:nvPr/>
        </p:nvSpPr>
        <p:spPr>
          <a:xfrm>
            <a:off x="4060135" y="447951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6" name="Picture 52" descr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651" y="4236746"/>
            <a:ext cx="1056586" cy="397433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Oval 37"/>
          <p:cNvSpPr/>
          <p:nvPr/>
        </p:nvSpPr>
        <p:spPr>
          <a:xfrm>
            <a:off x="8413897" y="4642310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8" name="Picture 50" descr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74" y="4316736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Oval 39"/>
          <p:cNvSpPr/>
          <p:nvPr/>
        </p:nvSpPr>
        <p:spPr>
          <a:xfrm>
            <a:off x="1034220" y="4722305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0" name="Oval 48"/>
          <p:cNvSpPr/>
          <p:nvPr/>
        </p:nvSpPr>
        <p:spPr>
          <a:xfrm>
            <a:off x="7822647" y="615814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1" name="Oval 41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2" name="Oval 43"/>
          <p:cNvSpPr/>
          <p:nvPr/>
        </p:nvSpPr>
        <p:spPr>
          <a:xfrm>
            <a:off x="6297038" y="249222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3" name="Oval 44"/>
          <p:cNvSpPr/>
          <p:nvPr/>
        </p:nvSpPr>
        <p:spPr>
          <a:xfrm>
            <a:off x="4496234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4" name="Oval 45"/>
          <p:cNvSpPr/>
          <p:nvPr/>
        </p:nvSpPr>
        <p:spPr>
          <a:xfrm>
            <a:off x="4060135" y="4479516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5" name="Oval 46"/>
          <p:cNvSpPr/>
          <p:nvPr/>
        </p:nvSpPr>
        <p:spPr>
          <a:xfrm>
            <a:off x="8413897" y="4642311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6" name="Oval 47"/>
          <p:cNvSpPr/>
          <p:nvPr/>
        </p:nvSpPr>
        <p:spPr>
          <a:xfrm>
            <a:off x="1034220" y="4722302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21287" y="2504297"/>
            <a:ext cx="1108076" cy="209551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1100"/>
            </a:lvl1pPr>
            <a:lvl2pPr marL="561975" indent="-104775" algn="ctr">
              <a:buFontTx/>
              <a:defRPr sz="1100"/>
            </a:lvl2pPr>
            <a:lvl3pPr marL="1040130" indent="-125730" algn="ctr">
              <a:buFontTx/>
              <a:defRPr sz="1100"/>
            </a:lvl3pPr>
            <a:lvl4pPr marL="1511300" indent="-139700" algn="ctr">
              <a:buFontTx/>
              <a:defRPr sz="1100"/>
            </a:lvl4pPr>
            <a:lvl5pPr marL="1968500" indent="-139700" algn="ctr">
              <a:buFontTx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42672" y="320121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6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92446" y="3650065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7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378527" y="506335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7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323566" y="593742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7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952085" y="457419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7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642405" y="275281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7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002645" y="2426896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7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784171" y="383704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7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272503" y="4689904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7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78544" y="467321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7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993710" y="3858547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79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449394" y="292873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80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694520" y="265503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81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736768" y="345170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82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110165" y="414360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58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633598" y="3163838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584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8545904" y="4139079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585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123628" y="3976313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586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167658" y="4223592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5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ls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831850" y="888760"/>
            <a:ext cx="5264150" cy="85563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idx="13"/>
          </p:nvPr>
        </p:nvSpPr>
        <p:spPr>
          <a:xfrm>
            <a:off x="6356350" y="0"/>
            <a:ext cx="583565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1744663"/>
            <a:ext cx="5264150" cy="7588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/>
            </a:lvl1pPr>
            <a:lvl2pPr marL="0" indent="457200">
              <a:buSzTx/>
              <a:buFontTx/>
              <a:buNone/>
              <a:defRPr sz="3000"/>
            </a:lvl2pPr>
            <a:lvl3pPr marL="0" indent="914400">
              <a:buSzTx/>
              <a:buFontTx/>
              <a:buNone/>
              <a:defRPr sz="3000"/>
            </a:lvl3pPr>
            <a:lvl4pPr marL="0" indent="1371600">
              <a:buSzTx/>
              <a:buFontTx/>
              <a:buNone/>
              <a:defRPr sz="3000"/>
            </a:lvl4pPr>
            <a:lvl5pPr marL="0" indent="1828800">
              <a:buSzTx/>
              <a:buFontTx/>
              <a:buNone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V karte - Zem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Picture 63" descr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21" y="1388757"/>
            <a:ext cx="8896161" cy="5293216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7" name="Oval 14"/>
          <p:cNvSpPr/>
          <p:nvPr/>
        </p:nvSpPr>
        <p:spPr>
          <a:xfrm>
            <a:off x="7822644" y="6158143"/>
            <a:ext cx="109923" cy="10992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8" name="Oval 86"/>
          <p:cNvSpPr/>
          <p:nvPr/>
        </p:nvSpPr>
        <p:spPr>
          <a:xfrm>
            <a:off x="7890599" y="528130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9" name="Oval 84"/>
          <p:cNvSpPr/>
          <p:nvPr/>
        </p:nvSpPr>
        <p:spPr>
          <a:xfrm>
            <a:off x="6451162" y="47911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0" name="Oval 82"/>
          <p:cNvSpPr/>
          <p:nvPr/>
        </p:nvSpPr>
        <p:spPr>
          <a:xfrm>
            <a:off x="4771580" y="488591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1" name="Oval 80"/>
          <p:cNvSpPr/>
          <p:nvPr/>
        </p:nvSpPr>
        <p:spPr>
          <a:xfrm>
            <a:off x="3377620" y="452425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2" name="Oval 78"/>
          <p:cNvSpPr/>
          <p:nvPr/>
        </p:nvSpPr>
        <p:spPr>
          <a:xfrm>
            <a:off x="2938750" y="314347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Oval 76"/>
          <p:cNvSpPr/>
          <p:nvPr/>
        </p:nvSpPr>
        <p:spPr>
          <a:xfrm>
            <a:off x="1791671" y="26896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4" name="Oval 74"/>
          <p:cNvSpPr/>
          <p:nvPr/>
        </p:nvSpPr>
        <p:spPr>
          <a:xfrm>
            <a:off x="2235844" y="366513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5" name="Oval 72"/>
          <p:cNvSpPr/>
          <p:nvPr/>
        </p:nvSpPr>
        <p:spPr>
          <a:xfrm>
            <a:off x="2609243" y="43480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6" name="Oval 70"/>
          <p:cNvSpPr/>
          <p:nvPr/>
        </p:nvSpPr>
        <p:spPr>
          <a:xfrm>
            <a:off x="7828305" y="344642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7" name="Oval 24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8" name="Oval 68"/>
          <p:cNvSpPr/>
          <p:nvPr/>
        </p:nvSpPr>
        <p:spPr>
          <a:xfrm>
            <a:off x="6158164" y="295120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9" name="Oval 66"/>
          <p:cNvSpPr/>
          <p:nvPr/>
        </p:nvSpPr>
        <p:spPr>
          <a:xfrm>
            <a:off x="5498305" y="264988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0" name="Oval 64"/>
          <p:cNvSpPr/>
          <p:nvPr/>
        </p:nvSpPr>
        <p:spPr>
          <a:xfrm>
            <a:off x="8220364" y="267029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1" name="Oval 62"/>
          <p:cNvSpPr/>
          <p:nvPr/>
        </p:nvSpPr>
        <p:spPr>
          <a:xfrm>
            <a:off x="5278463" y="40494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2" name="Oval 60"/>
          <p:cNvSpPr/>
          <p:nvPr/>
        </p:nvSpPr>
        <p:spPr>
          <a:xfrm>
            <a:off x="3486391" y="3743428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15" name="Group 30"/>
          <p:cNvGrpSpPr/>
          <p:nvPr/>
        </p:nvGrpSpPr>
        <p:grpSpPr>
          <a:xfrm>
            <a:off x="6454790" y="2067068"/>
            <a:ext cx="1056586" cy="417024"/>
            <a:chOff x="0" y="0"/>
            <a:chExt cx="1056585" cy="417022"/>
          </a:xfrm>
        </p:grpSpPr>
        <p:pic>
          <p:nvPicPr>
            <p:cNvPr id="613" name="Picture 58" descr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592"/>
              <a:ext cx="1056586" cy="3974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4" name="TextBox 59"/>
            <p:cNvSpPr txBox="1"/>
            <p:nvPr/>
          </p:nvSpPr>
          <p:spPr>
            <a:xfrm>
              <a:off x="54287" y="0"/>
              <a:ext cx="993831" cy="293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Armin Grotesk SemiBold"/>
                  <a:ea typeface="Armin Grotesk SemiBold"/>
                  <a:cs typeface="Armin Grotesk SemiBold"/>
                  <a:sym typeface="Armin Grotesk SemiBold"/>
                </a:defRPr>
              </a:lvl1pPr>
            </a:lstStyle>
            <a:p>
              <a:r>
                <a:t>Valmiera</a:t>
              </a:r>
            </a:p>
          </p:txBody>
        </p:sp>
      </p:grpSp>
      <p:sp>
        <p:nvSpPr>
          <p:cNvPr id="616" name="Oval 31"/>
          <p:cNvSpPr/>
          <p:nvPr/>
        </p:nvSpPr>
        <p:spPr>
          <a:xfrm>
            <a:off x="6297038" y="2492223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17" name="Picture 56" descr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86" y="3275619"/>
            <a:ext cx="1056586" cy="397431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Oval 33"/>
          <p:cNvSpPr/>
          <p:nvPr/>
        </p:nvSpPr>
        <p:spPr>
          <a:xfrm>
            <a:off x="4496237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19" name="Picture 54" descr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836" y="4068097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Oval 35"/>
          <p:cNvSpPr/>
          <p:nvPr/>
        </p:nvSpPr>
        <p:spPr>
          <a:xfrm>
            <a:off x="4060135" y="447951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21" name="Picture 52" descr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651" y="4236746"/>
            <a:ext cx="1056586" cy="397433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Oval 37"/>
          <p:cNvSpPr/>
          <p:nvPr/>
        </p:nvSpPr>
        <p:spPr>
          <a:xfrm>
            <a:off x="8413897" y="4642310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23" name="Picture 50" descr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74" y="4316736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Oval 39"/>
          <p:cNvSpPr/>
          <p:nvPr/>
        </p:nvSpPr>
        <p:spPr>
          <a:xfrm>
            <a:off x="1034220" y="4722305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5" name="Oval 48"/>
          <p:cNvSpPr/>
          <p:nvPr/>
        </p:nvSpPr>
        <p:spPr>
          <a:xfrm>
            <a:off x="7822647" y="615814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6" name="Oval 41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7" name="Oval 43"/>
          <p:cNvSpPr/>
          <p:nvPr/>
        </p:nvSpPr>
        <p:spPr>
          <a:xfrm>
            <a:off x="6297038" y="249222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8" name="Oval 44"/>
          <p:cNvSpPr/>
          <p:nvPr/>
        </p:nvSpPr>
        <p:spPr>
          <a:xfrm>
            <a:off x="4496234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9" name="Oval 45"/>
          <p:cNvSpPr/>
          <p:nvPr/>
        </p:nvSpPr>
        <p:spPr>
          <a:xfrm>
            <a:off x="4060135" y="4479516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0" name="Oval 46"/>
          <p:cNvSpPr/>
          <p:nvPr/>
        </p:nvSpPr>
        <p:spPr>
          <a:xfrm>
            <a:off x="8413897" y="4642311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1" name="Oval 47"/>
          <p:cNvSpPr/>
          <p:nvPr/>
        </p:nvSpPr>
        <p:spPr>
          <a:xfrm>
            <a:off x="1034220" y="4722302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21287" y="2504297"/>
            <a:ext cx="1108076" cy="209551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1100"/>
            </a:lvl1pPr>
            <a:lvl2pPr marL="561975" indent="-104775" algn="ctr">
              <a:buFontTx/>
              <a:defRPr sz="1100"/>
            </a:lvl2pPr>
            <a:lvl3pPr marL="1040130" indent="-125730" algn="ctr">
              <a:buFontTx/>
              <a:defRPr sz="1100"/>
            </a:lvl3pPr>
            <a:lvl4pPr marL="1511300" indent="-139700" algn="ctr">
              <a:buFontTx/>
              <a:defRPr sz="1100"/>
            </a:lvl4pPr>
            <a:lvl5pPr marL="1968500" indent="-139700" algn="ctr">
              <a:buFontTx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42672" y="320121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3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92446" y="3650065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3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378527" y="506335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3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323566" y="593742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3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952085" y="457419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3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642405" y="275281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3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002645" y="2426896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4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784171" y="383704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4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272503" y="4689904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42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78544" y="467321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4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993710" y="3858547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4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449394" y="292873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45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694520" y="265503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4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736768" y="345170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4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110165" y="414360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4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633598" y="3163838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649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8545904" y="4139079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650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123628" y="3976313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65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167658" y="4223592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6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V karte - Lat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icture 61" descr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84" y="1399984"/>
            <a:ext cx="8887098" cy="5287823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2" name="Oval 14"/>
          <p:cNvSpPr/>
          <p:nvPr/>
        </p:nvSpPr>
        <p:spPr>
          <a:xfrm>
            <a:off x="7822644" y="6158143"/>
            <a:ext cx="109923" cy="10992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3" name="Oval 86"/>
          <p:cNvSpPr/>
          <p:nvPr/>
        </p:nvSpPr>
        <p:spPr>
          <a:xfrm>
            <a:off x="7890599" y="528130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4" name="Oval 84"/>
          <p:cNvSpPr/>
          <p:nvPr/>
        </p:nvSpPr>
        <p:spPr>
          <a:xfrm>
            <a:off x="6451162" y="47911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5" name="Oval 82"/>
          <p:cNvSpPr/>
          <p:nvPr/>
        </p:nvSpPr>
        <p:spPr>
          <a:xfrm>
            <a:off x="4771580" y="488591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6" name="Oval 80"/>
          <p:cNvSpPr/>
          <p:nvPr/>
        </p:nvSpPr>
        <p:spPr>
          <a:xfrm>
            <a:off x="3377620" y="452425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7" name="Oval 78"/>
          <p:cNvSpPr/>
          <p:nvPr/>
        </p:nvSpPr>
        <p:spPr>
          <a:xfrm>
            <a:off x="2938750" y="314347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8" name="Oval 76"/>
          <p:cNvSpPr/>
          <p:nvPr/>
        </p:nvSpPr>
        <p:spPr>
          <a:xfrm>
            <a:off x="1791671" y="26896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9" name="Oval 74"/>
          <p:cNvSpPr/>
          <p:nvPr/>
        </p:nvSpPr>
        <p:spPr>
          <a:xfrm>
            <a:off x="2235844" y="366513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0" name="Oval 72"/>
          <p:cNvSpPr/>
          <p:nvPr/>
        </p:nvSpPr>
        <p:spPr>
          <a:xfrm>
            <a:off x="2609243" y="43480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1" name="Oval 70"/>
          <p:cNvSpPr/>
          <p:nvPr/>
        </p:nvSpPr>
        <p:spPr>
          <a:xfrm>
            <a:off x="7828305" y="344642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2" name="Oval 24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3" name="Oval 68"/>
          <p:cNvSpPr/>
          <p:nvPr/>
        </p:nvSpPr>
        <p:spPr>
          <a:xfrm>
            <a:off x="6158164" y="295120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4" name="Oval 66"/>
          <p:cNvSpPr/>
          <p:nvPr/>
        </p:nvSpPr>
        <p:spPr>
          <a:xfrm>
            <a:off x="5498305" y="264988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5" name="Oval 64"/>
          <p:cNvSpPr/>
          <p:nvPr/>
        </p:nvSpPr>
        <p:spPr>
          <a:xfrm>
            <a:off x="8220364" y="267029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6" name="Oval 62"/>
          <p:cNvSpPr/>
          <p:nvPr/>
        </p:nvSpPr>
        <p:spPr>
          <a:xfrm>
            <a:off x="5278463" y="40494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7" name="Oval 60"/>
          <p:cNvSpPr/>
          <p:nvPr/>
        </p:nvSpPr>
        <p:spPr>
          <a:xfrm>
            <a:off x="3486391" y="3743428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80" name="Group 30"/>
          <p:cNvGrpSpPr/>
          <p:nvPr/>
        </p:nvGrpSpPr>
        <p:grpSpPr>
          <a:xfrm>
            <a:off x="6454790" y="2067068"/>
            <a:ext cx="1056586" cy="417024"/>
            <a:chOff x="0" y="0"/>
            <a:chExt cx="1056585" cy="417022"/>
          </a:xfrm>
        </p:grpSpPr>
        <p:pic>
          <p:nvPicPr>
            <p:cNvPr id="678" name="Picture 58" descr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592"/>
              <a:ext cx="1056586" cy="3974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9" name="TextBox 59"/>
            <p:cNvSpPr txBox="1"/>
            <p:nvPr/>
          </p:nvSpPr>
          <p:spPr>
            <a:xfrm>
              <a:off x="54287" y="0"/>
              <a:ext cx="993831" cy="293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Armin Grotesk SemiBold"/>
                  <a:ea typeface="Armin Grotesk SemiBold"/>
                  <a:cs typeface="Armin Grotesk SemiBold"/>
                  <a:sym typeface="Armin Grotesk SemiBold"/>
                </a:defRPr>
              </a:lvl1pPr>
            </a:lstStyle>
            <a:p>
              <a:r>
                <a:t>Valmiera</a:t>
              </a:r>
            </a:p>
          </p:txBody>
        </p:sp>
      </p:grpSp>
      <p:sp>
        <p:nvSpPr>
          <p:cNvPr id="681" name="Oval 31"/>
          <p:cNvSpPr/>
          <p:nvPr/>
        </p:nvSpPr>
        <p:spPr>
          <a:xfrm>
            <a:off x="6297038" y="2492223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2" name="Picture 56" descr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86" y="3275619"/>
            <a:ext cx="1056586" cy="397431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Oval 33"/>
          <p:cNvSpPr/>
          <p:nvPr/>
        </p:nvSpPr>
        <p:spPr>
          <a:xfrm>
            <a:off x="4496237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4" name="Picture 54" descr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836" y="4068097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Oval 35"/>
          <p:cNvSpPr/>
          <p:nvPr/>
        </p:nvSpPr>
        <p:spPr>
          <a:xfrm>
            <a:off x="4060135" y="447951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6" name="Picture 52" descr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651" y="4236746"/>
            <a:ext cx="1056586" cy="397433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Oval 37"/>
          <p:cNvSpPr/>
          <p:nvPr/>
        </p:nvSpPr>
        <p:spPr>
          <a:xfrm>
            <a:off x="8413897" y="4642310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8" name="Picture 50" descr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74" y="4316736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Oval 39"/>
          <p:cNvSpPr/>
          <p:nvPr/>
        </p:nvSpPr>
        <p:spPr>
          <a:xfrm>
            <a:off x="1034220" y="4722305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0" name="Oval 48"/>
          <p:cNvSpPr/>
          <p:nvPr/>
        </p:nvSpPr>
        <p:spPr>
          <a:xfrm>
            <a:off x="7822647" y="615814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1" name="Oval 41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2" name="Oval 43"/>
          <p:cNvSpPr/>
          <p:nvPr/>
        </p:nvSpPr>
        <p:spPr>
          <a:xfrm>
            <a:off x="6297038" y="249222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3" name="Oval 44"/>
          <p:cNvSpPr/>
          <p:nvPr/>
        </p:nvSpPr>
        <p:spPr>
          <a:xfrm>
            <a:off x="4496234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4" name="Oval 45"/>
          <p:cNvSpPr/>
          <p:nvPr/>
        </p:nvSpPr>
        <p:spPr>
          <a:xfrm>
            <a:off x="4060135" y="4479516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5" name="Oval 46"/>
          <p:cNvSpPr/>
          <p:nvPr/>
        </p:nvSpPr>
        <p:spPr>
          <a:xfrm>
            <a:off x="8413897" y="4642311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6" name="Oval 47"/>
          <p:cNvSpPr/>
          <p:nvPr/>
        </p:nvSpPr>
        <p:spPr>
          <a:xfrm>
            <a:off x="1034220" y="4722302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21287" y="2504297"/>
            <a:ext cx="1108076" cy="209551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1100"/>
            </a:lvl1pPr>
            <a:lvl2pPr marL="561975" indent="-104775" algn="ctr">
              <a:buFontTx/>
              <a:defRPr sz="1100"/>
            </a:lvl2pPr>
            <a:lvl3pPr marL="1040130" indent="-125730" algn="ctr">
              <a:buFontTx/>
              <a:defRPr sz="1100"/>
            </a:lvl3pPr>
            <a:lvl4pPr marL="1511300" indent="-139700" algn="ctr">
              <a:buFontTx/>
              <a:defRPr sz="1100"/>
            </a:lvl4pPr>
            <a:lvl5pPr marL="1968500" indent="-139700" algn="ctr">
              <a:buFontTx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42672" y="320121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69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92446" y="3650065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0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378527" y="506335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0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323566" y="593742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0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952085" y="457419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0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642405" y="275281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0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002645" y="2426896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0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784171" y="383704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0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272503" y="4689904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0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78544" y="467321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0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993710" y="3858547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09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449394" y="292873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10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694520" y="265503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11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736768" y="345170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12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110165" y="414360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1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633598" y="3163838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714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8545904" y="4139079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715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123628" y="3976313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716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167658" y="4223592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7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V karte - Vid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5" name="Picture 63" descr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03" y="1390063"/>
            <a:ext cx="8903771" cy="5297746"/>
          </a:xfrm>
          <a:prstGeom prst="rect">
            <a:avLst/>
          </a:prstGeom>
          <a:ln w="12700">
            <a:miter lim="400000"/>
          </a:ln>
        </p:spPr>
      </p:pic>
      <p:sp>
        <p:nvSpPr>
          <p:cNvPr id="7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7" name="Oval 14"/>
          <p:cNvSpPr/>
          <p:nvPr/>
        </p:nvSpPr>
        <p:spPr>
          <a:xfrm>
            <a:off x="7822644" y="6158143"/>
            <a:ext cx="109923" cy="10992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8" name="Oval 86"/>
          <p:cNvSpPr/>
          <p:nvPr/>
        </p:nvSpPr>
        <p:spPr>
          <a:xfrm>
            <a:off x="7890599" y="528130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9" name="Oval 84"/>
          <p:cNvSpPr/>
          <p:nvPr/>
        </p:nvSpPr>
        <p:spPr>
          <a:xfrm>
            <a:off x="6451162" y="47911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0" name="Oval 82"/>
          <p:cNvSpPr/>
          <p:nvPr/>
        </p:nvSpPr>
        <p:spPr>
          <a:xfrm>
            <a:off x="4771580" y="488591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1" name="Oval 80"/>
          <p:cNvSpPr/>
          <p:nvPr/>
        </p:nvSpPr>
        <p:spPr>
          <a:xfrm>
            <a:off x="3377620" y="452425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2" name="Oval 78"/>
          <p:cNvSpPr/>
          <p:nvPr/>
        </p:nvSpPr>
        <p:spPr>
          <a:xfrm>
            <a:off x="2938750" y="314347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3" name="Oval 76"/>
          <p:cNvSpPr/>
          <p:nvPr/>
        </p:nvSpPr>
        <p:spPr>
          <a:xfrm>
            <a:off x="1791671" y="26896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4" name="Oval 74"/>
          <p:cNvSpPr/>
          <p:nvPr/>
        </p:nvSpPr>
        <p:spPr>
          <a:xfrm>
            <a:off x="2235844" y="366513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5" name="Oval 72"/>
          <p:cNvSpPr/>
          <p:nvPr/>
        </p:nvSpPr>
        <p:spPr>
          <a:xfrm>
            <a:off x="2609243" y="43480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6" name="Oval 70"/>
          <p:cNvSpPr/>
          <p:nvPr/>
        </p:nvSpPr>
        <p:spPr>
          <a:xfrm>
            <a:off x="7828305" y="344642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7" name="Oval 24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8" name="Oval 68"/>
          <p:cNvSpPr/>
          <p:nvPr/>
        </p:nvSpPr>
        <p:spPr>
          <a:xfrm>
            <a:off x="6158164" y="295120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9" name="Oval 66"/>
          <p:cNvSpPr/>
          <p:nvPr/>
        </p:nvSpPr>
        <p:spPr>
          <a:xfrm>
            <a:off x="5498305" y="264988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0" name="Oval 64"/>
          <p:cNvSpPr/>
          <p:nvPr/>
        </p:nvSpPr>
        <p:spPr>
          <a:xfrm>
            <a:off x="8220364" y="267029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1" name="Oval 62"/>
          <p:cNvSpPr/>
          <p:nvPr/>
        </p:nvSpPr>
        <p:spPr>
          <a:xfrm>
            <a:off x="5278463" y="40494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2" name="Oval 60"/>
          <p:cNvSpPr/>
          <p:nvPr/>
        </p:nvSpPr>
        <p:spPr>
          <a:xfrm>
            <a:off x="3486391" y="3743428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45" name="Group 30"/>
          <p:cNvGrpSpPr/>
          <p:nvPr/>
        </p:nvGrpSpPr>
        <p:grpSpPr>
          <a:xfrm>
            <a:off x="6454790" y="2067068"/>
            <a:ext cx="1056586" cy="417024"/>
            <a:chOff x="0" y="0"/>
            <a:chExt cx="1056585" cy="417022"/>
          </a:xfrm>
        </p:grpSpPr>
        <p:pic>
          <p:nvPicPr>
            <p:cNvPr id="743" name="Picture 58" descr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592"/>
              <a:ext cx="1056586" cy="3974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4" name="TextBox 59"/>
            <p:cNvSpPr txBox="1"/>
            <p:nvPr/>
          </p:nvSpPr>
          <p:spPr>
            <a:xfrm>
              <a:off x="54287" y="0"/>
              <a:ext cx="993831" cy="293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Armin Grotesk SemiBold"/>
                  <a:ea typeface="Armin Grotesk SemiBold"/>
                  <a:cs typeface="Armin Grotesk SemiBold"/>
                  <a:sym typeface="Armin Grotesk SemiBold"/>
                </a:defRPr>
              </a:lvl1pPr>
            </a:lstStyle>
            <a:p>
              <a:r>
                <a:t>Valmiera</a:t>
              </a:r>
            </a:p>
          </p:txBody>
        </p:sp>
      </p:grpSp>
      <p:sp>
        <p:nvSpPr>
          <p:cNvPr id="746" name="Oval 31"/>
          <p:cNvSpPr/>
          <p:nvPr/>
        </p:nvSpPr>
        <p:spPr>
          <a:xfrm>
            <a:off x="6297038" y="2492223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47" name="Picture 56" descr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86" y="3275619"/>
            <a:ext cx="1056586" cy="397431"/>
          </a:xfrm>
          <a:prstGeom prst="rect">
            <a:avLst/>
          </a:prstGeom>
          <a:ln w="12700">
            <a:miter lim="400000"/>
          </a:ln>
        </p:spPr>
      </p:pic>
      <p:sp>
        <p:nvSpPr>
          <p:cNvPr id="748" name="Oval 33"/>
          <p:cNvSpPr/>
          <p:nvPr/>
        </p:nvSpPr>
        <p:spPr>
          <a:xfrm>
            <a:off x="4496237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49" name="Picture 54" descr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836" y="4068097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Oval 35"/>
          <p:cNvSpPr/>
          <p:nvPr/>
        </p:nvSpPr>
        <p:spPr>
          <a:xfrm>
            <a:off x="4060135" y="447951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51" name="Picture 52" descr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651" y="4236746"/>
            <a:ext cx="1056586" cy="397433"/>
          </a:xfrm>
          <a:prstGeom prst="rect">
            <a:avLst/>
          </a:prstGeom>
          <a:ln w="12700">
            <a:miter lim="400000"/>
          </a:ln>
        </p:spPr>
      </p:pic>
      <p:sp>
        <p:nvSpPr>
          <p:cNvPr id="752" name="Oval 37"/>
          <p:cNvSpPr/>
          <p:nvPr/>
        </p:nvSpPr>
        <p:spPr>
          <a:xfrm>
            <a:off x="8413897" y="4642310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53" name="Picture 50" descr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74" y="4316736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Oval 39"/>
          <p:cNvSpPr/>
          <p:nvPr/>
        </p:nvSpPr>
        <p:spPr>
          <a:xfrm>
            <a:off x="1034220" y="4722305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5" name="Oval 48"/>
          <p:cNvSpPr/>
          <p:nvPr/>
        </p:nvSpPr>
        <p:spPr>
          <a:xfrm>
            <a:off x="7822647" y="615814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Oval 41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7" name="Oval 43"/>
          <p:cNvSpPr/>
          <p:nvPr/>
        </p:nvSpPr>
        <p:spPr>
          <a:xfrm>
            <a:off x="6297038" y="249222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8" name="Oval 44"/>
          <p:cNvSpPr/>
          <p:nvPr/>
        </p:nvSpPr>
        <p:spPr>
          <a:xfrm>
            <a:off x="4496234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Oval 45"/>
          <p:cNvSpPr/>
          <p:nvPr/>
        </p:nvSpPr>
        <p:spPr>
          <a:xfrm>
            <a:off x="4060135" y="4479516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0" name="Oval 46"/>
          <p:cNvSpPr/>
          <p:nvPr/>
        </p:nvSpPr>
        <p:spPr>
          <a:xfrm>
            <a:off x="8413897" y="4642311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1" name="Oval 47"/>
          <p:cNvSpPr/>
          <p:nvPr/>
        </p:nvSpPr>
        <p:spPr>
          <a:xfrm>
            <a:off x="1034220" y="4722302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21287" y="2504297"/>
            <a:ext cx="1108076" cy="209551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1100"/>
            </a:lvl1pPr>
            <a:lvl2pPr marL="561975" indent="-104775" algn="ctr">
              <a:buFontTx/>
              <a:defRPr sz="1100"/>
            </a:lvl2pPr>
            <a:lvl3pPr marL="1040130" indent="-125730" algn="ctr">
              <a:buFontTx/>
              <a:defRPr sz="1100"/>
            </a:lvl3pPr>
            <a:lvl4pPr marL="1511300" indent="-139700" algn="ctr">
              <a:buFontTx/>
              <a:defRPr sz="1100"/>
            </a:lvl4pPr>
            <a:lvl5pPr marL="1968500" indent="-139700" algn="ctr">
              <a:buFontTx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42672" y="320121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6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92446" y="3650065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6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378527" y="506335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6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323566" y="593742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6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952085" y="457419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6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642405" y="275281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6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002645" y="2426896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7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784171" y="383704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7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272503" y="4689904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72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78544" y="467321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7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993710" y="3858547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7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449394" y="292873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75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694520" y="265503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7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736768" y="345170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7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110165" y="414360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77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633598" y="3163838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779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8545904" y="4139079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780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123628" y="3976313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78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167658" y="4223592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7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V karte - Rī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0" name="Picture 61" descr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03" y="1390063"/>
            <a:ext cx="8903773" cy="5297746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2" name="Oval 14"/>
          <p:cNvSpPr/>
          <p:nvPr/>
        </p:nvSpPr>
        <p:spPr>
          <a:xfrm>
            <a:off x="7822644" y="6158143"/>
            <a:ext cx="109923" cy="10992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3" name="Oval 86"/>
          <p:cNvSpPr/>
          <p:nvPr/>
        </p:nvSpPr>
        <p:spPr>
          <a:xfrm>
            <a:off x="7890599" y="528130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4" name="Oval 84"/>
          <p:cNvSpPr/>
          <p:nvPr/>
        </p:nvSpPr>
        <p:spPr>
          <a:xfrm>
            <a:off x="6451162" y="47911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5" name="Oval 82"/>
          <p:cNvSpPr/>
          <p:nvPr/>
        </p:nvSpPr>
        <p:spPr>
          <a:xfrm>
            <a:off x="4771580" y="488591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6" name="Oval 80"/>
          <p:cNvSpPr/>
          <p:nvPr/>
        </p:nvSpPr>
        <p:spPr>
          <a:xfrm>
            <a:off x="3377620" y="4524252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7" name="Oval 78"/>
          <p:cNvSpPr/>
          <p:nvPr/>
        </p:nvSpPr>
        <p:spPr>
          <a:xfrm>
            <a:off x="2938750" y="314347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8" name="Oval 76"/>
          <p:cNvSpPr/>
          <p:nvPr/>
        </p:nvSpPr>
        <p:spPr>
          <a:xfrm>
            <a:off x="1791671" y="2689697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9" name="Oval 74"/>
          <p:cNvSpPr/>
          <p:nvPr/>
        </p:nvSpPr>
        <p:spPr>
          <a:xfrm>
            <a:off x="2235844" y="3665139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0" name="Oval 72"/>
          <p:cNvSpPr/>
          <p:nvPr/>
        </p:nvSpPr>
        <p:spPr>
          <a:xfrm>
            <a:off x="2609243" y="43480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1" name="Oval 70"/>
          <p:cNvSpPr/>
          <p:nvPr/>
        </p:nvSpPr>
        <p:spPr>
          <a:xfrm>
            <a:off x="7828305" y="344642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2" name="Oval 24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3" name="Oval 68"/>
          <p:cNvSpPr/>
          <p:nvPr/>
        </p:nvSpPr>
        <p:spPr>
          <a:xfrm>
            <a:off x="6158164" y="295120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4" name="Oval 66"/>
          <p:cNvSpPr/>
          <p:nvPr/>
        </p:nvSpPr>
        <p:spPr>
          <a:xfrm>
            <a:off x="5498305" y="264988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5" name="Oval 64"/>
          <p:cNvSpPr/>
          <p:nvPr/>
        </p:nvSpPr>
        <p:spPr>
          <a:xfrm>
            <a:off x="8220364" y="2670291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6" name="Oval 62"/>
          <p:cNvSpPr/>
          <p:nvPr/>
        </p:nvSpPr>
        <p:spPr>
          <a:xfrm>
            <a:off x="5278463" y="4049476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7" name="Oval 60"/>
          <p:cNvSpPr/>
          <p:nvPr/>
        </p:nvSpPr>
        <p:spPr>
          <a:xfrm>
            <a:off x="3486391" y="3743428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10" name="Group 30"/>
          <p:cNvGrpSpPr/>
          <p:nvPr/>
        </p:nvGrpSpPr>
        <p:grpSpPr>
          <a:xfrm>
            <a:off x="6454790" y="2067068"/>
            <a:ext cx="1056586" cy="417024"/>
            <a:chOff x="0" y="0"/>
            <a:chExt cx="1056585" cy="417022"/>
          </a:xfrm>
        </p:grpSpPr>
        <p:pic>
          <p:nvPicPr>
            <p:cNvPr id="808" name="Picture 58" descr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592"/>
              <a:ext cx="1056586" cy="3974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9" name="TextBox 59"/>
            <p:cNvSpPr txBox="1"/>
            <p:nvPr/>
          </p:nvSpPr>
          <p:spPr>
            <a:xfrm>
              <a:off x="54287" y="0"/>
              <a:ext cx="993831" cy="293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Armin Grotesk SemiBold"/>
                  <a:ea typeface="Armin Grotesk SemiBold"/>
                  <a:cs typeface="Armin Grotesk SemiBold"/>
                  <a:sym typeface="Armin Grotesk SemiBold"/>
                </a:defRPr>
              </a:lvl1pPr>
            </a:lstStyle>
            <a:p>
              <a:r>
                <a:t>Valmiera</a:t>
              </a:r>
            </a:p>
          </p:txBody>
        </p:sp>
      </p:grpSp>
      <p:sp>
        <p:nvSpPr>
          <p:cNvPr id="811" name="Oval 31"/>
          <p:cNvSpPr/>
          <p:nvPr/>
        </p:nvSpPr>
        <p:spPr>
          <a:xfrm>
            <a:off x="6297038" y="2492223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12" name="Picture 56" descr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86" y="3275619"/>
            <a:ext cx="1056586" cy="397431"/>
          </a:xfrm>
          <a:prstGeom prst="rect">
            <a:avLst/>
          </a:prstGeom>
          <a:ln w="12700">
            <a:miter lim="400000"/>
          </a:ln>
        </p:spPr>
      </p:pic>
      <p:sp>
        <p:nvSpPr>
          <p:cNvPr id="813" name="Oval 33"/>
          <p:cNvSpPr/>
          <p:nvPr/>
        </p:nvSpPr>
        <p:spPr>
          <a:xfrm>
            <a:off x="4496237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14" name="Picture 54" descr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836" y="4068097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Oval 35"/>
          <p:cNvSpPr/>
          <p:nvPr/>
        </p:nvSpPr>
        <p:spPr>
          <a:xfrm>
            <a:off x="4060135" y="447951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16" name="Picture 52" descr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651" y="4236746"/>
            <a:ext cx="1056586" cy="397433"/>
          </a:xfrm>
          <a:prstGeom prst="rect">
            <a:avLst/>
          </a:prstGeom>
          <a:ln w="12700">
            <a:miter lim="400000"/>
          </a:ln>
        </p:spPr>
      </p:pic>
      <p:sp>
        <p:nvSpPr>
          <p:cNvPr id="817" name="Oval 37"/>
          <p:cNvSpPr/>
          <p:nvPr/>
        </p:nvSpPr>
        <p:spPr>
          <a:xfrm>
            <a:off x="8413897" y="4642310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18" name="Picture 50" descr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74" y="4316736"/>
            <a:ext cx="1056586" cy="397432"/>
          </a:xfrm>
          <a:prstGeom prst="rect">
            <a:avLst/>
          </a:prstGeom>
          <a:ln w="12700">
            <a:miter lim="400000"/>
          </a:ln>
        </p:spPr>
      </p:pic>
      <p:sp>
        <p:nvSpPr>
          <p:cNvPr id="819" name="Oval 39"/>
          <p:cNvSpPr/>
          <p:nvPr/>
        </p:nvSpPr>
        <p:spPr>
          <a:xfrm>
            <a:off x="1034220" y="4722305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0" name="Oval 48"/>
          <p:cNvSpPr/>
          <p:nvPr/>
        </p:nvSpPr>
        <p:spPr>
          <a:xfrm>
            <a:off x="7822647" y="6158143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1" name="Oval 41"/>
          <p:cNvSpPr/>
          <p:nvPr/>
        </p:nvSpPr>
        <p:spPr>
          <a:xfrm>
            <a:off x="7388624" y="3864690"/>
            <a:ext cx="109923" cy="10992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2" name="Oval 43"/>
          <p:cNvSpPr/>
          <p:nvPr/>
        </p:nvSpPr>
        <p:spPr>
          <a:xfrm>
            <a:off x="6297038" y="249222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3" name="Oval 44"/>
          <p:cNvSpPr/>
          <p:nvPr/>
        </p:nvSpPr>
        <p:spPr>
          <a:xfrm>
            <a:off x="4496234" y="3681184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4" name="Oval 45"/>
          <p:cNvSpPr/>
          <p:nvPr/>
        </p:nvSpPr>
        <p:spPr>
          <a:xfrm>
            <a:off x="4060135" y="4479516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5" name="Oval 46"/>
          <p:cNvSpPr/>
          <p:nvPr/>
        </p:nvSpPr>
        <p:spPr>
          <a:xfrm>
            <a:off x="8413897" y="4642311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6" name="Oval 47"/>
          <p:cNvSpPr/>
          <p:nvPr/>
        </p:nvSpPr>
        <p:spPr>
          <a:xfrm>
            <a:off x="1034220" y="4722302"/>
            <a:ext cx="177153" cy="17715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21287" y="2504297"/>
            <a:ext cx="1108076" cy="209551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1100"/>
            </a:lvl1pPr>
            <a:lvl2pPr marL="561975" indent="-104775" algn="ctr">
              <a:buFontTx/>
              <a:defRPr sz="1100"/>
            </a:lvl2pPr>
            <a:lvl3pPr marL="1040130" indent="-125730" algn="ctr">
              <a:buFontTx/>
              <a:defRPr sz="1100"/>
            </a:lvl3pPr>
            <a:lvl4pPr marL="1511300" indent="-139700" algn="ctr">
              <a:buFontTx/>
              <a:defRPr sz="1100"/>
            </a:lvl4pPr>
            <a:lvl5pPr marL="1968500" indent="-139700" algn="ctr">
              <a:buFontTx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42672" y="320121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2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92446" y="3650065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3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378527" y="506335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3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323566" y="593742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3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952085" y="4574199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3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642405" y="275281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3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002645" y="2426896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3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784171" y="383704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3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272503" y="4689904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3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878544" y="467321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3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993710" y="3858547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39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449394" y="2928733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40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694520" y="265503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41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736768" y="3451702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42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110165" y="4143600"/>
            <a:ext cx="1108076" cy="209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100"/>
            </a:pPr>
            <a:endParaRPr/>
          </a:p>
        </p:txBody>
      </p:sp>
      <p:sp>
        <p:nvSpPr>
          <p:cNvPr id="84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633598" y="3163838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844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8545904" y="4139079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845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123628" y="3976313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846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167658" y="4223592"/>
            <a:ext cx="1108076" cy="46355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400">
                <a:solidFill>
                  <a:srgbClr val="FFFFFF"/>
                </a:solidFill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8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slēguma slaids ar dato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5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27" y="969450"/>
            <a:ext cx="6644504" cy="4541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56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482" y="3140518"/>
            <a:ext cx="1114399" cy="1115059"/>
          </a:xfrm>
          <a:prstGeom prst="rect">
            <a:avLst/>
          </a:prstGeom>
          <a:ln w="12700">
            <a:miter lim="400000"/>
          </a:ln>
        </p:spPr>
      </p:pic>
      <p:sp>
        <p:nvSpPr>
          <p:cNvPr id="8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4220" y="969450"/>
            <a:ext cx="4600576" cy="7620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indent="457200">
              <a:buSzTx/>
              <a:buFontTx/>
              <a:buNone/>
              <a:defRPr sz="32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indent="914400">
              <a:buSzTx/>
              <a:buFontTx/>
              <a:buNone/>
              <a:defRPr sz="32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indent="1371600">
              <a:buSzTx/>
              <a:buFontTx/>
              <a:buNone/>
              <a:defRPr sz="32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indent="1828800">
              <a:buSzTx/>
              <a:buFontTx/>
              <a:buNone/>
              <a:defRPr sz="32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58" name="Picture 14" descr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802" y="5141678"/>
            <a:ext cx="150790" cy="212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9" name="Picture 15" descr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756" y="4851567"/>
            <a:ext cx="212880" cy="212880"/>
          </a:xfrm>
          <a:prstGeom prst="rect">
            <a:avLst/>
          </a:prstGeom>
          <a:ln w="12700">
            <a:miter lim="400000"/>
          </a:ln>
        </p:spPr>
      </p:pic>
      <p:sp>
        <p:nvSpPr>
          <p:cNvPr id="860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1094220" y="4255577"/>
            <a:ext cx="2016126" cy="247881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861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1094220" y="4522263"/>
            <a:ext cx="2016126" cy="247881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862" name="Text Placeholder 32"/>
          <p:cNvSpPr>
            <a:spLocks noGrp="1"/>
          </p:cNvSpPr>
          <p:nvPr>
            <p:ph type="body" sz="quarter" idx="15"/>
          </p:nvPr>
        </p:nvSpPr>
        <p:spPr>
          <a:xfrm>
            <a:off x="1452998" y="4847375"/>
            <a:ext cx="2016126" cy="228269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863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452998" y="5141574"/>
            <a:ext cx="2016126" cy="228269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864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1094220" y="2022992"/>
            <a:ext cx="2016127" cy="20161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slēguma slaids ar telef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4220" y="969450"/>
            <a:ext cx="4600576" cy="7620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indent="457200">
              <a:buSzTx/>
              <a:buFontTx/>
              <a:buNone/>
              <a:defRPr sz="32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indent="914400">
              <a:buSzTx/>
              <a:buFontTx/>
              <a:buNone/>
              <a:defRPr sz="32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indent="1371600">
              <a:buSzTx/>
              <a:buFontTx/>
              <a:buNone/>
              <a:defRPr sz="32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indent="1828800">
              <a:buSzTx/>
              <a:buFontTx/>
              <a:buNone/>
              <a:defRPr sz="32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74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02" y="5141678"/>
            <a:ext cx="150790" cy="212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5" name="Picture 15" descr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56" y="4851567"/>
            <a:ext cx="212880" cy="212880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1094220" y="4255577"/>
            <a:ext cx="2016126" cy="247881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/>
          </a:p>
        </p:txBody>
      </p:sp>
      <p:sp>
        <p:nvSpPr>
          <p:cNvPr id="877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1094220" y="4522263"/>
            <a:ext cx="2016126" cy="247881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878" name="Text Placeholder 32"/>
          <p:cNvSpPr>
            <a:spLocks noGrp="1"/>
          </p:cNvSpPr>
          <p:nvPr>
            <p:ph type="body" sz="quarter" idx="15"/>
          </p:nvPr>
        </p:nvSpPr>
        <p:spPr>
          <a:xfrm>
            <a:off x="1452998" y="4847375"/>
            <a:ext cx="2016126" cy="228269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879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452998" y="5141574"/>
            <a:ext cx="2016126" cy="228269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880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1094220" y="2022992"/>
            <a:ext cx="2016127" cy="20161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881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34" y="599529"/>
            <a:ext cx="2736684" cy="5546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2" name="Picture 13" descr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07446">
            <a:off x="9644788" y="4316195"/>
            <a:ext cx="986952" cy="1496502"/>
          </a:xfrm>
          <a:prstGeom prst="rect">
            <a:avLst/>
          </a:prstGeom>
          <a:ln w="12700">
            <a:miter lim="400000"/>
          </a:ln>
        </p:spPr>
      </p:pic>
      <p:sp>
        <p:nvSpPr>
          <p:cNvPr id="8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Title Text"/>
          <p:cNvSpPr txBox="1">
            <a:spLocks noGrp="1"/>
          </p:cNvSpPr>
          <p:nvPr>
            <p:ph type="title"/>
          </p:nvPr>
        </p:nvSpPr>
        <p:spPr>
          <a:xfrm>
            <a:off x="1864548" y="2013014"/>
            <a:ext cx="8462901" cy="97707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0155" y="6406832"/>
            <a:ext cx="253646" cy="2641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bg object 16"/>
          <p:cNvSpPr/>
          <p:nvPr/>
        </p:nvSpPr>
        <p:spPr>
          <a:xfrm>
            <a:off x="2995" y="1684"/>
            <a:ext cx="12186009" cy="6854150"/>
          </a:xfrm>
          <a:prstGeom prst="rect">
            <a:avLst/>
          </a:prstGeom>
          <a:solidFill>
            <a:srgbClr val="A50B32"/>
          </a:solidFill>
          <a:ln w="3175">
            <a:miter lim="400000"/>
          </a:ln>
        </p:spPr>
        <p:txBody>
          <a:bodyPr lIns="60930" tIns="60930" rIns="60930" bIns="60930"/>
          <a:lstStyle/>
          <a:p>
            <a:pPr defTabSz="1219200">
              <a:defRPr sz="2200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952" name="Group"/>
          <p:cNvGrpSpPr/>
          <p:nvPr/>
        </p:nvGrpSpPr>
        <p:grpSpPr>
          <a:xfrm>
            <a:off x="-568505" y="1684"/>
            <a:ext cx="3884289" cy="6854152"/>
            <a:chOff x="0" y="0"/>
            <a:chExt cx="3884288" cy="6854150"/>
          </a:xfrm>
        </p:grpSpPr>
        <p:sp>
          <p:nvSpPr>
            <p:cNvPr id="907" name="bg object 17"/>
            <p:cNvSpPr/>
            <p:nvPr/>
          </p:nvSpPr>
          <p:spPr>
            <a:xfrm>
              <a:off x="4" y="0"/>
              <a:ext cx="742096" cy="74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430" y="0"/>
                  </a:lnTo>
                  <a:lnTo>
                    <a:pt x="0" y="1943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8" name="bg object 19"/>
            <p:cNvSpPr/>
            <p:nvPr/>
          </p:nvSpPr>
          <p:spPr>
            <a:xfrm>
              <a:off x="87027" y="581483"/>
              <a:ext cx="1278714" cy="127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0" y="0"/>
                  </a:moveTo>
                  <a:lnTo>
                    <a:pt x="0" y="20970"/>
                  </a:lnTo>
                  <a:lnTo>
                    <a:pt x="630" y="21600"/>
                  </a:lnTo>
                  <a:lnTo>
                    <a:pt x="21600" y="630"/>
                  </a:lnTo>
                  <a:lnTo>
                    <a:pt x="2097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11" name="bg object 20"/>
            <p:cNvGrpSpPr/>
            <p:nvPr/>
          </p:nvGrpSpPr>
          <p:grpSpPr>
            <a:xfrm>
              <a:off x="12477" y="506953"/>
              <a:ext cx="1427804" cy="1427703"/>
              <a:chOff x="0" y="0"/>
              <a:chExt cx="1427802" cy="1427702"/>
            </a:xfrm>
          </p:grpSpPr>
          <p:sp>
            <p:nvSpPr>
              <p:cNvPr id="909" name="Shape"/>
              <p:cNvSpPr/>
              <p:nvPr/>
            </p:nvSpPr>
            <p:spPr>
              <a:xfrm>
                <a:off x="0" y="0"/>
                <a:ext cx="1315988" cy="1315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3"/>
                    </a:moveTo>
                    <a:lnTo>
                      <a:pt x="20376" y="0"/>
                    </a:lnTo>
                    <a:lnTo>
                      <a:pt x="0" y="20376"/>
                    </a:lnTo>
                    <a:lnTo>
                      <a:pt x="1223" y="21600"/>
                    </a:lnTo>
                    <a:lnTo>
                      <a:pt x="21600" y="1223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10" name="Shape"/>
              <p:cNvSpPr/>
              <p:nvPr/>
            </p:nvSpPr>
            <p:spPr>
              <a:xfrm>
                <a:off x="111821" y="111805"/>
                <a:ext cx="1315982" cy="1315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4"/>
                    </a:moveTo>
                    <a:lnTo>
                      <a:pt x="20377" y="0"/>
                    </a:lnTo>
                    <a:lnTo>
                      <a:pt x="0" y="20376"/>
                    </a:lnTo>
                    <a:lnTo>
                      <a:pt x="1223" y="21600"/>
                    </a:lnTo>
                    <a:lnTo>
                      <a:pt x="21600" y="1224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12" name="bg object 21"/>
            <p:cNvSpPr/>
            <p:nvPr/>
          </p:nvSpPr>
          <p:spPr>
            <a:xfrm>
              <a:off x="1909806" y="0"/>
              <a:ext cx="1276295" cy="123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338" y="0"/>
                  </a:lnTo>
                  <a:lnTo>
                    <a:pt x="0" y="20950"/>
                  </a:lnTo>
                  <a:lnTo>
                    <a:pt x="63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15" name="bg object 22"/>
            <p:cNvGrpSpPr/>
            <p:nvPr/>
          </p:nvGrpSpPr>
          <p:grpSpPr>
            <a:xfrm>
              <a:off x="1835260" y="3"/>
              <a:ext cx="1427803" cy="1313473"/>
              <a:chOff x="0" y="0"/>
              <a:chExt cx="1427802" cy="1313471"/>
            </a:xfrm>
          </p:grpSpPr>
          <p:sp>
            <p:nvSpPr>
              <p:cNvPr id="913" name="Shape"/>
              <p:cNvSpPr/>
              <p:nvPr/>
            </p:nvSpPr>
            <p:spPr>
              <a:xfrm>
                <a:off x="0" y="0"/>
                <a:ext cx="1276290" cy="1201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077" y="0"/>
                    </a:lnTo>
                    <a:lnTo>
                      <a:pt x="0" y="20260"/>
                    </a:lnTo>
                    <a:lnTo>
                      <a:pt x="126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14" name="Shape"/>
              <p:cNvSpPr/>
              <p:nvPr/>
            </p:nvSpPr>
            <p:spPr>
              <a:xfrm>
                <a:off x="111813" y="0"/>
                <a:ext cx="1315990" cy="1313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6"/>
                    </a:moveTo>
                    <a:lnTo>
                      <a:pt x="20416" y="0"/>
                    </a:lnTo>
                    <a:lnTo>
                      <a:pt x="20337" y="0"/>
                    </a:lnTo>
                    <a:lnTo>
                      <a:pt x="0" y="20374"/>
                    </a:lnTo>
                    <a:lnTo>
                      <a:pt x="1224" y="21600"/>
                    </a:lnTo>
                    <a:lnTo>
                      <a:pt x="21600" y="1186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16" name="bg object 23"/>
            <p:cNvSpPr/>
            <p:nvPr/>
          </p:nvSpPr>
          <p:spPr>
            <a:xfrm>
              <a:off x="2531030" y="581483"/>
              <a:ext cx="1278714" cy="127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0" y="0"/>
                  </a:moveTo>
                  <a:lnTo>
                    <a:pt x="0" y="20970"/>
                  </a:lnTo>
                  <a:lnTo>
                    <a:pt x="630" y="21600"/>
                  </a:lnTo>
                  <a:lnTo>
                    <a:pt x="21600" y="630"/>
                  </a:lnTo>
                  <a:lnTo>
                    <a:pt x="2097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19" name="bg object 24"/>
            <p:cNvGrpSpPr/>
            <p:nvPr/>
          </p:nvGrpSpPr>
          <p:grpSpPr>
            <a:xfrm>
              <a:off x="2456477" y="506953"/>
              <a:ext cx="1427812" cy="1427703"/>
              <a:chOff x="0" y="0"/>
              <a:chExt cx="1427810" cy="1427702"/>
            </a:xfrm>
          </p:grpSpPr>
          <p:sp>
            <p:nvSpPr>
              <p:cNvPr id="917" name="Shape"/>
              <p:cNvSpPr/>
              <p:nvPr/>
            </p:nvSpPr>
            <p:spPr>
              <a:xfrm>
                <a:off x="0" y="0"/>
                <a:ext cx="1315988" cy="1315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3"/>
                    </a:moveTo>
                    <a:lnTo>
                      <a:pt x="20376" y="0"/>
                    </a:lnTo>
                    <a:lnTo>
                      <a:pt x="0" y="20376"/>
                    </a:lnTo>
                    <a:lnTo>
                      <a:pt x="1224" y="21600"/>
                    </a:lnTo>
                    <a:lnTo>
                      <a:pt x="21600" y="1223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18" name="Shape"/>
              <p:cNvSpPr/>
              <p:nvPr/>
            </p:nvSpPr>
            <p:spPr>
              <a:xfrm>
                <a:off x="111821" y="111805"/>
                <a:ext cx="1315990" cy="1315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4"/>
                    </a:moveTo>
                    <a:lnTo>
                      <a:pt x="20376" y="0"/>
                    </a:lnTo>
                    <a:lnTo>
                      <a:pt x="0" y="20376"/>
                    </a:lnTo>
                    <a:lnTo>
                      <a:pt x="1223" y="21600"/>
                    </a:lnTo>
                    <a:lnTo>
                      <a:pt x="21600" y="1224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20" name="bg object 25"/>
            <p:cNvSpPr/>
            <p:nvPr/>
          </p:nvSpPr>
          <p:spPr>
            <a:xfrm>
              <a:off x="0" y="2556092"/>
              <a:ext cx="744521" cy="78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19" y="0"/>
                  </a:moveTo>
                  <a:lnTo>
                    <a:pt x="0" y="19540"/>
                  </a:lnTo>
                  <a:lnTo>
                    <a:pt x="0" y="21600"/>
                  </a:lnTo>
                  <a:lnTo>
                    <a:pt x="21600" y="1030"/>
                  </a:lnTo>
                  <a:lnTo>
                    <a:pt x="20519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23" name="bg object 26"/>
            <p:cNvGrpSpPr/>
            <p:nvPr/>
          </p:nvGrpSpPr>
          <p:grpSpPr>
            <a:xfrm>
              <a:off x="-1" y="2481557"/>
              <a:ext cx="819066" cy="1005365"/>
              <a:chOff x="0" y="0"/>
              <a:chExt cx="819064" cy="1005363"/>
            </a:xfrm>
          </p:grpSpPr>
          <p:sp>
            <p:nvSpPr>
              <p:cNvPr id="921" name="Shape"/>
              <p:cNvSpPr/>
              <p:nvPr/>
            </p:nvSpPr>
            <p:spPr>
              <a:xfrm>
                <a:off x="0" y="0"/>
                <a:ext cx="707250" cy="781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0"/>
                    </a:moveTo>
                    <a:lnTo>
                      <a:pt x="19323" y="0"/>
                    </a:lnTo>
                    <a:lnTo>
                      <a:pt x="0" y="17481"/>
                    </a:lnTo>
                    <a:lnTo>
                      <a:pt x="0" y="21600"/>
                    </a:lnTo>
                    <a:lnTo>
                      <a:pt x="21600" y="2060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22" name="Shape"/>
              <p:cNvSpPr/>
              <p:nvPr/>
            </p:nvSpPr>
            <p:spPr>
              <a:xfrm>
                <a:off x="0" y="111813"/>
                <a:ext cx="819065" cy="893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2"/>
                    </a:moveTo>
                    <a:lnTo>
                      <a:pt x="19634" y="0"/>
                    </a:lnTo>
                    <a:lnTo>
                      <a:pt x="0" y="17996"/>
                    </a:lnTo>
                    <a:lnTo>
                      <a:pt x="0" y="21600"/>
                    </a:lnTo>
                    <a:lnTo>
                      <a:pt x="21600" y="1802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24" name="bg object 27"/>
            <p:cNvSpPr/>
            <p:nvPr/>
          </p:nvSpPr>
          <p:spPr>
            <a:xfrm>
              <a:off x="87027" y="3177278"/>
              <a:ext cx="1278714" cy="127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0" y="0"/>
                  </a:moveTo>
                  <a:lnTo>
                    <a:pt x="0" y="20970"/>
                  </a:lnTo>
                  <a:lnTo>
                    <a:pt x="630" y="21600"/>
                  </a:lnTo>
                  <a:lnTo>
                    <a:pt x="21600" y="630"/>
                  </a:lnTo>
                  <a:lnTo>
                    <a:pt x="2097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27" name="bg object 28"/>
            <p:cNvGrpSpPr/>
            <p:nvPr/>
          </p:nvGrpSpPr>
          <p:grpSpPr>
            <a:xfrm>
              <a:off x="12477" y="3102745"/>
              <a:ext cx="1427804" cy="1427703"/>
              <a:chOff x="0" y="0"/>
              <a:chExt cx="1427802" cy="1427702"/>
            </a:xfrm>
          </p:grpSpPr>
          <p:sp>
            <p:nvSpPr>
              <p:cNvPr id="925" name="Shape"/>
              <p:cNvSpPr/>
              <p:nvPr/>
            </p:nvSpPr>
            <p:spPr>
              <a:xfrm>
                <a:off x="0" y="0"/>
                <a:ext cx="1315988" cy="1315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3"/>
                    </a:moveTo>
                    <a:lnTo>
                      <a:pt x="20376" y="0"/>
                    </a:lnTo>
                    <a:lnTo>
                      <a:pt x="0" y="20376"/>
                    </a:lnTo>
                    <a:lnTo>
                      <a:pt x="1223" y="21600"/>
                    </a:lnTo>
                    <a:lnTo>
                      <a:pt x="21600" y="1223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26" name="Shape"/>
              <p:cNvSpPr/>
              <p:nvPr/>
            </p:nvSpPr>
            <p:spPr>
              <a:xfrm>
                <a:off x="111821" y="111805"/>
                <a:ext cx="1315982" cy="1315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3"/>
                    </a:moveTo>
                    <a:lnTo>
                      <a:pt x="20377" y="0"/>
                    </a:lnTo>
                    <a:lnTo>
                      <a:pt x="0" y="20376"/>
                    </a:lnTo>
                    <a:lnTo>
                      <a:pt x="1223" y="21600"/>
                    </a:lnTo>
                    <a:lnTo>
                      <a:pt x="21600" y="1223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28" name="bg object 29"/>
            <p:cNvSpPr/>
            <p:nvPr/>
          </p:nvSpPr>
          <p:spPr>
            <a:xfrm>
              <a:off x="1909807" y="2556095"/>
              <a:ext cx="1278714" cy="127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0" y="0"/>
                  </a:moveTo>
                  <a:lnTo>
                    <a:pt x="0" y="20970"/>
                  </a:lnTo>
                  <a:lnTo>
                    <a:pt x="630" y="21600"/>
                  </a:lnTo>
                  <a:lnTo>
                    <a:pt x="21600" y="630"/>
                  </a:lnTo>
                  <a:lnTo>
                    <a:pt x="2097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31" name="bg object 30"/>
            <p:cNvGrpSpPr/>
            <p:nvPr/>
          </p:nvGrpSpPr>
          <p:grpSpPr>
            <a:xfrm>
              <a:off x="1835260" y="2481564"/>
              <a:ext cx="1427803" cy="1427703"/>
              <a:chOff x="0" y="0"/>
              <a:chExt cx="1427802" cy="1427702"/>
            </a:xfrm>
          </p:grpSpPr>
          <p:sp>
            <p:nvSpPr>
              <p:cNvPr id="929" name="Shape"/>
              <p:cNvSpPr/>
              <p:nvPr/>
            </p:nvSpPr>
            <p:spPr>
              <a:xfrm>
                <a:off x="0" y="0"/>
                <a:ext cx="1315981" cy="1315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3"/>
                    </a:moveTo>
                    <a:lnTo>
                      <a:pt x="20377" y="0"/>
                    </a:lnTo>
                    <a:lnTo>
                      <a:pt x="0" y="20376"/>
                    </a:lnTo>
                    <a:lnTo>
                      <a:pt x="1223" y="21600"/>
                    </a:lnTo>
                    <a:lnTo>
                      <a:pt x="21600" y="1223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30" name="Shape"/>
              <p:cNvSpPr/>
              <p:nvPr/>
            </p:nvSpPr>
            <p:spPr>
              <a:xfrm>
                <a:off x="111813" y="111813"/>
                <a:ext cx="1315990" cy="1315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3"/>
                    </a:moveTo>
                    <a:lnTo>
                      <a:pt x="20377" y="0"/>
                    </a:lnTo>
                    <a:lnTo>
                      <a:pt x="0" y="20376"/>
                    </a:lnTo>
                    <a:lnTo>
                      <a:pt x="1224" y="21600"/>
                    </a:lnTo>
                    <a:lnTo>
                      <a:pt x="21600" y="1223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32" name="bg object 31"/>
            <p:cNvSpPr/>
            <p:nvPr/>
          </p:nvSpPr>
          <p:spPr>
            <a:xfrm>
              <a:off x="2531030" y="3177278"/>
              <a:ext cx="1278714" cy="127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0" y="0"/>
                  </a:moveTo>
                  <a:lnTo>
                    <a:pt x="0" y="20970"/>
                  </a:lnTo>
                  <a:lnTo>
                    <a:pt x="630" y="21600"/>
                  </a:lnTo>
                  <a:lnTo>
                    <a:pt x="21600" y="630"/>
                  </a:lnTo>
                  <a:lnTo>
                    <a:pt x="2097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35" name="bg object 32"/>
            <p:cNvGrpSpPr/>
            <p:nvPr/>
          </p:nvGrpSpPr>
          <p:grpSpPr>
            <a:xfrm>
              <a:off x="2456477" y="3102745"/>
              <a:ext cx="1427812" cy="1427703"/>
              <a:chOff x="0" y="0"/>
              <a:chExt cx="1427810" cy="1427702"/>
            </a:xfrm>
          </p:grpSpPr>
          <p:sp>
            <p:nvSpPr>
              <p:cNvPr id="933" name="Shape"/>
              <p:cNvSpPr/>
              <p:nvPr/>
            </p:nvSpPr>
            <p:spPr>
              <a:xfrm>
                <a:off x="0" y="0"/>
                <a:ext cx="1315988" cy="1315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3"/>
                    </a:moveTo>
                    <a:lnTo>
                      <a:pt x="20376" y="0"/>
                    </a:lnTo>
                    <a:lnTo>
                      <a:pt x="0" y="20376"/>
                    </a:lnTo>
                    <a:lnTo>
                      <a:pt x="1224" y="21600"/>
                    </a:lnTo>
                    <a:lnTo>
                      <a:pt x="21600" y="1223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34" name="Shape"/>
              <p:cNvSpPr/>
              <p:nvPr/>
            </p:nvSpPr>
            <p:spPr>
              <a:xfrm>
                <a:off x="111821" y="111805"/>
                <a:ext cx="1315990" cy="1315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3"/>
                    </a:moveTo>
                    <a:lnTo>
                      <a:pt x="20376" y="0"/>
                    </a:lnTo>
                    <a:lnTo>
                      <a:pt x="0" y="20376"/>
                    </a:lnTo>
                    <a:lnTo>
                      <a:pt x="1223" y="21600"/>
                    </a:lnTo>
                    <a:lnTo>
                      <a:pt x="21600" y="1223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36" name="bg object 33"/>
            <p:cNvSpPr/>
            <p:nvPr/>
          </p:nvSpPr>
          <p:spPr>
            <a:xfrm>
              <a:off x="0" y="5151890"/>
              <a:ext cx="744521" cy="78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19" y="0"/>
                  </a:moveTo>
                  <a:lnTo>
                    <a:pt x="0" y="19541"/>
                  </a:lnTo>
                  <a:lnTo>
                    <a:pt x="0" y="21600"/>
                  </a:lnTo>
                  <a:lnTo>
                    <a:pt x="21600" y="1030"/>
                  </a:lnTo>
                  <a:lnTo>
                    <a:pt x="20519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39" name="bg object 34"/>
            <p:cNvGrpSpPr/>
            <p:nvPr/>
          </p:nvGrpSpPr>
          <p:grpSpPr>
            <a:xfrm>
              <a:off x="-1" y="5077349"/>
              <a:ext cx="819066" cy="1005365"/>
              <a:chOff x="0" y="0"/>
              <a:chExt cx="819064" cy="1005363"/>
            </a:xfrm>
          </p:grpSpPr>
          <p:sp>
            <p:nvSpPr>
              <p:cNvPr id="937" name="Shape"/>
              <p:cNvSpPr/>
              <p:nvPr/>
            </p:nvSpPr>
            <p:spPr>
              <a:xfrm>
                <a:off x="0" y="0"/>
                <a:ext cx="707250" cy="781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0"/>
                    </a:moveTo>
                    <a:lnTo>
                      <a:pt x="19323" y="0"/>
                    </a:lnTo>
                    <a:lnTo>
                      <a:pt x="0" y="17481"/>
                    </a:lnTo>
                    <a:lnTo>
                      <a:pt x="0" y="21600"/>
                    </a:lnTo>
                    <a:lnTo>
                      <a:pt x="21600" y="2060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38" name="Shape"/>
              <p:cNvSpPr/>
              <p:nvPr/>
            </p:nvSpPr>
            <p:spPr>
              <a:xfrm>
                <a:off x="0" y="111813"/>
                <a:ext cx="819065" cy="893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2"/>
                    </a:moveTo>
                    <a:lnTo>
                      <a:pt x="19634" y="0"/>
                    </a:lnTo>
                    <a:lnTo>
                      <a:pt x="0" y="17996"/>
                    </a:lnTo>
                    <a:lnTo>
                      <a:pt x="0" y="21600"/>
                    </a:lnTo>
                    <a:lnTo>
                      <a:pt x="21600" y="1802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40" name="bg object 35"/>
            <p:cNvSpPr/>
            <p:nvPr/>
          </p:nvSpPr>
          <p:spPr>
            <a:xfrm>
              <a:off x="247310" y="5773065"/>
              <a:ext cx="1118435" cy="1081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0" y="0"/>
                  </a:moveTo>
                  <a:lnTo>
                    <a:pt x="0" y="21600"/>
                  </a:lnTo>
                  <a:lnTo>
                    <a:pt x="1440" y="21600"/>
                  </a:lnTo>
                  <a:lnTo>
                    <a:pt x="21600" y="745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43" name="bg object 36"/>
            <p:cNvGrpSpPr/>
            <p:nvPr/>
          </p:nvGrpSpPr>
          <p:grpSpPr>
            <a:xfrm>
              <a:off x="98219" y="5698522"/>
              <a:ext cx="1342063" cy="1155629"/>
              <a:chOff x="0" y="0"/>
              <a:chExt cx="1342062" cy="1155627"/>
            </a:xfrm>
          </p:grpSpPr>
          <p:sp>
            <p:nvSpPr>
              <p:cNvPr id="941" name="Shape"/>
              <p:cNvSpPr/>
              <p:nvPr/>
            </p:nvSpPr>
            <p:spPr>
              <a:xfrm>
                <a:off x="-1" y="-1"/>
                <a:ext cx="1230250" cy="1155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3"/>
                    </a:moveTo>
                    <a:lnTo>
                      <a:pt x="20291" y="0"/>
                    </a:lnTo>
                    <a:lnTo>
                      <a:pt x="0" y="21600"/>
                    </a:lnTo>
                    <a:lnTo>
                      <a:pt x="2618" y="21600"/>
                    </a:lnTo>
                    <a:lnTo>
                      <a:pt x="21600" y="1393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42" name="Shape"/>
              <p:cNvSpPr/>
              <p:nvPr/>
            </p:nvSpPr>
            <p:spPr>
              <a:xfrm>
                <a:off x="223643" y="111829"/>
                <a:ext cx="1118420" cy="1043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"/>
                    </a:moveTo>
                    <a:lnTo>
                      <a:pt x="20160" y="0"/>
                    </a:lnTo>
                    <a:lnTo>
                      <a:pt x="0" y="21600"/>
                    </a:lnTo>
                    <a:lnTo>
                      <a:pt x="2879" y="21600"/>
                    </a:lnTo>
                    <a:lnTo>
                      <a:pt x="21600" y="1542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44" name="bg object 37"/>
            <p:cNvSpPr/>
            <p:nvPr/>
          </p:nvSpPr>
          <p:spPr>
            <a:xfrm>
              <a:off x="1909807" y="5151890"/>
              <a:ext cx="1278714" cy="1278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0" y="0"/>
                  </a:moveTo>
                  <a:lnTo>
                    <a:pt x="0" y="20970"/>
                  </a:lnTo>
                  <a:lnTo>
                    <a:pt x="630" y="21600"/>
                  </a:lnTo>
                  <a:lnTo>
                    <a:pt x="21600" y="630"/>
                  </a:lnTo>
                  <a:lnTo>
                    <a:pt x="2097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47" name="bg object 38"/>
            <p:cNvGrpSpPr/>
            <p:nvPr/>
          </p:nvGrpSpPr>
          <p:grpSpPr>
            <a:xfrm>
              <a:off x="1835260" y="5077349"/>
              <a:ext cx="1427803" cy="1427711"/>
              <a:chOff x="0" y="0"/>
              <a:chExt cx="1427802" cy="1427710"/>
            </a:xfrm>
          </p:grpSpPr>
          <p:sp>
            <p:nvSpPr>
              <p:cNvPr id="945" name="Shape"/>
              <p:cNvSpPr/>
              <p:nvPr/>
            </p:nvSpPr>
            <p:spPr>
              <a:xfrm>
                <a:off x="0" y="0"/>
                <a:ext cx="1315981" cy="131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4"/>
                    </a:moveTo>
                    <a:lnTo>
                      <a:pt x="20377" y="0"/>
                    </a:lnTo>
                    <a:lnTo>
                      <a:pt x="0" y="20376"/>
                    </a:lnTo>
                    <a:lnTo>
                      <a:pt x="1223" y="21600"/>
                    </a:lnTo>
                    <a:lnTo>
                      <a:pt x="21600" y="1224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46" name="Shape"/>
              <p:cNvSpPr/>
              <p:nvPr/>
            </p:nvSpPr>
            <p:spPr>
              <a:xfrm>
                <a:off x="111813" y="111813"/>
                <a:ext cx="1315990" cy="1315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3"/>
                    </a:moveTo>
                    <a:lnTo>
                      <a:pt x="20377" y="0"/>
                    </a:lnTo>
                    <a:lnTo>
                      <a:pt x="0" y="20376"/>
                    </a:lnTo>
                    <a:lnTo>
                      <a:pt x="1224" y="21600"/>
                    </a:lnTo>
                    <a:lnTo>
                      <a:pt x="21600" y="1223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948" name="bg object 39"/>
            <p:cNvSpPr/>
            <p:nvPr/>
          </p:nvSpPr>
          <p:spPr>
            <a:xfrm>
              <a:off x="2691317" y="5773065"/>
              <a:ext cx="1118429" cy="1081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0" y="0"/>
                  </a:moveTo>
                  <a:lnTo>
                    <a:pt x="0" y="21600"/>
                  </a:lnTo>
                  <a:lnTo>
                    <a:pt x="1440" y="21600"/>
                  </a:lnTo>
                  <a:lnTo>
                    <a:pt x="21600" y="745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60930" tIns="60930" rIns="60930" bIns="60930" numCol="1" anchor="t">
              <a:noAutofit/>
            </a:bodyPr>
            <a:lstStyle/>
            <a:p>
              <a:pPr defTabSz="1219200">
                <a:defRPr sz="220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951" name="bg object 40"/>
            <p:cNvGrpSpPr/>
            <p:nvPr/>
          </p:nvGrpSpPr>
          <p:grpSpPr>
            <a:xfrm>
              <a:off x="2542218" y="5698522"/>
              <a:ext cx="1342063" cy="1155629"/>
              <a:chOff x="0" y="0"/>
              <a:chExt cx="1342062" cy="1155627"/>
            </a:xfrm>
          </p:grpSpPr>
          <p:sp>
            <p:nvSpPr>
              <p:cNvPr id="949" name="Shape"/>
              <p:cNvSpPr/>
              <p:nvPr/>
            </p:nvSpPr>
            <p:spPr>
              <a:xfrm>
                <a:off x="-1" y="-1"/>
                <a:ext cx="1230257" cy="1155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3"/>
                    </a:moveTo>
                    <a:lnTo>
                      <a:pt x="20291" y="0"/>
                    </a:lnTo>
                    <a:lnTo>
                      <a:pt x="0" y="21600"/>
                    </a:lnTo>
                    <a:lnTo>
                      <a:pt x="2618" y="21600"/>
                    </a:lnTo>
                    <a:lnTo>
                      <a:pt x="21600" y="1393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950" name="Shape"/>
              <p:cNvSpPr/>
              <p:nvPr/>
            </p:nvSpPr>
            <p:spPr>
              <a:xfrm>
                <a:off x="223643" y="111829"/>
                <a:ext cx="1118420" cy="1043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"/>
                    </a:moveTo>
                    <a:lnTo>
                      <a:pt x="20160" y="0"/>
                    </a:lnTo>
                    <a:lnTo>
                      <a:pt x="0" y="21600"/>
                    </a:lnTo>
                    <a:lnTo>
                      <a:pt x="2879" y="21600"/>
                    </a:lnTo>
                    <a:lnTo>
                      <a:pt x="21600" y="1542"/>
                    </a:lnTo>
                    <a:close/>
                  </a:path>
                </a:pathLst>
              </a:custGeom>
              <a:solidFill>
                <a:srgbClr val="A30C3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60930" tIns="60930" rIns="60930" bIns="60930" numCol="1" anchor="t">
                <a:noAutofit/>
              </a:bodyPr>
              <a:lstStyle/>
              <a:p>
                <a:pPr defTabSz="1219200">
                  <a:defRPr sz="2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92914" y="6376490"/>
            <a:ext cx="286793" cy="325121"/>
          </a:xfrm>
          <a:prstGeom prst="rect">
            <a:avLst/>
          </a:prstGeom>
        </p:spPr>
        <p:txBody>
          <a:bodyPr lIns="0" tIns="0" rIns="0" bIns="0" anchor="t"/>
          <a:lstStyle>
            <a:lvl1pPr defTabSz="1219200">
              <a:defRPr sz="2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002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" name="LIAA logo WHITE_mazais.png" descr="LIAA logo WHITE_maza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6" y="6147424"/>
            <a:ext cx="1410987" cy="414790"/>
          </a:xfrm>
          <a:prstGeom prst="rect">
            <a:avLst/>
          </a:prstGeom>
          <a:ln w="12700">
            <a:miter lim="400000"/>
          </a:ln>
        </p:spPr>
      </p:pic>
      <p:sp>
        <p:nvSpPr>
          <p:cNvPr id="9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92914" y="6376490"/>
            <a:ext cx="286793" cy="325121"/>
          </a:xfrm>
          <a:prstGeom prst="rect">
            <a:avLst/>
          </a:prstGeom>
        </p:spPr>
        <p:txBody>
          <a:bodyPr lIns="0" tIns="0" rIns="0" bIns="0" anchor="t"/>
          <a:lstStyle>
            <a:lvl1pPr defTabSz="1219200">
              <a:defRPr sz="2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aļš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Picture Placeholder 8"/>
          <p:cNvSpPr>
            <a:spLocks noGrp="1"/>
          </p:cNvSpPr>
          <p:nvPr>
            <p:ph type="pic" idx="13"/>
          </p:nvPr>
        </p:nvSpPr>
        <p:spPr>
          <a:xfrm>
            <a:off x="6356350" y="0"/>
            <a:ext cx="583565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1744663"/>
            <a:ext cx="5264150" cy="7588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/>
            </a:lvl1pPr>
            <a:lvl2pPr marL="0" indent="457200">
              <a:buSzTx/>
              <a:buFontTx/>
              <a:buNone/>
              <a:defRPr sz="3000"/>
            </a:lvl2pPr>
            <a:lvl3pPr marL="0" indent="914400">
              <a:buSzTx/>
              <a:buFontTx/>
              <a:buNone/>
              <a:defRPr sz="3000"/>
            </a:lvl3pPr>
            <a:lvl4pPr marL="0" indent="1371600">
              <a:buSzTx/>
              <a:buFontTx/>
              <a:buNone/>
              <a:defRPr sz="3000"/>
            </a:lvl4pPr>
            <a:lvl5pPr marL="0" indent="1828800">
              <a:buSzTx/>
              <a:buFontTx/>
              <a:buNone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831850" y="888760"/>
            <a:ext cx="5264150" cy="855635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Picture Placeholder 8"/>
          <p:cNvSpPr>
            <a:spLocks noGrp="1"/>
          </p:cNvSpPr>
          <p:nvPr>
            <p:ph type="pic" idx="13"/>
          </p:nvPr>
        </p:nvSpPr>
        <p:spPr>
          <a:xfrm>
            <a:off x="-2" y="296882"/>
            <a:ext cx="6096003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6558233" y="888760"/>
            <a:ext cx="5264151" cy="855635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58233" y="1744663"/>
            <a:ext cx="5264151" cy="7588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/>
            </a:lvl1pPr>
            <a:lvl2pPr marL="0" indent="457200">
              <a:buSzTx/>
              <a:buFontTx/>
              <a:buNone/>
              <a:defRPr sz="3000"/>
            </a:lvl2pPr>
            <a:lvl3pPr marL="0" indent="914400">
              <a:buSzTx/>
              <a:buFontTx/>
              <a:buNone/>
              <a:defRPr sz="3000"/>
            </a:lvl3pPr>
            <a:lvl4pPr marL="0" indent="1371600">
              <a:buSzTx/>
              <a:buFontTx/>
              <a:buNone/>
              <a:defRPr sz="3000"/>
            </a:lvl4pPr>
            <a:lvl5pPr marL="0" indent="1828800">
              <a:buSzTx/>
              <a:buFontTx/>
              <a:buNone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96" y="2244725"/>
            <a:ext cx="1558886" cy="67273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304008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3791282" y="888760"/>
            <a:ext cx="7822787" cy="855635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91282" y="1744663"/>
            <a:ext cx="7822787" cy="7588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/>
            </a:lvl1pPr>
            <a:lvl2pPr marL="0" indent="457200">
              <a:buSzTx/>
              <a:buFontTx/>
              <a:buNone/>
              <a:defRPr sz="3000"/>
            </a:lvl2pPr>
            <a:lvl3pPr marL="0" indent="914400">
              <a:buSzTx/>
              <a:buFontTx/>
              <a:buNone/>
              <a:defRPr sz="3000"/>
            </a:lvl3pPr>
            <a:lvl4pPr marL="0" indent="1371600">
              <a:buSzTx/>
              <a:buFontTx/>
              <a:buNone/>
              <a:defRPr sz="3000"/>
            </a:lvl4pPr>
            <a:lvl5pPr marL="0" indent="1828800">
              <a:buSzTx/>
              <a:buFontTx/>
              <a:buNone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half" idx="14"/>
          </p:nvPr>
        </p:nvSpPr>
        <p:spPr>
          <a:xfrm>
            <a:off x="3791282" y="2503488"/>
            <a:ext cx="7822787" cy="40147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FontTx/>
              <a:buNone/>
              <a:defRPr sz="2400"/>
            </a:pPr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9151915" y="0"/>
            <a:ext cx="304008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656195" y="888760"/>
            <a:ext cx="7822788" cy="855635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6195" y="1744663"/>
            <a:ext cx="7822788" cy="7588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/>
            </a:lvl1pPr>
            <a:lvl2pPr marL="0" indent="457200">
              <a:buSzTx/>
              <a:buFontTx/>
              <a:buNone/>
              <a:defRPr sz="3000"/>
            </a:lvl2pPr>
            <a:lvl3pPr marL="0" indent="914400">
              <a:buSzTx/>
              <a:buFontTx/>
              <a:buNone/>
              <a:defRPr sz="3000"/>
            </a:lvl3pPr>
            <a:lvl4pPr marL="0" indent="1371600">
              <a:buSzTx/>
              <a:buFontTx/>
              <a:buNone/>
              <a:defRPr sz="3000"/>
            </a:lvl4pPr>
            <a:lvl5pPr marL="0" indent="1828800">
              <a:buSzTx/>
              <a:buFontTx/>
              <a:buNone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half" idx="14"/>
          </p:nvPr>
        </p:nvSpPr>
        <p:spPr>
          <a:xfrm>
            <a:off x="656195" y="2503488"/>
            <a:ext cx="7822788" cy="40147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FontTx/>
              <a:buNone/>
              <a:defRPr sz="2400"/>
            </a:pPr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6" descr="Picture 6"/>
          <p:cNvPicPr>
            <a:picLocks noChangeAspect="1"/>
          </p:cNvPicPr>
          <p:nvPr/>
        </p:nvPicPr>
        <p:blipFill>
          <a:blip r:embed="rId2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Picture Placeholder 40"/>
          <p:cNvSpPr>
            <a:spLocks noGrp="1"/>
          </p:cNvSpPr>
          <p:nvPr>
            <p:ph type="pic" sz="quarter" idx="13"/>
          </p:nvPr>
        </p:nvSpPr>
        <p:spPr>
          <a:xfrm>
            <a:off x="838199" y="1493110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199" y="3469192"/>
            <a:ext cx="1869376" cy="3886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3055618" y="1493110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055618" y="3469192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13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5273038" y="1493110"/>
            <a:ext cx="1869378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273038" y="3469192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15" name="Picture Placeholder 40"/>
          <p:cNvSpPr>
            <a:spLocks noGrp="1"/>
          </p:cNvSpPr>
          <p:nvPr>
            <p:ph type="pic" sz="quarter" idx="18"/>
          </p:nvPr>
        </p:nvSpPr>
        <p:spPr>
          <a:xfrm>
            <a:off x="7490459" y="1493110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490459" y="3469192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17" name="Picture Placeholder 40"/>
          <p:cNvSpPr>
            <a:spLocks noGrp="1"/>
          </p:cNvSpPr>
          <p:nvPr>
            <p:ph type="pic" sz="quarter" idx="20"/>
          </p:nvPr>
        </p:nvSpPr>
        <p:spPr>
          <a:xfrm>
            <a:off x="9707878" y="1493110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707878" y="3469192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19" name="Picture Placeholder 40"/>
          <p:cNvSpPr>
            <a:spLocks noGrp="1"/>
          </p:cNvSpPr>
          <p:nvPr>
            <p:ph type="pic" sz="quarter" idx="22"/>
          </p:nvPr>
        </p:nvSpPr>
        <p:spPr>
          <a:xfrm>
            <a:off x="838199" y="4144869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838199" y="6120951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21" name="Picture Placeholder 40"/>
          <p:cNvSpPr>
            <a:spLocks noGrp="1"/>
          </p:cNvSpPr>
          <p:nvPr>
            <p:ph type="pic" sz="quarter" idx="24"/>
          </p:nvPr>
        </p:nvSpPr>
        <p:spPr>
          <a:xfrm>
            <a:off x="3055618" y="4144869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055618" y="6120951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23" name="Picture Placeholder 40"/>
          <p:cNvSpPr>
            <a:spLocks noGrp="1"/>
          </p:cNvSpPr>
          <p:nvPr>
            <p:ph type="pic" sz="quarter" idx="26"/>
          </p:nvPr>
        </p:nvSpPr>
        <p:spPr>
          <a:xfrm>
            <a:off x="5273038" y="4144869"/>
            <a:ext cx="1869378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4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5273038" y="6120951"/>
            <a:ext cx="1869377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25" name="Picture Placeholder 40"/>
          <p:cNvSpPr>
            <a:spLocks noGrp="1"/>
          </p:cNvSpPr>
          <p:nvPr>
            <p:ph type="pic" sz="quarter" idx="28"/>
          </p:nvPr>
        </p:nvSpPr>
        <p:spPr>
          <a:xfrm>
            <a:off x="7490459" y="4144869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6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7490459" y="6120951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27" name="Picture Placeholder 40"/>
          <p:cNvSpPr>
            <a:spLocks noGrp="1"/>
          </p:cNvSpPr>
          <p:nvPr>
            <p:ph type="pic" sz="quarter" idx="30"/>
          </p:nvPr>
        </p:nvSpPr>
        <p:spPr>
          <a:xfrm>
            <a:off x="9707878" y="4144869"/>
            <a:ext cx="1869377" cy="1869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9707878" y="6120951"/>
            <a:ext cx="1869376" cy="38862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800"/>
            </a:pPr>
            <a:endParaRPr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40"/>
          <a:srcRect l="7563" t="6561" r="7562" b="8565"/>
          <a:stretch>
            <a:fillRect/>
          </a:stretch>
        </p:blipFill>
        <p:spPr>
          <a:xfrm>
            <a:off x="-1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199" y="449703"/>
            <a:ext cx="10716491" cy="719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92A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5" r:id="rId36"/>
    <p:sldLayoutId id="2147483686" r:id="rId37"/>
    <p:sldLayoutId id="2147483687" r:id="rId3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ln>
            <a:noFill/>
          </a:ln>
          <a:solidFill>
            <a:schemeClr val="accent3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ln>
            <a:noFill/>
          </a:ln>
          <a:solidFill>
            <a:schemeClr val="accent3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ln>
            <a:noFill/>
          </a:ln>
          <a:solidFill>
            <a:schemeClr val="accent3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ln>
            <a:noFill/>
          </a:ln>
          <a:solidFill>
            <a:schemeClr val="accent3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ln>
            <a:noFill/>
          </a:ln>
          <a:solidFill>
            <a:schemeClr val="accent3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ln>
            <a:noFill/>
          </a:ln>
          <a:solidFill>
            <a:schemeClr val="accent3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ln>
            <a:noFill/>
          </a:ln>
          <a:solidFill>
            <a:schemeClr val="accent3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ln>
            <a:noFill/>
          </a:ln>
          <a:solidFill>
            <a:schemeClr val="accent3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ln>
            <a:noFill/>
          </a:ln>
          <a:solidFill>
            <a:schemeClr val="accent3"/>
          </a:solidFill>
          <a:uFillTx/>
          <a:latin typeface="Armin Grotesk SemiBold"/>
          <a:ea typeface="Armin Grotesk SemiBold"/>
          <a:cs typeface="Armin Grotesk SemiBold"/>
          <a:sym typeface="Armin Grotesk Semi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min Grotesk Regular"/>
        <a:buChar char="•"/>
        <a:tabLst/>
        <a:defRPr sz="28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min Grotesk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min Grotesk Regular"/>
        <a:buChar char="•"/>
        <a:tabLst/>
        <a:defRPr sz="28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min Grotesk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min Grotesk Regular"/>
        <a:buChar char="•"/>
        <a:tabLst/>
        <a:defRPr sz="28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min Grotesk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min Grotesk Regular"/>
        <a:buChar char="•"/>
        <a:tabLst/>
        <a:defRPr sz="28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min Grotesk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min Grotesk Regular"/>
        <a:buChar char="•"/>
        <a:tabLst/>
        <a:defRPr sz="28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min Grotesk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min Grotesk Regular"/>
        <a:buChar char="•"/>
        <a:tabLst/>
        <a:defRPr sz="28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min Grotesk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min Grotesk Regular"/>
        <a:buChar char="•"/>
        <a:tabLst/>
        <a:defRPr sz="28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min Grotesk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min Grotesk Regular"/>
        <a:buChar char="•"/>
        <a:tabLst/>
        <a:defRPr sz="28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min Grotesk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min Grotesk Regular"/>
        <a:buChar char="•"/>
        <a:tabLst/>
        <a:defRPr sz="28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min Grotesk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min Grotesk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business.gov.lv/atbalsta-programmas/aizdevumi-ar-kapitala-atlaidi-eksportejosiem-komersantiem-3-karta" TargetMode="Externa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5" Type="http://schemas.openxmlformats.org/officeDocument/2006/relationships/hyperlink" Target="mailto:jautajumi@liaa.gov.lv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object 3"/>
          <p:cNvSpPr txBox="1"/>
          <p:nvPr/>
        </p:nvSpPr>
        <p:spPr>
          <a:xfrm>
            <a:off x="3685473" y="4228559"/>
            <a:ext cx="2636629" cy="210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775" defTabSz="1219200">
              <a:lnSpc>
                <a:spcPts val="1700"/>
              </a:lnSpc>
              <a:defRPr sz="1400" spc="-6">
                <a:solidFill>
                  <a:srgbClr val="AEA8A5"/>
                </a:solidFill>
              </a:defRPr>
            </a:pPr>
            <a:r>
              <a:rPr dirty="0"/>
              <a:t>14.12.2023.</a:t>
            </a:r>
          </a:p>
        </p:txBody>
      </p:sp>
      <p:sp>
        <p:nvSpPr>
          <p:cNvPr id="971" name="Aizdevumi ar kapitāla atlaidi…"/>
          <p:cNvSpPr txBox="1">
            <a:spLocks noGrp="1"/>
          </p:cNvSpPr>
          <p:nvPr>
            <p:ph type="title" idx="4294967295"/>
          </p:nvPr>
        </p:nvSpPr>
        <p:spPr>
          <a:xfrm>
            <a:off x="3685473" y="255813"/>
            <a:ext cx="11062004" cy="3203950"/>
          </a:xfrm>
          <a:prstGeom prst="rect">
            <a:avLst/>
          </a:prstGeom>
        </p:spPr>
        <p:txBody>
          <a:bodyPr anchor="t"/>
          <a:lstStyle/>
          <a:p>
            <a:pPr>
              <a:defRPr sz="36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t>Aizdevumi ar kapitāla atlaidi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eksportējošiem komersantiem </a:t>
            </a:r>
            <a:br>
              <a:rPr>
                <a:latin typeface="Armin Grotesk UltraBold"/>
                <a:ea typeface="Armin Grotesk UltraBold"/>
                <a:cs typeface="Armin Grotesk UltraBold"/>
                <a:sym typeface="Armin Grotesk UltraBold"/>
              </a:rPr>
            </a:br>
            <a:r>
              <a:rPr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lielo investīciju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projektu atbalstam</a:t>
            </a:r>
            <a:br/>
            <a:r>
              <a:rPr>
                <a:solidFill>
                  <a:srgbClr val="A7A7A7"/>
                </a:solidFill>
              </a:rPr>
              <a:t>3. kārta</a:t>
            </a:r>
          </a:p>
        </p:txBody>
      </p:sp>
      <p:sp>
        <p:nvSpPr>
          <p:cNvPr id="972" name="LIAA loma un projektu vērtēšana"/>
          <p:cNvSpPr txBox="1">
            <a:spLocks noGrp="1"/>
          </p:cNvSpPr>
          <p:nvPr>
            <p:ph type="body" sz="quarter" idx="4294967295"/>
          </p:nvPr>
        </p:nvSpPr>
        <p:spPr>
          <a:xfrm>
            <a:off x="3685473" y="3490193"/>
            <a:ext cx="8295258" cy="5688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A7A7A7"/>
                </a:solidFill>
              </a:defRPr>
            </a:lvl1pPr>
          </a:lstStyle>
          <a:p>
            <a:r>
              <a:t>LIAA loma un projektu vērtēšana</a:t>
            </a:r>
          </a:p>
        </p:txBody>
      </p:sp>
      <p:pic>
        <p:nvPicPr>
          <p:cNvPr id="973" name="object 11" descr="object 11"/>
          <p:cNvPicPr>
            <a:picLocks noChangeAspect="1"/>
          </p:cNvPicPr>
          <p:nvPr/>
        </p:nvPicPr>
        <p:blipFill>
          <a:blip r:embed="rId2"/>
          <a:srcRect t="16642" b="8752"/>
          <a:stretch>
            <a:fillRect/>
          </a:stretch>
        </p:blipFill>
        <p:spPr>
          <a:xfrm>
            <a:off x="10081911" y="5451225"/>
            <a:ext cx="1848192" cy="84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4" name="LIAA logo RGB_Lat pilnais.png" descr="LIAA logo RGB_Lat pilna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679" y="5366867"/>
            <a:ext cx="2855969" cy="1010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5" name="EM logo-01.png" descr="EM logo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940" y="5180522"/>
            <a:ext cx="1672720" cy="1382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51D21-3982-6807-132C-645562915FBE}"/>
              </a:ext>
            </a:extLst>
          </p:cNvPr>
          <p:cNvSpPr txBox="1"/>
          <p:nvPr/>
        </p:nvSpPr>
        <p:spPr>
          <a:xfrm>
            <a:off x="1182255" y="729673"/>
            <a:ext cx="1043709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3600" cap="all" dirty="0">
                <a:solidFill>
                  <a:srgbClr val="A7A7A7"/>
                </a:solidFill>
              </a:rPr>
              <a:t>PROJEKTU </a:t>
            </a:r>
            <a:r>
              <a:rPr lang="lv-LV" sz="3600" cap="all" dirty="0" err="1">
                <a:solidFill>
                  <a:srgbClr val="A7A7A7"/>
                </a:solidFill>
              </a:rPr>
              <a:t>pēcUZRAUDZĪBA</a:t>
            </a:r>
            <a:endParaRPr lang="en-US" sz="3600" cap="all" dirty="0">
              <a:solidFill>
                <a:srgbClr val="A7A7A7"/>
              </a:solidFill>
              <a:latin typeface="Armin Grotesk Ultra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8ED1E-ABDC-1B98-660C-B1EE656E59AE}"/>
              </a:ext>
            </a:extLst>
          </p:cNvPr>
          <p:cNvSpPr txBox="1"/>
          <p:nvPr/>
        </p:nvSpPr>
        <p:spPr>
          <a:xfrm>
            <a:off x="1182256" y="1874982"/>
            <a:ext cx="10012218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sz="2100" dirty="0">
                <a:solidFill>
                  <a:srgbClr val="FFFFFF"/>
                </a:solidFill>
                <a:latin typeface="Armin Grotesk UltraBold"/>
              </a:rPr>
              <a:t>LIAA 3 gadus īsteno projektā paredzēto sasniedzamo rādītāju </a:t>
            </a:r>
            <a:r>
              <a:rPr lang="lv-LV" sz="2100" dirty="0" err="1">
                <a:solidFill>
                  <a:srgbClr val="FFFFFF"/>
                </a:solidFill>
                <a:latin typeface="Armin Grotesk UltraBold"/>
              </a:rPr>
              <a:t>pēcuzraudzību</a:t>
            </a:r>
            <a:endParaRPr lang="lv-LV" sz="2100" dirty="0">
              <a:solidFill>
                <a:srgbClr val="FFFFFF"/>
              </a:solidFill>
              <a:latin typeface="Armin Grotesk UltraBold"/>
            </a:endParaRPr>
          </a:p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lv-LV" sz="2100" dirty="0">
              <a:solidFill>
                <a:srgbClr val="FFFFFF"/>
              </a:solidFill>
              <a:latin typeface="Armin Grotesk Ultra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100" dirty="0" err="1">
                <a:solidFill>
                  <a:srgbClr val="FFFFFF"/>
                </a:solidFill>
                <a:latin typeface="Armin Grotesk UltraBold"/>
              </a:rPr>
              <a:t>Pēcuzraudzība</a:t>
            </a:r>
            <a:r>
              <a:rPr lang="lv-LV" sz="2100" dirty="0">
                <a:solidFill>
                  <a:srgbClr val="FFFFFF"/>
                </a:solidFill>
                <a:latin typeface="Armin Grotesk UltraBold"/>
              </a:rPr>
              <a:t> tiek uzsākta ne vēlāk kā divus gadus pēc projekta pabeigšanas vai arī pēc komersanta iesnieguma LIAA, ja komersants ir gatavs sasniegt rādītājus un uzsākt </a:t>
            </a:r>
            <a:r>
              <a:rPr lang="lv-LV" sz="2100" dirty="0" err="1">
                <a:solidFill>
                  <a:srgbClr val="FFFFFF"/>
                </a:solidFill>
                <a:latin typeface="Armin Grotesk UltraBold"/>
              </a:rPr>
              <a:t>pēcuzraudzību</a:t>
            </a:r>
            <a:r>
              <a:rPr lang="lv-LV" sz="2100" dirty="0">
                <a:solidFill>
                  <a:srgbClr val="FFFFFF"/>
                </a:solidFill>
                <a:latin typeface="Armin Grotesk UltraBold"/>
              </a:rPr>
              <a:t> ātrāk</a:t>
            </a:r>
          </a:p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lv-LV" sz="2100" dirty="0">
              <a:solidFill>
                <a:srgbClr val="FFFFFF"/>
              </a:solidFill>
              <a:latin typeface="Armin Grotesk UltraBold"/>
            </a:endParaRPr>
          </a:p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sz="2100" dirty="0">
                <a:solidFill>
                  <a:srgbClr val="FFFFFF"/>
                </a:solidFill>
                <a:latin typeface="Armin Grotesk UltraBold"/>
              </a:rPr>
              <a:t>Komersants par katru </a:t>
            </a:r>
            <a:r>
              <a:rPr lang="lv-LV" sz="2100" dirty="0" err="1">
                <a:solidFill>
                  <a:srgbClr val="FFFFFF"/>
                </a:solidFill>
                <a:latin typeface="Armin Grotesk UltraBold"/>
              </a:rPr>
              <a:t>pēcuzraudzības</a:t>
            </a:r>
            <a:r>
              <a:rPr lang="lv-LV" sz="2100" dirty="0">
                <a:solidFill>
                  <a:srgbClr val="FFFFFF"/>
                </a:solidFill>
                <a:latin typeface="Armin Grotesk UltraBold"/>
              </a:rPr>
              <a:t> gadu iesniedz LIAA pamatojošo dokumentāciju par projektā paredzēto rādītāju sasniegšanu</a:t>
            </a: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lv-LV" sz="2100" dirty="0">
              <a:solidFill>
                <a:srgbClr val="FFFFFF"/>
              </a:solidFill>
              <a:latin typeface="Armin Grotesk UltraBold"/>
            </a:endParaRPr>
          </a:p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sz="2100" dirty="0">
                <a:solidFill>
                  <a:srgbClr val="FFFFFF"/>
                </a:solidFill>
                <a:latin typeface="Armin Grotesk UltraBold"/>
              </a:rPr>
              <a:t>Visi projekta pieteikumā norādītie sasniedzamie rādītāji </a:t>
            </a:r>
            <a:r>
              <a:rPr lang="lv-LV" sz="2100" dirty="0" err="1">
                <a:solidFill>
                  <a:srgbClr val="FFFFFF"/>
                </a:solidFill>
                <a:latin typeface="Armin Grotesk UltraBold"/>
              </a:rPr>
              <a:t>pēcuzraudzības</a:t>
            </a:r>
            <a:r>
              <a:rPr lang="lv-LV" sz="2100" dirty="0">
                <a:solidFill>
                  <a:srgbClr val="FFFFFF"/>
                </a:solidFill>
                <a:latin typeface="Armin Grotesk UltraBold"/>
              </a:rPr>
              <a:t> periodā jāsasniedz pilnā apjomā</a:t>
            </a:r>
          </a:p>
          <a:p>
            <a:pPr marL="342900" marR="0" indent="-34290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100" dirty="0">
              <a:solidFill>
                <a:srgbClr val="FFFFFF"/>
              </a:solidFill>
              <a:latin typeface="Armin Grotesk UltraBold"/>
            </a:endParaRPr>
          </a:p>
        </p:txBody>
      </p:sp>
    </p:spTree>
    <p:extLst>
      <p:ext uri="{BB962C8B-B14F-4D97-AF65-F5344CB8AC3E}">
        <p14:creationId xmlns:p14="http://schemas.microsoft.com/office/powerpoint/2010/main" val="12173644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Projektu pieteikumu…"/>
          <p:cNvSpPr txBox="1">
            <a:spLocks noGrp="1"/>
          </p:cNvSpPr>
          <p:nvPr>
            <p:ph type="title" idx="4294967295"/>
          </p:nvPr>
        </p:nvSpPr>
        <p:spPr>
          <a:xfrm>
            <a:off x="831849" y="485503"/>
            <a:ext cx="9497925" cy="1694717"/>
          </a:xfrm>
          <a:prstGeom prst="rect">
            <a:avLst/>
          </a:prstGeom>
        </p:spPr>
        <p:txBody>
          <a:bodyPr anchor="t"/>
          <a:lstStyle/>
          <a:p>
            <a:pPr>
              <a:defRPr sz="36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t>Projektu pieteikumu</a:t>
            </a:r>
          </a:p>
          <a:p>
            <a:pPr>
              <a:defRPr sz="36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t>iesniegšana</a:t>
            </a:r>
          </a:p>
        </p:txBody>
      </p:sp>
      <p:sp>
        <p:nvSpPr>
          <p:cNvPr id="1022" name="TextBox 2"/>
          <p:cNvSpPr txBox="1"/>
          <p:nvPr/>
        </p:nvSpPr>
        <p:spPr>
          <a:xfrm>
            <a:off x="831849" y="1901772"/>
            <a:ext cx="6506687" cy="3457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21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/>
              <a:t>No 2023. gada 11. </a:t>
            </a:r>
            <a:r>
              <a:rPr dirty="0" err="1"/>
              <a:t>decembra</a:t>
            </a:r>
            <a:r>
              <a:rPr dirty="0"/>
              <a:t> </a:t>
            </a:r>
            <a:r>
              <a:rPr dirty="0" err="1"/>
              <a:t>līdz</a:t>
            </a:r>
            <a:endParaRPr dirty="0"/>
          </a:p>
          <a:p>
            <a:pPr>
              <a:lnSpc>
                <a:spcPct val="90000"/>
              </a:lnSpc>
              <a:defRPr sz="21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/>
              <a:t>2024. gada 11. </a:t>
            </a:r>
            <a:r>
              <a:rPr dirty="0" err="1"/>
              <a:t>marta</a:t>
            </a:r>
            <a:r>
              <a:rPr dirty="0"/>
              <a:t> </a:t>
            </a:r>
            <a:r>
              <a:rPr dirty="0" err="1"/>
              <a:t>plkst</a:t>
            </a:r>
            <a:r>
              <a:rPr dirty="0"/>
              <a:t>. 23.59</a:t>
            </a:r>
          </a:p>
          <a:p>
            <a:pPr>
              <a:lnSpc>
                <a:spcPct val="90000"/>
              </a:lnSpc>
              <a:defRPr sz="21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/>
              <a:t>PRETENDENTS IESNIEDZ DIVUS PIETEIKUMUS:</a:t>
            </a:r>
          </a:p>
          <a:p>
            <a:pPr marL="254000" indent="-254000">
              <a:lnSpc>
                <a:spcPct val="90000"/>
              </a:lnSpc>
              <a:buClr>
                <a:srgbClr val="A7A7A7"/>
              </a:buClr>
              <a:buSzPct val="200000"/>
              <a:buChar char="•"/>
              <a:defRPr>
                <a:solidFill>
                  <a:srgbClr val="FFFFFF"/>
                </a:solidFill>
              </a:defRPr>
            </a:pPr>
            <a:endParaRPr dirty="0"/>
          </a:p>
          <a:p>
            <a:pPr marL="285750" indent="-285750">
              <a:lnSpc>
                <a:spcPct val="90000"/>
              </a:lnSpc>
              <a:buClr>
                <a:srgbClr val="A7A7A7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pPr>
            <a:r>
              <a:rPr dirty="0"/>
              <a:t>LIAA: business.gov.lv</a:t>
            </a:r>
          </a:p>
          <a:p>
            <a:pPr marL="254000" indent="-254000">
              <a:lnSpc>
                <a:spcPct val="90000"/>
              </a:lnSpc>
              <a:buClr>
                <a:srgbClr val="A7A7A7"/>
              </a:buClr>
              <a:buSzPct val="200000"/>
              <a:buChar char="•"/>
              <a:defRPr>
                <a:solidFill>
                  <a:srgbClr val="FFFFFF"/>
                </a:solidFill>
              </a:defRPr>
            </a:pPr>
            <a:endParaRPr dirty="0"/>
          </a:p>
          <a:p>
            <a:pPr marL="254000" indent="-254000">
              <a:lnSpc>
                <a:spcPct val="90000"/>
              </a:lnSpc>
              <a:buClr>
                <a:srgbClr val="A7A7A7"/>
              </a:buClr>
              <a:buSzPct val="150000"/>
              <a:buChar char="•"/>
              <a:defRPr>
                <a:solidFill>
                  <a:srgbClr val="FFFFFF"/>
                </a:solidFill>
              </a:defRPr>
            </a:pPr>
            <a:r>
              <a:rPr dirty="0"/>
              <a:t>ALTUM: mans.altum.lv</a:t>
            </a:r>
            <a:endParaRPr lang="lv-LV" dirty="0"/>
          </a:p>
          <a:p>
            <a:pPr marL="254000" indent="-254000">
              <a:lnSpc>
                <a:spcPct val="90000"/>
              </a:lnSpc>
              <a:buClr>
                <a:srgbClr val="A7A7A7"/>
              </a:buClr>
              <a:buSzPct val="150000"/>
              <a:buChar char="•"/>
              <a:defRPr>
                <a:solidFill>
                  <a:srgbClr val="FFFFFF"/>
                </a:solidFill>
              </a:defRPr>
            </a:pPr>
            <a:endParaRPr lang="lv-LV" dirty="0"/>
          </a:p>
          <a:p>
            <a:pPr marL="254000" indent="-254000">
              <a:lnSpc>
                <a:spcPct val="90000"/>
              </a:lnSpc>
              <a:buClr>
                <a:srgbClr val="A7A7A7"/>
              </a:buClr>
              <a:buSzPct val="150000"/>
              <a:buChar char="•"/>
              <a:defRPr>
                <a:solidFill>
                  <a:srgbClr val="FFFFFF"/>
                </a:solidFill>
              </a:defRPr>
            </a:pPr>
            <a:endParaRPr lang="lv-LV" dirty="0"/>
          </a:p>
          <a:p>
            <a:pPr>
              <a:lnSpc>
                <a:spcPct val="90000"/>
              </a:lnSpc>
              <a:buClr>
                <a:srgbClr val="A7A7A7"/>
              </a:buClr>
              <a:buSzPct val="150000"/>
              <a:defRPr>
                <a:solidFill>
                  <a:srgbClr val="FFFFFF"/>
                </a:solidFill>
              </a:defRPr>
            </a:pPr>
            <a:endParaRPr lang="lv-LV" dirty="0"/>
          </a:p>
          <a:p>
            <a:pPr>
              <a:lnSpc>
                <a:spcPct val="90000"/>
              </a:lnSpc>
              <a:buClr>
                <a:srgbClr val="A7A7A7"/>
              </a:buClr>
              <a:buSzPct val="150000"/>
              <a:defRPr>
                <a:solidFill>
                  <a:srgbClr val="FFFFFF"/>
                </a:solidFill>
              </a:defRPr>
            </a:pPr>
            <a:r>
              <a:rPr lang="lv-LV" dirty="0">
                <a:solidFill>
                  <a:schemeClr val="bg1">
                    <a:lumMod val="95000"/>
                  </a:schemeClr>
                </a:solidFill>
              </a:rPr>
              <a:t>Informācija par programmu </a:t>
            </a:r>
            <a:r>
              <a:rPr lang="lv-LV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business.gov.lv</a:t>
            </a:r>
            <a:endParaRPr dirty="0">
              <a:solidFill>
                <a:srgbClr val="FF0000"/>
              </a:solidFill>
            </a:endParaRPr>
          </a:p>
          <a:p>
            <a:pPr marL="254000" indent="-254000">
              <a:lnSpc>
                <a:spcPct val="90000"/>
              </a:lnSpc>
              <a:buClr>
                <a:srgbClr val="A7A7A7"/>
              </a:buClr>
              <a:buSzPct val="200000"/>
              <a:buChar char="•"/>
              <a:defRPr>
                <a:solidFill>
                  <a:srgbClr val="FFFFFF"/>
                </a:solidFill>
              </a:defRPr>
            </a:pPr>
            <a:endParaRPr dirty="0"/>
          </a:p>
          <a:p>
            <a:pPr marL="254000" indent="-254000">
              <a:lnSpc>
                <a:spcPct val="90000"/>
              </a:lnSpc>
              <a:buClr>
                <a:srgbClr val="A7A7A7"/>
              </a:buClr>
              <a:buSzPct val="200000"/>
              <a:buChar char="•"/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23" name="shutterstock_679838674 copy.jpeg" descr="shutterstock_679838674 copy.jpeg"/>
          <p:cNvPicPr>
            <a:picLocks noChangeAspect="1"/>
          </p:cNvPicPr>
          <p:nvPr/>
        </p:nvPicPr>
        <p:blipFill>
          <a:blip r:embed="rId3"/>
          <a:srcRect l="25979" r="29407"/>
          <a:stretch>
            <a:fillRect/>
          </a:stretch>
        </p:blipFill>
        <p:spPr>
          <a:xfrm>
            <a:off x="7613935" y="0"/>
            <a:ext cx="458895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object 2"/>
          <p:cNvSpPr/>
          <p:nvPr/>
        </p:nvSpPr>
        <p:spPr>
          <a:xfrm>
            <a:off x="2994" y="1684"/>
            <a:ext cx="12186010" cy="6854150"/>
          </a:xfrm>
          <a:prstGeom prst="rect">
            <a:avLst/>
          </a:prstGeom>
          <a:solidFill>
            <a:srgbClr val="A50B32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000"/>
            </a:pPr>
            <a:endParaRPr/>
          </a:p>
        </p:txBody>
      </p:sp>
      <p:sp>
        <p:nvSpPr>
          <p:cNvPr id="1026" name="object 3"/>
          <p:cNvSpPr txBox="1">
            <a:spLocks noGrp="1"/>
          </p:cNvSpPr>
          <p:nvPr>
            <p:ph type="title"/>
          </p:nvPr>
        </p:nvSpPr>
        <p:spPr>
          <a:xfrm>
            <a:off x="524529" y="940470"/>
            <a:ext cx="5742921" cy="2857551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lvl1pPr>
          </a:lstStyle>
          <a:p>
            <a:pPr>
              <a:defRPr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r>
              <a:rPr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Paldies par uzmanību!</a:t>
            </a:r>
          </a:p>
        </p:txBody>
      </p:sp>
      <p:grpSp>
        <p:nvGrpSpPr>
          <p:cNvPr id="1031" name="object 4"/>
          <p:cNvGrpSpPr/>
          <p:nvPr/>
        </p:nvGrpSpPr>
        <p:grpSpPr>
          <a:xfrm>
            <a:off x="8090620" y="1685"/>
            <a:ext cx="4101381" cy="6854632"/>
            <a:chOff x="0" y="0"/>
            <a:chExt cx="4101380" cy="6854631"/>
          </a:xfrm>
        </p:grpSpPr>
        <p:pic>
          <p:nvPicPr>
            <p:cNvPr id="1027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099842" cy="6854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8" name="object 6"/>
            <p:cNvSpPr/>
            <p:nvPr/>
          </p:nvSpPr>
          <p:spPr>
            <a:xfrm>
              <a:off x="24237" y="0"/>
              <a:ext cx="4077144" cy="685463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/>
              </a:pPr>
              <a:endParaRPr/>
            </a:p>
          </p:txBody>
        </p:sp>
        <p:pic>
          <p:nvPicPr>
            <p:cNvPr id="1029" name="object 7" descr="object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526" y="1305675"/>
              <a:ext cx="3734959" cy="3734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0" name="object 8" descr="object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9754" y="581304"/>
              <a:ext cx="1559430" cy="542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02D165-971B-FB32-A886-631F4A689377}"/>
              </a:ext>
            </a:extLst>
          </p:cNvPr>
          <p:cNvSpPr txBox="1"/>
          <p:nvPr/>
        </p:nvSpPr>
        <p:spPr>
          <a:xfrm>
            <a:off x="766618" y="2512291"/>
            <a:ext cx="582814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lv-LV" dirty="0">
                <a:solidFill>
                  <a:srgbClr val="FFFFFF"/>
                </a:solidFill>
              </a:rPr>
              <a:t>Kontaktinformācija:</a:t>
            </a:r>
          </a:p>
          <a:p>
            <a:r>
              <a:rPr lang="lv-LV" dirty="0">
                <a:solidFill>
                  <a:srgbClr val="FFFFFF"/>
                </a:solidFill>
              </a:rPr>
              <a:t> </a:t>
            </a:r>
          </a:p>
          <a:p>
            <a:r>
              <a:rPr lang="lv-LV" dirty="0">
                <a:solidFill>
                  <a:srgbClr val="FFFFFF"/>
                </a:solidFill>
              </a:rPr>
              <a:t>LIAA Klientu apkalpošanas nodaļa </a:t>
            </a:r>
          </a:p>
          <a:p>
            <a:r>
              <a:rPr lang="lv-LV" dirty="0" err="1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jautajumi@liaa.gov.lv</a:t>
            </a:r>
            <a:r>
              <a:rPr lang="lv-LV" dirty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grammas pirmās un slēgtās kārtas rezultāti">
            <a:extLst>
              <a:ext uri="{FF2B5EF4-FFF2-40B4-BE49-F238E27FC236}">
                <a16:creationId xmlns:a16="http://schemas.microsoft.com/office/drawing/2014/main" id="{0DBCC58B-916C-CCF4-7E7C-D67C9642AF9F}"/>
              </a:ext>
            </a:extLst>
          </p:cNvPr>
          <p:cNvSpPr txBox="1">
            <a:spLocks/>
          </p:cNvSpPr>
          <p:nvPr/>
        </p:nvSpPr>
        <p:spPr>
          <a:xfrm>
            <a:off x="854165" y="320933"/>
            <a:ext cx="11155421" cy="1927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 fontScale="85000" lnSpcReduction="1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chemeClr val="accent3"/>
                </a:solidFill>
                <a:uFillTx/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chemeClr val="accent3"/>
                </a:solidFill>
                <a:uFillTx/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chemeClr val="accent3"/>
                </a:solidFill>
                <a:uFillTx/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chemeClr val="accent3"/>
                </a:solidFill>
                <a:uFillTx/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chemeClr val="accent3"/>
                </a:solidFill>
                <a:uFillTx/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chemeClr val="accent3"/>
                </a:solidFill>
                <a:uFillTx/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chemeClr val="accent3"/>
                </a:solidFill>
                <a:uFillTx/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chemeClr val="accent3"/>
                </a:solidFill>
                <a:uFillTx/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all" spc="0" baseline="0">
                <a:ln>
                  <a:noFill/>
                </a:ln>
                <a:solidFill>
                  <a:schemeClr val="accent3"/>
                </a:solidFill>
                <a:uFillTx/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lvl9pPr>
          </a:lstStyle>
          <a:p>
            <a:pPr>
              <a:defRPr sz="28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sz="3900" dirty="0"/>
              <a:t>AIZDEVUMI AR KAPITĀLA ATLAIDI EKSPORTĒJOŠIEM KOMERSANTIEM  LIELO INVESTĪCIJU PROJEKTU ATBALSTAM</a:t>
            </a:r>
          </a:p>
          <a:p>
            <a:pPr>
              <a:defRPr sz="28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sz="3900" dirty="0"/>
              <a:t>3. KĀRTA</a:t>
            </a:r>
            <a:br>
              <a:rPr lang="lv-LV" sz="3600" dirty="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rPr>
            </a:br>
            <a:endParaRPr lang="lv-LV" sz="3600" dirty="0">
              <a:solidFill>
                <a:srgbClr val="A7A7A7"/>
              </a:solidFill>
              <a:latin typeface="Armin Grotesk UltraBold"/>
              <a:ea typeface="Armin Grotesk UltraBold"/>
              <a:cs typeface="Armin Grotesk UltraBold"/>
              <a:sym typeface="Armin Grotesk UltraBold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2FFD863-E55B-404D-991E-FE473DE241BB}"/>
              </a:ext>
            </a:extLst>
          </p:cNvPr>
          <p:cNvSpPr txBox="1"/>
          <p:nvPr/>
        </p:nvSpPr>
        <p:spPr>
          <a:xfrm>
            <a:off x="854166" y="1938678"/>
            <a:ext cx="11337834" cy="4029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0" indent="0">
              <a:buNone/>
            </a:pPr>
            <a:r>
              <a:rPr lang="lv-LV" dirty="0">
                <a:solidFill>
                  <a:srgbClr val="FFFFFF"/>
                </a:solidFill>
                <a:latin typeface="Armin Grotesk UltraBold" panose="00000900000000000000" pitchFamily="50" charset="0"/>
                <a:ea typeface="Armin Grotesk UltraBold" panose="00000900000000000000" pitchFamily="50" charset="0"/>
              </a:rPr>
              <a:t>Mērķis</a:t>
            </a:r>
            <a:r>
              <a:rPr lang="en-US" dirty="0">
                <a:solidFill>
                  <a:srgbClr val="FFFFFF"/>
                </a:solidFill>
                <a:latin typeface="Armin Grotesk UltraBold" panose="00000900000000000000" pitchFamily="50" charset="0"/>
                <a:ea typeface="Armin Grotesk UltraBold" panose="00000900000000000000" pitchFamily="50" charset="0"/>
              </a:rPr>
              <a:t>: </a:t>
            </a:r>
            <a:r>
              <a:rPr lang="lv-LV" dirty="0">
                <a:solidFill>
                  <a:srgbClr val="A7A7A7"/>
                </a:solidFill>
              </a:rPr>
              <a:t>veicināt komersantu attīstību, konkurētspēju, eksporta apjoma palielināšanu, finansējot</a:t>
            </a:r>
            <a:r>
              <a:rPr lang="en-US" dirty="0">
                <a:solidFill>
                  <a:srgbClr val="A7A7A7"/>
                </a:solidFill>
                <a:latin typeface="Armin Grotesk UltraBold"/>
              </a:rPr>
              <a:t> </a:t>
            </a:r>
            <a:r>
              <a:rPr lang="lv-LV" dirty="0">
                <a:solidFill>
                  <a:srgbClr val="A7A7A7"/>
                </a:solidFill>
              </a:rPr>
              <a:t>tādu investīciju projektu īstenošanu, kuri ir vērsti uz jaunu iekārtu un tehnoloģisko procesu ieviešanu</a:t>
            </a:r>
            <a:endParaRPr lang="en-US" dirty="0">
              <a:solidFill>
                <a:srgbClr val="A7A7A7"/>
              </a:solidFill>
              <a:latin typeface="Armin Grotesk UltraBold"/>
            </a:endParaRPr>
          </a:p>
          <a:p>
            <a:pPr marL="0" indent="0">
              <a:buNone/>
            </a:pPr>
            <a:endParaRPr lang="lv-LV" dirty="0">
              <a:solidFill>
                <a:srgbClr val="FFFFFF"/>
              </a:solidFill>
              <a:latin typeface="+mj-lt"/>
              <a:ea typeface="Armin Grotesk UltraBold"/>
            </a:endParaRPr>
          </a:p>
          <a:p>
            <a:pPr marL="0" indent="0">
              <a:buNone/>
            </a:pPr>
            <a:r>
              <a:rPr lang="lv-LV" dirty="0">
                <a:solidFill>
                  <a:srgbClr val="FFFFFF"/>
                </a:solidFill>
                <a:latin typeface="Armin Grotesk UltraBold" panose="00000900000000000000" pitchFamily="50" charset="0"/>
                <a:ea typeface="Armin Grotesk UltraBold" panose="00000900000000000000" pitchFamily="50" charset="0"/>
              </a:rPr>
              <a:t>Kopējais pieejamais finansējums </a:t>
            </a:r>
            <a:r>
              <a:rPr lang="lv-LV" dirty="0">
                <a:solidFill>
                  <a:srgbClr val="FFFFFF"/>
                </a:solidFill>
                <a:latin typeface="+mj-lt"/>
                <a:ea typeface="Armin Grotesk UltraBold"/>
              </a:rPr>
              <a:t>programmas </a:t>
            </a:r>
            <a:r>
              <a:rPr lang="lv-LV" b="1" dirty="0">
                <a:solidFill>
                  <a:srgbClr val="FFFFFF"/>
                </a:solidFill>
                <a:latin typeface="+mj-lt"/>
                <a:ea typeface="Armin Grotesk UltraBold"/>
              </a:rPr>
              <a:t>3. kārtas ietvaros</a:t>
            </a:r>
            <a:r>
              <a:rPr lang="en-US" b="1" dirty="0">
                <a:solidFill>
                  <a:srgbClr val="FFFFFF"/>
                </a:solidFill>
                <a:latin typeface="+mj-lt"/>
                <a:ea typeface="Armin Grotesk UltraBold"/>
              </a:rPr>
              <a:t>: </a:t>
            </a:r>
            <a:r>
              <a:rPr lang="lv-LV" dirty="0">
                <a:solidFill>
                  <a:srgbClr val="A7A7A7"/>
                </a:solidFill>
              </a:rPr>
              <a:t>70 milj. EUR</a:t>
            </a:r>
            <a:endParaRPr lang="en-US" dirty="0">
              <a:solidFill>
                <a:srgbClr val="A7A7A7"/>
              </a:solidFill>
            </a:endParaRPr>
          </a:p>
          <a:p>
            <a:pPr marL="0" indent="0">
              <a:buNone/>
            </a:pPr>
            <a:endParaRPr lang="lv-LV" dirty="0">
              <a:solidFill>
                <a:srgbClr val="FFFFFF"/>
              </a:solidFill>
              <a:latin typeface="+mj-lt"/>
              <a:ea typeface="Armin Grotesk UltraBold"/>
            </a:endParaRPr>
          </a:p>
          <a:p>
            <a:pPr marL="0" indent="0">
              <a:buNone/>
            </a:pPr>
            <a:r>
              <a:rPr lang="lv-LV" dirty="0">
                <a:solidFill>
                  <a:srgbClr val="FFFFFF"/>
                </a:solidFill>
                <a:latin typeface="Armin Grotesk UltraBold" panose="00000900000000000000" pitchFamily="50" charset="0"/>
                <a:ea typeface="Armin Grotesk UltraBold" panose="00000900000000000000" pitchFamily="50" charset="0"/>
              </a:rPr>
              <a:t>Projekta ieguldījumu apjoms</a:t>
            </a:r>
            <a:r>
              <a:rPr lang="en-US" dirty="0">
                <a:solidFill>
                  <a:srgbClr val="FFFFFF"/>
                </a:solidFill>
                <a:latin typeface="Armin Grotesk UltraBold" panose="00000900000000000000" pitchFamily="50" charset="0"/>
                <a:ea typeface="Armin Grotesk UltraBold" panose="00000900000000000000" pitchFamily="50" charset="0"/>
              </a:rPr>
              <a:t>: </a:t>
            </a:r>
            <a:r>
              <a:rPr lang="lv-LV" dirty="0">
                <a:solidFill>
                  <a:srgbClr val="A7A7A7"/>
                </a:solidFill>
              </a:rPr>
              <a:t>investīcijas vismaz 10 milj. EUR </a:t>
            </a:r>
            <a:r>
              <a:rPr lang="lv-LV" dirty="0">
                <a:solidFill>
                  <a:srgbClr val="FFFFFF"/>
                </a:solidFill>
                <a:latin typeface="+mj-lt"/>
                <a:ea typeface="Armin Grotesk UltraBold"/>
              </a:rPr>
              <a:t>materiālajos un nemateriālajos aktīvos ražošanas uzsākšanai, paplašināšanai, </a:t>
            </a:r>
            <a:r>
              <a:rPr lang="lv-LV" dirty="0" err="1">
                <a:solidFill>
                  <a:srgbClr val="FFFFFF"/>
                </a:solidFill>
                <a:latin typeface="+mj-lt"/>
                <a:ea typeface="Armin Grotesk UltraBold"/>
              </a:rPr>
              <a:t>efektivizācijai</a:t>
            </a:r>
            <a:endParaRPr lang="en-US" dirty="0">
              <a:solidFill>
                <a:srgbClr val="FFFFFF"/>
              </a:solidFill>
              <a:latin typeface="+mj-lt"/>
              <a:ea typeface="Armin Grotesk UltraBold"/>
            </a:endParaRPr>
          </a:p>
          <a:p>
            <a:pPr marL="0" indent="0">
              <a:buNone/>
            </a:pPr>
            <a:endParaRPr lang="lv-LV" dirty="0">
              <a:solidFill>
                <a:srgbClr val="FFFFFF"/>
              </a:solidFill>
              <a:latin typeface="+mj-lt"/>
              <a:ea typeface="Armin Grotesk UltraBold"/>
            </a:endParaRPr>
          </a:p>
          <a:p>
            <a:pPr marL="0" indent="0">
              <a:buNone/>
            </a:pPr>
            <a:r>
              <a:rPr lang="lv-LV" dirty="0">
                <a:solidFill>
                  <a:srgbClr val="FFFFFF"/>
                </a:solidFill>
                <a:latin typeface="Armin Grotesk UltraBold" panose="00000900000000000000" pitchFamily="50" charset="0"/>
                <a:ea typeface="Armin Grotesk UltraBold" panose="00000900000000000000" pitchFamily="50" charset="0"/>
              </a:rPr>
              <a:t>Aizdevums ar kapitāla atlaidi</a:t>
            </a:r>
            <a:r>
              <a:rPr lang="en-US" dirty="0">
                <a:solidFill>
                  <a:srgbClr val="FFFFFF"/>
                </a:solidFill>
                <a:latin typeface="Armin Grotesk UltraBold" panose="00000900000000000000" pitchFamily="50" charset="0"/>
                <a:ea typeface="Armin Grotesk UltraBold" panose="00000900000000000000" pitchFamily="50" charset="0"/>
              </a:rPr>
              <a:t>: </a:t>
            </a:r>
            <a:r>
              <a:rPr lang="lv-LV" dirty="0">
                <a:solidFill>
                  <a:srgbClr val="A7A7A7"/>
                </a:solidFill>
              </a:rPr>
              <a:t>līdz 30% no projekta attiecināmām  izmaksām, bet ne vairāk kā 10 milj. EUR</a:t>
            </a:r>
            <a:endParaRPr lang="en-US" dirty="0">
              <a:solidFill>
                <a:srgbClr val="A7A7A7"/>
              </a:solidFill>
            </a:endParaRPr>
          </a:p>
          <a:p>
            <a:pPr marL="0" indent="0">
              <a:buNone/>
            </a:pPr>
            <a:endParaRPr lang="lv-LV" dirty="0">
              <a:solidFill>
                <a:srgbClr val="FFFFFF"/>
              </a:solidFill>
              <a:latin typeface="+mj-lt"/>
              <a:ea typeface="Armin Grotesk UltraBold"/>
            </a:endParaRPr>
          </a:p>
          <a:p>
            <a:pPr marL="0" indent="0">
              <a:buNone/>
            </a:pPr>
            <a:r>
              <a:rPr lang="lv-LV" dirty="0">
                <a:solidFill>
                  <a:srgbClr val="FFFFFF"/>
                </a:solidFill>
                <a:latin typeface="Armin Grotesk UltraBold" panose="00000900000000000000" pitchFamily="50" charset="0"/>
                <a:ea typeface="Armin Grotesk UltraBold" panose="00000900000000000000" pitchFamily="50" charset="0"/>
              </a:rPr>
              <a:t>Atbalsta pretendents</a:t>
            </a:r>
            <a:r>
              <a:rPr lang="en-US" dirty="0">
                <a:solidFill>
                  <a:srgbClr val="FFFFFF"/>
                </a:solidFill>
                <a:latin typeface="Armin Grotesk UltraBold" panose="00000900000000000000" pitchFamily="50" charset="0"/>
                <a:ea typeface="Armin Grotesk UltraBold" panose="00000900000000000000" pitchFamily="50" charset="0"/>
              </a:rPr>
              <a:t>: </a:t>
            </a:r>
            <a:r>
              <a:rPr lang="lv-LV" dirty="0">
                <a:solidFill>
                  <a:srgbClr val="A7A7A7"/>
                </a:solidFill>
              </a:rPr>
              <a:t>lielais vai vidējais komersants, kas reģistrēts </a:t>
            </a:r>
            <a:r>
              <a:rPr lang="en-US" dirty="0">
                <a:solidFill>
                  <a:srgbClr val="A7A7A7"/>
                </a:solidFill>
              </a:rPr>
              <a:t>LR </a:t>
            </a:r>
            <a:r>
              <a:rPr lang="lv-LV" dirty="0">
                <a:solidFill>
                  <a:srgbClr val="A7A7A7"/>
                </a:solidFill>
              </a:rPr>
              <a:t>komercreģistrā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EDA86-7CA4-1073-4B60-FD8F560CCA47}"/>
              </a:ext>
            </a:extLst>
          </p:cNvPr>
          <p:cNvSpPr txBox="1"/>
          <p:nvPr/>
        </p:nvSpPr>
        <p:spPr>
          <a:xfrm>
            <a:off x="1203158" y="673768"/>
            <a:ext cx="993327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3600" cap="all" dirty="0">
                <a:solidFill>
                  <a:srgbClr val="A7A7A7"/>
                </a:solidFill>
              </a:rPr>
              <a:t>LIAA VĒRTĒ</a:t>
            </a:r>
            <a:endParaRPr lang="en-US" sz="3600" cap="all" dirty="0">
              <a:solidFill>
                <a:srgbClr val="A7A7A7"/>
              </a:solidFill>
              <a:latin typeface="Armin Grotesk Ultra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9B2C2-D1E2-73AE-952E-94A2FD28A583}"/>
              </a:ext>
            </a:extLst>
          </p:cNvPr>
          <p:cNvSpPr txBox="1"/>
          <p:nvPr/>
        </p:nvSpPr>
        <p:spPr>
          <a:xfrm>
            <a:off x="1163053" y="1790300"/>
            <a:ext cx="9865894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dirty="0">
                <a:solidFill>
                  <a:srgbClr val="FFFFFF"/>
                </a:solidFill>
              </a:rPr>
              <a:t>Projekta iesniedzēja atbilstību programmas nosacījumiem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lv-LV" dirty="0">
              <a:solidFill>
                <a:srgbClr val="FFFFFF"/>
              </a:solidFill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dirty="0">
                <a:solidFill>
                  <a:srgbClr val="FFFFFF"/>
                </a:solidFill>
              </a:rPr>
              <a:t>Projekta atbilstību atbalstāmajām nozarēm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lv-LV" dirty="0">
              <a:solidFill>
                <a:srgbClr val="FFFFFF"/>
              </a:solidFill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dirty="0">
                <a:solidFill>
                  <a:srgbClr val="FFFFFF"/>
                </a:solidFill>
              </a:rPr>
              <a:t>Projekta īstenošanas rezultātā plānotos sasniedzamos rādītājus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lv-LV" dirty="0">
              <a:solidFill>
                <a:srgbClr val="FFFFFF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lt"/>
              <a:ea typeface="+mn-ea"/>
              <a:cs typeface="+mn-cs"/>
              <a:sym typeface="Armin Grotes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743305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3C2137-BB50-B582-3BF3-0AA9295997BC}"/>
              </a:ext>
            </a:extLst>
          </p:cNvPr>
          <p:cNvSpPr txBox="1"/>
          <p:nvPr/>
        </p:nvSpPr>
        <p:spPr>
          <a:xfrm>
            <a:off x="1280160" y="635267"/>
            <a:ext cx="995252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3600" cap="all" dirty="0">
                <a:solidFill>
                  <a:srgbClr val="A7A7A7"/>
                </a:solidFill>
              </a:rPr>
              <a:t>Projekta iesniedzēja atbilstība</a:t>
            </a:r>
            <a:endParaRPr lang="en-US" sz="3600" cap="all" dirty="0">
              <a:solidFill>
                <a:srgbClr val="A7A7A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74BDF-3D60-F0D2-CE2B-12334001A4E8}"/>
              </a:ext>
            </a:extLst>
          </p:cNvPr>
          <p:cNvSpPr txBox="1"/>
          <p:nvPr/>
        </p:nvSpPr>
        <p:spPr>
          <a:xfrm>
            <a:off x="1280160" y="1886552"/>
            <a:ext cx="9952522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dirty="0">
                <a:solidFill>
                  <a:srgbClr val="FFFFFF"/>
                </a:solidFill>
              </a:rPr>
              <a:t>Vidējā vai lielā komersanta statuss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lv-LV" dirty="0">
              <a:solidFill>
                <a:srgbClr val="FFFFFF"/>
              </a:solidFill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dirty="0">
                <a:solidFill>
                  <a:srgbClr val="FFFFFF"/>
                </a:solidFill>
              </a:rPr>
              <a:t>Reģistrēts Latvijas Republikas Komercreģistrā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lv-LV" dirty="0">
              <a:solidFill>
                <a:srgbClr val="FFFFFF"/>
              </a:solidFill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dirty="0">
                <a:solidFill>
                  <a:srgbClr val="FFFFFF"/>
                </a:solidFill>
              </a:rPr>
              <a:t>Projekta ieguldījumi atbalsta komersanta darbību, kas attiecas uz zaļo un digitālo transformāciju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lt"/>
              <a:ea typeface="+mn-ea"/>
              <a:cs typeface="+mn-cs"/>
              <a:sym typeface="Armin Grotes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54871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object 5"/>
          <p:cNvSpPr txBox="1"/>
          <p:nvPr/>
        </p:nvSpPr>
        <p:spPr>
          <a:xfrm>
            <a:off x="4282935" y="6952848"/>
            <a:ext cx="2999783" cy="24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820263" indent="12700" defTabSz="554804">
              <a:lnSpc>
                <a:spcPct val="90000"/>
              </a:lnSpc>
              <a:tabLst>
                <a:tab pos="2616200" algn="l"/>
                <a:tab pos="3416300" algn="l"/>
                <a:tab pos="5321300" algn="l"/>
                <a:tab pos="5892800" algn="l"/>
                <a:tab pos="6400800" algn="l"/>
              </a:tabLst>
              <a:defRPr sz="1600" spc="-2">
                <a:solidFill>
                  <a:srgbClr val="C2D0DC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lvl1pPr>
          </a:lstStyle>
          <a:p>
            <a:r>
              <a:t>PROFESIONALITĀTE</a:t>
            </a:r>
          </a:p>
        </p:txBody>
      </p:sp>
      <p:sp>
        <p:nvSpPr>
          <p:cNvPr id="990" name="object 5"/>
          <p:cNvSpPr txBox="1"/>
          <p:nvPr/>
        </p:nvSpPr>
        <p:spPr>
          <a:xfrm>
            <a:off x="7160608" y="6952848"/>
            <a:ext cx="1850214" cy="24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820263" indent="12700" defTabSz="554804">
              <a:lnSpc>
                <a:spcPct val="90000"/>
              </a:lnSpc>
              <a:tabLst>
                <a:tab pos="2616200" algn="l"/>
                <a:tab pos="3416300" algn="l"/>
                <a:tab pos="5321300" algn="l"/>
                <a:tab pos="5892800" algn="l"/>
                <a:tab pos="6400800" algn="l"/>
              </a:tabLst>
              <a:defRPr sz="1600" spc="-2">
                <a:solidFill>
                  <a:srgbClr val="C2D0DC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lvl1pPr>
          </a:lstStyle>
          <a:p>
            <a:r>
              <a:t>ELASTĪBA</a:t>
            </a:r>
          </a:p>
        </p:txBody>
      </p:sp>
      <p:sp>
        <p:nvSpPr>
          <p:cNvPr id="991" name="object 5"/>
          <p:cNvSpPr txBox="1"/>
          <p:nvPr/>
        </p:nvSpPr>
        <p:spPr>
          <a:xfrm>
            <a:off x="9585076" y="6952848"/>
            <a:ext cx="2014114" cy="24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820263" indent="12700" defTabSz="554804">
              <a:lnSpc>
                <a:spcPct val="90000"/>
              </a:lnSpc>
              <a:tabLst>
                <a:tab pos="2616200" algn="l"/>
                <a:tab pos="3416300" algn="l"/>
                <a:tab pos="5321300" algn="l"/>
                <a:tab pos="5892800" algn="l"/>
                <a:tab pos="6400800" algn="l"/>
              </a:tabLst>
              <a:defRPr sz="1600" spc="-2">
                <a:solidFill>
                  <a:srgbClr val="C2D0DC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lvl1pPr>
          </a:lstStyle>
          <a:p>
            <a:r>
              <a:t>KVALITĀTE</a:t>
            </a:r>
          </a:p>
        </p:txBody>
      </p:sp>
      <p:sp>
        <p:nvSpPr>
          <p:cNvPr id="992" name="ATBALSTĀMĀS NOZARES"/>
          <p:cNvSpPr txBox="1">
            <a:spLocks noGrp="1"/>
          </p:cNvSpPr>
          <p:nvPr>
            <p:ph type="title" idx="4294967295"/>
          </p:nvPr>
        </p:nvSpPr>
        <p:spPr>
          <a:xfrm>
            <a:off x="857250" y="482360"/>
            <a:ext cx="10959556" cy="855635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lvl1pPr>
          </a:lstStyle>
          <a:p>
            <a:r>
              <a:rPr dirty="0"/>
              <a:t>ATBALSTĀMĀS NOZARES</a:t>
            </a:r>
          </a:p>
        </p:txBody>
      </p:sp>
      <p:sp>
        <p:nvSpPr>
          <p:cNvPr id="993" name="Text Placeholder 4"/>
          <p:cNvSpPr txBox="1"/>
          <p:nvPr/>
        </p:nvSpPr>
        <p:spPr>
          <a:xfrm>
            <a:off x="864145" y="1555209"/>
            <a:ext cx="6483692" cy="4025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905255">
              <a:lnSpc>
                <a:spcPct val="90000"/>
              </a:lnSpc>
              <a:buClr>
                <a:srgbClr val="A7A7A7"/>
              </a:buClr>
              <a:buSzPct val="200000"/>
              <a:defRPr sz="1782">
                <a:solidFill>
                  <a:srgbClr val="FFFFFF"/>
                </a:solidFill>
              </a:defRPr>
            </a:pPr>
            <a:endParaRPr dirty="0"/>
          </a:p>
          <a:p>
            <a:pPr marL="285750" indent="-285750" defTabSz="905255">
              <a:lnSpc>
                <a:spcPct val="90000"/>
              </a:lnSpc>
              <a:buClr>
                <a:srgbClr val="A7A7A7"/>
              </a:buClr>
              <a:buSzPct val="150000"/>
              <a:buFont typeface="Arial" panose="020B0604020202020204" pitchFamily="34" charset="0"/>
              <a:buChar char="•"/>
              <a:defRPr sz="1782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 err="1"/>
              <a:t>Viedās</a:t>
            </a:r>
            <a:r>
              <a:rPr dirty="0"/>
              <a:t> </a:t>
            </a:r>
            <a:r>
              <a:rPr dirty="0" err="1"/>
              <a:t>specializācijas</a:t>
            </a:r>
            <a:r>
              <a:rPr dirty="0"/>
              <a:t> </a:t>
            </a:r>
            <a:r>
              <a:rPr dirty="0" err="1"/>
              <a:t>prioritārajos</a:t>
            </a:r>
            <a:r>
              <a:rPr dirty="0"/>
              <a:t> </a:t>
            </a:r>
            <a:r>
              <a:rPr dirty="0" err="1"/>
              <a:t>virzienos</a:t>
            </a:r>
            <a:r>
              <a:rPr dirty="0"/>
              <a:t> (RIS3):</a:t>
            </a:r>
            <a:endParaRPr lang="lv-LV" dirty="0"/>
          </a:p>
          <a:p>
            <a:pPr defTabSz="905255">
              <a:lnSpc>
                <a:spcPct val="90000"/>
              </a:lnSpc>
              <a:buClr>
                <a:srgbClr val="A7A7A7"/>
              </a:buClr>
              <a:buSzPct val="150000"/>
              <a:defRPr sz="1782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dirty="0"/>
          </a:p>
          <a:p>
            <a:pPr marL="502919" indent="-251459" defTabSz="905255">
              <a:lnSpc>
                <a:spcPct val="90000"/>
              </a:lnSpc>
              <a:buClr>
                <a:srgbClr val="FFFFFF"/>
              </a:buClr>
              <a:buSzPct val="100000"/>
              <a:buChar char="•"/>
              <a:defRPr sz="1979"/>
            </a:pPr>
            <a:r>
              <a:rPr sz="1782" dirty="0" err="1">
                <a:solidFill>
                  <a:srgbClr val="FFFFFF"/>
                </a:solidFill>
              </a:rPr>
              <a:t>zināšanu</a:t>
            </a:r>
            <a:r>
              <a:rPr sz="1782" dirty="0">
                <a:solidFill>
                  <a:srgbClr val="FFFFFF"/>
                </a:solidFill>
              </a:rPr>
              <a:t> </a:t>
            </a:r>
            <a:r>
              <a:rPr sz="1782" dirty="0" err="1">
                <a:solidFill>
                  <a:srgbClr val="FFFFFF"/>
                </a:solidFill>
              </a:rPr>
              <a:t>ietilpīga</a:t>
            </a:r>
            <a:r>
              <a:rPr sz="1782" dirty="0">
                <a:solidFill>
                  <a:srgbClr val="FFFFFF"/>
                </a:solidFill>
              </a:rPr>
              <a:t> </a:t>
            </a:r>
            <a:r>
              <a:rPr sz="1782" dirty="0" err="1">
                <a:solidFill>
                  <a:srgbClr val="FFFFFF"/>
                </a:solidFill>
              </a:rPr>
              <a:t>bioekonomika</a:t>
            </a:r>
            <a:endParaRPr sz="1782" dirty="0">
              <a:solidFill>
                <a:srgbClr val="FFFFFF"/>
              </a:solidFill>
            </a:endParaRPr>
          </a:p>
          <a:p>
            <a:pPr marL="502919" indent="-251459" defTabSz="905255">
              <a:lnSpc>
                <a:spcPct val="90000"/>
              </a:lnSpc>
              <a:buClr>
                <a:srgbClr val="FFFFFF"/>
              </a:buClr>
              <a:buSzPct val="100000"/>
              <a:buChar char="•"/>
              <a:defRPr sz="1782">
                <a:solidFill>
                  <a:srgbClr val="FFFFFF"/>
                </a:solidFill>
              </a:defRPr>
            </a:pPr>
            <a:r>
              <a:rPr dirty="0" err="1"/>
              <a:t>biomedicīna</a:t>
            </a:r>
            <a:r>
              <a:rPr dirty="0"/>
              <a:t>, </a:t>
            </a:r>
            <a:r>
              <a:rPr dirty="0" err="1"/>
              <a:t>medicīnas</a:t>
            </a:r>
            <a:r>
              <a:rPr dirty="0"/>
              <a:t> </a:t>
            </a:r>
            <a:r>
              <a:rPr dirty="0" err="1"/>
              <a:t>tehnoloģijas</a:t>
            </a:r>
            <a:r>
              <a:rPr dirty="0"/>
              <a:t>, </a:t>
            </a:r>
            <a:r>
              <a:rPr dirty="0" err="1"/>
              <a:t>farmācija</a:t>
            </a:r>
            <a:endParaRPr dirty="0"/>
          </a:p>
          <a:p>
            <a:pPr marL="502919" indent="-251459" defTabSz="905255">
              <a:lnSpc>
                <a:spcPct val="90000"/>
              </a:lnSpc>
              <a:buClr>
                <a:srgbClr val="FFFFFF"/>
              </a:buClr>
              <a:buSzPct val="100000"/>
              <a:buChar char="•"/>
              <a:defRPr sz="1782">
                <a:solidFill>
                  <a:srgbClr val="FFFFFF"/>
                </a:solidFill>
              </a:defRPr>
            </a:pPr>
            <a:r>
              <a:rPr dirty="0" err="1"/>
              <a:t>fotonika</a:t>
            </a:r>
            <a:r>
              <a:rPr dirty="0"/>
              <a:t> un </a:t>
            </a:r>
            <a:r>
              <a:rPr dirty="0" err="1"/>
              <a:t>viedie</a:t>
            </a:r>
            <a:r>
              <a:rPr dirty="0"/>
              <a:t> </a:t>
            </a:r>
            <a:r>
              <a:rPr dirty="0" err="1"/>
              <a:t>materiāli</a:t>
            </a:r>
            <a:r>
              <a:rPr dirty="0"/>
              <a:t>, </a:t>
            </a:r>
            <a:r>
              <a:rPr dirty="0" err="1"/>
              <a:t>tehnoloģijas</a:t>
            </a:r>
            <a:r>
              <a:rPr dirty="0"/>
              <a:t> un </a:t>
            </a:r>
            <a:r>
              <a:rPr dirty="0" err="1"/>
              <a:t>inženiersistēmas</a:t>
            </a:r>
            <a:endParaRPr dirty="0"/>
          </a:p>
          <a:p>
            <a:pPr marL="502919" indent="-251459" defTabSz="905255">
              <a:lnSpc>
                <a:spcPct val="90000"/>
              </a:lnSpc>
              <a:buClr>
                <a:srgbClr val="FFFFFF"/>
              </a:buClr>
              <a:buSzPct val="100000"/>
              <a:buChar char="•"/>
              <a:defRPr sz="1782">
                <a:solidFill>
                  <a:srgbClr val="FFFFFF"/>
                </a:solidFill>
              </a:defRPr>
            </a:pPr>
            <a:r>
              <a:rPr dirty="0" err="1"/>
              <a:t>viedā</a:t>
            </a:r>
            <a:r>
              <a:rPr dirty="0"/>
              <a:t> </a:t>
            </a:r>
            <a:r>
              <a:rPr dirty="0" err="1"/>
              <a:t>enerģētika</a:t>
            </a:r>
            <a:r>
              <a:rPr dirty="0"/>
              <a:t> un </a:t>
            </a:r>
            <a:r>
              <a:rPr dirty="0" err="1"/>
              <a:t>mobilitāte</a:t>
            </a:r>
            <a:endParaRPr dirty="0"/>
          </a:p>
          <a:p>
            <a:pPr marL="502919" indent="-251459" defTabSz="905255">
              <a:lnSpc>
                <a:spcPct val="90000"/>
              </a:lnSpc>
              <a:buClr>
                <a:srgbClr val="FFFFFF"/>
              </a:buClr>
              <a:buSzPct val="100000"/>
              <a:buChar char="•"/>
              <a:defRPr sz="1782">
                <a:solidFill>
                  <a:srgbClr val="FFFFFF"/>
                </a:solidFill>
              </a:defRPr>
            </a:pPr>
            <a:r>
              <a:rPr dirty="0" err="1"/>
              <a:t>informācijas</a:t>
            </a:r>
            <a:r>
              <a:rPr dirty="0"/>
              <a:t> un </a:t>
            </a:r>
            <a:r>
              <a:rPr dirty="0" err="1"/>
              <a:t>komunikācijas</a:t>
            </a:r>
            <a:r>
              <a:rPr dirty="0"/>
              <a:t> </a:t>
            </a:r>
            <a:r>
              <a:rPr dirty="0" err="1"/>
              <a:t>tehnoloģijas</a:t>
            </a:r>
            <a:endParaRPr sz="2376" dirty="0"/>
          </a:p>
          <a:p>
            <a:pPr marL="251459" indent="-251459" defTabSz="905255">
              <a:lnSpc>
                <a:spcPct val="90000"/>
              </a:lnSpc>
              <a:buClr>
                <a:srgbClr val="A7A7A7"/>
              </a:buClr>
              <a:buSzPct val="200000"/>
              <a:buChar char="•"/>
              <a:defRPr sz="1782">
                <a:solidFill>
                  <a:srgbClr val="FFFFFF"/>
                </a:solidFill>
              </a:defRPr>
            </a:pPr>
            <a:endParaRPr sz="2376" dirty="0"/>
          </a:p>
          <a:p>
            <a:pPr marL="251459" indent="-251459" defTabSz="905255">
              <a:lnSpc>
                <a:spcPct val="90000"/>
              </a:lnSpc>
              <a:buClr>
                <a:srgbClr val="A7A7A7"/>
              </a:buClr>
              <a:buSzPct val="150000"/>
              <a:buChar char="•"/>
              <a:defRPr sz="1782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 err="1"/>
              <a:t>Tūrisma</a:t>
            </a:r>
            <a:r>
              <a:rPr dirty="0"/>
              <a:t> </a:t>
            </a:r>
            <a:r>
              <a:rPr dirty="0" err="1"/>
              <a:t>jomā</a:t>
            </a:r>
            <a:endParaRPr dirty="0"/>
          </a:p>
          <a:p>
            <a:pPr marL="251459" indent="-251459" defTabSz="905255">
              <a:lnSpc>
                <a:spcPct val="90000"/>
              </a:lnSpc>
              <a:buClr>
                <a:srgbClr val="A7A7A7"/>
              </a:buClr>
              <a:buSzPct val="200000"/>
              <a:buChar char="•"/>
              <a:defRPr sz="1782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dirty="0"/>
          </a:p>
          <a:p>
            <a:pPr marL="251459" indent="-251459" defTabSz="905255">
              <a:lnSpc>
                <a:spcPct val="90000"/>
              </a:lnSpc>
              <a:buClr>
                <a:srgbClr val="A7A7A7"/>
              </a:buClr>
              <a:buSzPct val="150000"/>
              <a:buChar char="•"/>
              <a:defRPr sz="1782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 err="1"/>
              <a:t>Kultūras</a:t>
            </a:r>
            <a:r>
              <a:rPr dirty="0"/>
              <a:t> </a:t>
            </a:r>
            <a:r>
              <a:rPr lang="en-US" dirty="0"/>
              <a:t>un</a:t>
            </a:r>
            <a:r>
              <a:rPr dirty="0"/>
              <a:t> </a:t>
            </a:r>
            <a:r>
              <a:rPr dirty="0" err="1"/>
              <a:t>radošās</a:t>
            </a:r>
            <a:r>
              <a:rPr dirty="0"/>
              <a:t> </a:t>
            </a:r>
            <a:r>
              <a:rPr dirty="0" err="1"/>
              <a:t>industrijas</a:t>
            </a:r>
            <a:r>
              <a:rPr dirty="0"/>
              <a:t> </a:t>
            </a:r>
            <a:r>
              <a:rPr dirty="0" err="1"/>
              <a:t>jomā</a:t>
            </a:r>
            <a:endParaRPr dirty="0"/>
          </a:p>
        </p:txBody>
      </p:sp>
      <p:pic>
        <p:nvPicPr>
          <p:cNvPr id="994" name="shutterstock_1937914879.jpeg" descr="shutterstock_1937914879.jpeg"/>
          <p:cNvPicPr>
            <a:picLocks noChangeAspect="1"/>
          </p:cNvPicPr>
          <p:nvPr/>
        </p:nvPicPr>
        <p:blipFill>
          <a:blip r:embed="rId2"/>
          <a:srcRect l="15759" r="4258"/>
          <a:stretch>
            <a:fillRect/>
          </a:stretch>
        </p:blipFill>
        <p:spPr>
          <a:xfrm>
            <a:off x="7624431" y="-666"/>
            <a:ext cx="10972441" cy="6859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object 5"/>
          <p:cNvSpPr txBox="1"/>
          <p:nvPr/>
        </p:nvSpPr>
        <p:spPr>
          <a:xfrm>
            <a:off x="9585076" y="6952848"/>
            <a:ext cx="2014114" cy="24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820263" indent="12700" defTabSz="554804">
              <a:lnSpc>
                <a:spcPct val="90000"/>
              </a:lnSpc>
              <a:tabLst>
                <a:tab pos="2616200" algn="l"/>
                <a:tab pos="3416300" algn="l"/>
                <a:tab pos="5321300" algn="l"/>
                <a:tab pos="5892800" algn="l"/>
                <a:tab pos="6400800" algn="l"/>
              </a:tabLst>
              <a:defRPr sz="1600" spc="-2">
                <a:solidFill>
                  <a:srgbClr val="C2D0DC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lvl1pPr>
          </a:lstStyle>
          <a:p>
            <a:r>
              <a:t>KVALITĀTE</a:t>
            </a:r>
          </a:p>
        </p:txBody>
      </p:sp>
      <p:sp>
        <p:nvSpPr>
          <p:cNvPr id="1001" name="Projektu vērtēšanas kritēriji/sasniedzamie rādītāji…"/>
          <p:cNvSpPr txBox="1">
            <a:spLocks noGrp="1"/>
          </p:cNvSpPr>
          <p:nvPr>
            <p:ph type="title" idx="4294967295"/>
          </p:nvPr>
        </p:nvSpPr>
        <p:spPr>
          <a:xfrm>
            <a:off x="857250" y="503646"/>
            <a:ext cx="11868150" cy="12915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28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sz="3200" dirty="0" err="1"/>
              <a:t>Projektu</a:t>
            </a:r>
            <a:r>
              <a:rPr sz="3200" dirty="0"/>
              <a:t> </a:t>
            </a:r>
            <a:r>
              <a:rPr sz="3200" dirty="0" err="1"/>
              <a:t>vērtēšanas</a:t>
            </a:r>
            <a:r>
              <a:rPr sz="3200" dirty="0"/>
              <a:t> </a:t>
            </a:r>
            <a:r>
              <a:rPr sz="3200" dirty="0" err="1"/>
              <a:t>kritēriji</a:t>
            </a:r>
            <a:r>
              <a:rPr sz="3200" dirty="0"/>
              <a:t>/</a:t>
            </a:r>
            <a:r>
              <a:rPr sz="3200" dirty="0" err="1"/>
              <a:t>sasniedzamie</a:t>
            </a:r>
            <a:r>
              <a:rPr sz="3200" dirty="0"/>
              <a:t> </a:t>
            </a:r>
            <a:r>
              <a:rPr sz="3200" dirty="0" err="1"/>
              <a:t>rādītāji</a:t>
            </a:r>
            <a:endParaRPr sz="3200" dirty="0"/>
          </a:p>
          <a:p>
            <a:pPr>
              <a:defRPr sz="28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sz="3200" dirty="0"/>
              <a:t>3 </a:t>
            </a:r>
            <a:r>
              <a:rPr sz="3200" dirty="0" err="1"/>
              <a:t>gados</a:t>
            </a:r>
            <a:r>
              <a:rPr sz="3200" dirty="0"/>
              <a:t> </a:t>
            </a:r>
            <a:r>
              <a:rPr sz="3200" dirty="0" err="1"/>
              <a:t>pēc</a:t>
            </a:r>
            <a:r>
              <a:rPr sz="3200" dirty="0"/>
              <a:t> </a:t>
            </a:r>
            <a:r>
              <a:rPr sz="3200" dirty="0" err="1"/>
              <a:t>projekta</a:t>
            </a:r>
            <a:r>
              <a:rPr sz="3200" dirty="0"/>
              <a:t> </a:t>
            </a:r>
            <a:r>
              <a:rPr sz="3200" dirty="0" err="1"/>
              <a:t>pabeigšanas</a:t>
            </a:r>
            <a:r>
              <a:rPr sz="3200" dirty="0"/>
              <a:t> </a:t>
            </a:r>
            <a:r>
              <a:rPr sz="3200" dirty="0">
                <a:latin typeface="+mn-lt"/>
                <a:ea typeface="+mn-ea"/>
                <a:cs typeface="+mn-cs"/>
                <a:sym typeface="Armin Grotesk Regular"/>
              </a:rPr>
              <a:t> (5 </a:t>
            </a:r>
            <a:r>
              <a:rPr sz="3200" dirty="0" err="1">
                <a:latin typeface="+mn-lt"/>
                <a:ea typeface="+mn-ea"/>
                <a:cs typeface="+mn-cs"/>
                <a:sym typeface="Armin Grotesk Regular"/>
              </a:rPr>
              <a:t>gadu</a:t>
            </a:r>
            <a:r>
              <a:rPr sz="3200" dirty="0">
                <a:latin typeface="+mn-lt"/>
                <a:ea typeface="+mn-ea"/>
                <a:cs typeface="+mn-cs"/>
                <a:sym typeface="Armin Grotesk Regular"/>
              </a:rPr>
              <a:t> </a:t>
            </a:r>
            <a:r>
              <a:rPr sz="3200" dirty="0" err="1">
                <a:latin typeface="+mn-lt"/>
                <a:ea typeface="+mn-ea"/>
                <a:cs typeface="+mn-cs"/>
                <a:sym typeface="Armin Grotesk Regular"/>
              </a:rPr>
              <a:t>periodā</a:t>
            </a:r>
            <a:r>
              <a:rPr sz="3200" dirty="0">
                <a:latin typeface="+mn-lt"/>
                <a:ea typeface="+mn-ea"/>
                <a:cs typeface="+mn-cs"/>
                <a:sym typeface="Armin Grotesk Regular"/>
              </a:rPr>
              <a:t>)</a:t>
            </a:r>
          </a:p>
        </p:txBody>
      </p:sp>
      <p:sp>
        <p:nvSpPr>
          <p:cNvPr id="1002" name="mēneša vidējā bruto darba samaksa &gt; vidējā bruto samaksa iepriekšējā gadā reģionā, kur tiek īstenots projekts Minimālais koeficients 1,3  / Uzraudzībā tiks izmantoti CSP dati…"/>
          <p:cNvSpPr txBox="1">
            <a:spLocks noGrp="1"/>
          </p:cNvSpPr>
          <p:nvPr>
            <p:ph type="body" idx="4294967295"/>
          </p:nvPr>
        </p:nvSpPr>
        <p:spPr>
          <a:xfrm>
            <a:off x="860425" y="1793935"/>
            <a:ext cx="10574657" cy="479288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Clr>
                <a:srgbClr val="A7A7A7"/>
              </a:buClr>
              <a:buSzPct val="150000"/>
              <a:defRPr sz="1600">
                <a:solidFill>
                  <a:srgbClr val="FFFFFF"/>
                </a:solidFill>
              </a:defRPr>
            </a:pPr>
            <a:r>
              <a:rPr dirty="0" err="1"/>
              <a:t>mēneša</a:t>
            </a:r>
            <a:r>
              <a:rPr dirty="0"/>
              <a:t> </a:t>
            </a:r>
            <a:r>
              <a:rPr dirty="0" err="1"/>
              <a:t>vidējā</a:t>
            </a:r>
            <a:r>
              <a:rPr dirty="0"/>
              <a:t> </a:t>
            </a:r>
            <a:r>
              <a:rPr dirty="0" err="1"/>
              <a:t>bruto</a:t>
            </a:r>
            <a:r>
              <a:rPr dirty="0"/>
              <a:t> </a:t>
            </a:r>
            <a:r>
              <a:rPr dirty="0" err="1"/>
              <a:t>darba</a:t>
            </a:r>
            <a:r>
              <a:rPr dirty="0"/>
              <a:t> </a:t>
            </a:r>
            <a:r>
              <a:rPr dirty="0" err="1"/>
              <a:t>samaksa</a:t>
            </a:r>
            <a:r>
              <a:rPr lang="lv-LV" dirty="0"/>
              <a:t>  (nav mazāka par</a:t>
            </a:r>
            <a:r>
              <a:rPr dirty="0"/>
              <a:t> </a:t>
            </a:r>
            <a:r>
              <a:rPr lang="lv-LV" dirty="0"/>
              <a:t>mēneša </a:t>
            </a:r>
            <a:r>
              <a:rPr dirty="0" err="1"/>
              <a:t>vidēj</a:t>
            </a:r>
            <a:r>
              <a:rPr lang="lv-LV" dirty="0"/>
              <a:t>o</a:t>
            </a:r>
            <a:r>
              <a:rPr dirty="0"/>
              <a:t> </a:t>
            </a:r>
            <a:r>
              <a:rPr dirty="0" err="1"/>
              <a:t>bruto</a:t>
            </a:r>
            <a:r>
              <a:rPr dirty="0"/>
              <a:t> </a:t>
            </a:r>
            <a:r>
              <a:rPr dirty="0" err="1"/>
              <a:t>samaks</a:t>
            </a:r>
            <a:r>
              <a:rPr lang="lv-LV" dirty="0"/>
              <a:t>u</a:t>
            </a:r>
            <a:r>
              <a:rPr dirty="0"/>
              <a:t> </a:t>
            </a:r>
            <a:r>
              <a:rPr dirty="0" err="1"/>
              <a:t>iepriekšējā</a:t>
            </a:r>
            <a:r>
              <a:rPr dirty="0"/>
              <a:t> </a:t>
            </a:r>
            <a:r>
              <a:rPr dirty="0" err="1"/>
              <a:t>gadā</a:t>
            </a:r>
            <a:r>
              <a:rPr dirty="0"/>
              <a:t> </a:t>
            </a:r>
            <a:r>
              <a:rPr dirty="0" err="1"/>
              <a:t>reģionā</a:t>
            </a:r>
            <a:r>
              <a:rPr dirty="0"/>
              <a:t>, </a:t>
            </a:r>
            <a:r>
              <a:rPr dirty="0" err="1"/>
              <a:t>kur</a:t>
            </a:r>
            <a:r>
              <a:rPr lang="lv-LV" dirty="0"/>
              <a:t>ā</a:t>
            </a:r>
            <a:r>
              <a:rPr dirty="0"/>
              <a:t> </a:t>
            </a:r>
            <a:r>
              <a:rPr dirty="0" err="1"/>
              <a:t>tiek</a:t>
            </a:r>
            <a:r>
              <a:rPr dirty="0"/>
              <a:t> </a:t>
            </a:r>
            <a:r>
              <a:rPr dirty="0" err="1"/>
              <a:t>īstenots</a:t>
            </a:r>
            <a:r>
              <a:rPr dirty="0"/>
              <a:t> </a:t>
            </a:r>
            <a:r>
              <a:rPr dirty="0" err="1"/>
              <a:t>projekts</a:t>
            </a:r>
            <a:r>
              <a:rPr dirty="0"/>
              <a:t> </a:t>
            </a:r>
            <a:r>
              <a:rPr lang="lv-LV" dirty="0"/>
              <a:t>)</a:t>
            </a:r>
          </a:p>
          <a:p>
            <a:pPr marL="0" indent="0">
              <a:spcBef>
                <a:spcPts val="0"/>
              </a:spcBef>
              <a:buClr>
                <a:srgbClr val="A7A7A7"/>
              </a:buClr>
              <a:buSzPct val="150000"/>
              <a:buNone/>
              <a:defRPr sz="1600">
                <a:solidFill>
                  <a:srgbClr val="FFFFFF"/>
                </a:solidFill>
              </a:defRPr>
            </a:pPr>
            <a:r>
              <a:rPr lang="lv-LV" dirty="0">
                <a:solidFill>
                  <a:srgbClr val="A7A7A7"/>
                </a:solidFill>
              </a:rPr>
              <a:t>    </a:t>
            </a:r>
            <a:r>
              <a:rPr dirty="0" err="1">
                <a:solidFill>
                  <a:srgbClr val="A7A7A7"/>
                </a:solidFill>
              </a:rPr>
              <a:t>Minimālais</a:t>
            </a:r>
            <a:r>
              <a:rPr dirty="0">
                <a:solidFill>
                  <a:srgbClr val="A7A7A7"/>
                </a:solidFill>
              </a:rPr>
              <a:t> </a:t>
            </a:r>
            <a:r>
              <a:rPr dirty="0" err="1">
                <a:solidFill>
                  <a:srgbClr val="A7A7A7"/>
                </a:solidFill>
              </a:rPr>
              <a:t>koeficients</a:t>
            </a:r>
            <a:r>
              <a:rPr dirty="0">
                <a:solidFill>
                  <a:srgbClr val="A7A7A7"/>
                </a:solidFill>
              </a:rPr>
              <a:t> 1,3  / </a:t>
            </a:r>
            <a:r>
              <a:rPr dirty="0" err="1">
                <a:solidFill>
                  <a:srgbClr val="A7A7A7"/>
                </a:solidFill>
              </a:rPr>
              <a:t>Uzraudzībā</a:t>
            </a:r>
            <a:r>
              <a:rPr dirty="0">
                <a:solidFill>
                  <a:srgbClr val="A7A7A7"/>
                </a:solidFill>
              </a:rPr>
              <a:t> </a:t>
            </a:r>
            <a:r>
              <a:rPr dirty="0" err="1">
                <a:solidFill>
                  <a:srgbClr val="A7A7A7"/>
                </a:solidFill>
              </a:rPr>
              <a:t>tiks</a:t>
            </a:r>
            <a:r>
              <a:rPr dirty="0">
                <a:solidFill>
                  <a:srgbClr val="A7A7A7"/>
                </a:solidFill>
              </a:rPr>
              <a:t> </a:t>
            </a:r>
            <a:r>
              <a:rPr dirty="0" err="1">
                <a:solidFill>
                  <a:srgbClr val="A7A7A7"/>
                </a:solidFill>
              </a:rPr>
              <a:t>izmantoti</a:t>
            </a:r>
            <a:r>
              <a:rPr dirty="0">
                <a:solidFill>
                  <a:srgbClr val="A7A7A7"/>
                </a:solidFill>
              </a:rPr>
              <a:t> CSP </a:t>
            </a:r>
            <a:r>
              <a:rPr dirty="0" err="1">
                <a:solidFill>
                  <a:srgbClr val="A7A7A7"/>
                </a:solidFill>
              </a:rPr>
              <a:t>dati</a:t>
            </a:r>
            <a:endParaRPr lang="en-US" dirty="0">
              <a:solidFill>
                <a:srgbClr val="A7A7A7"/>
              </a:solidFill>
            </a:endParaRPr>
          </a:p>
          <a:p>
            <a:pPr>
              <a:spcBef>
                <a:spcPts val="0"/>
              </a:spcBef>
              <a:buClr>
                <a:srgbClr val="A7A7A7"/>
              </a:buClr>
              <a:buSzPct val="200000"/>
              <a:defRPr sz="1600">
                <a:solidFill>
                  <a:srgbClr val="FFFFFF"/>
                </a:solidFill>
              </a:defRPr>
            </a:pPr>
            <a:endParaRPr lang="en-US" dirty="0">
              <a:solidFill>
                <a:srgbClr val="A7A7A7"/>
              </a:solidFill>
            </a:endParaRPr>
          </a:p>
          <a:p>
            <a:pPr>
              <a:spcBef>
                <a:spcPts val="0"/>
              </a:spcBef>
              <a:buClr>
                <a:srgbClr val="A7A7A7"/>
              </a:buClr>
              <a:buSzPct val="150000"/>
              <a:defRPr sz="1600">
                <a:solidFill>
                  <a:srgbClr val="FFFFFF"/>
                </a:solidFill>
              </a:defRPr>
            </a:pPr>
            <a:r>
              <a:rPr dirty="0" err="1"/>
              <a:t>preču</a:t>
            </a:r>
            <a:r>
              <a:rPr dirty="0"/>
              <a:t> </a:t>
            </a:r>
            <a:r>
              <a:rPr dirty="0" err="1"/>
              <a:t>vai</a:t>
            </a:r>
            <a:r>
              <a:rPr dirty="0"/>
              <a:t> </a:t>
            </a:r>
            <a:r>
              <a:rPr dirty="0" err="1"/>
              <a:t>pakalpojumu</a:t>
            </a:r>
            <a:r>
              <a:rPr dirty="0"/>
              <a:t> </a:t>
            </a:r>
            <a:r>
              <a:rPr dirty="0" err="1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eksporta</a:t>
            </a:r>
            <a:r>
              <a:rPr dirty="0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</a:t>
            </a:r>
            <a:r>
              <a:rPr dirty="0" err="1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apjoms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vismaz</a:t>
            </a:r>
            <a:r>
              <a:rPr dirty="0"/>
              <a:t> 3 600 000 EUR </a:t>
            </a:r>
            <a:r>
              <a:rPr dirty="0" err="1"/>
              <a:t>gadā</a:t>
            </a:r>
            <a:endParaRPr dirty="0"/>
          </a:p>
          <a:p>
            <a:pPr marL="254000" indent="-254000" algn="just">
              <a:lnSpc>
                <a:spcPct val="72000"/>
              </a:lnSpc>
              <a:spcBef>
                <a:spcPts val="0"/>
              </a:spcBef>
              <a:buFontTx/>
              <a:buBlip>
                <a:blip r:embed="rId2"/>
              </a:buBlip>
              <a:defRPr sz="1600"/>
            </a:pPr>
            <a:endParaRPr dirty="0"/>
          </a:p>
          <a:p>
            <a:pPr marL="254000" indent="-254000">
              <a:spcBef>
                <a:spcPts val="0"/>
              </a:spcBef>
              <a:buClr>
                <a:srgbClr val="A7A7A7"/>
              </a:buClr>
              <a:buSzPct val="150000"/>
              <a:buFontTx/>
              <a:defRPr sz="1600">
                <a:solidFill>
                  <a:srgbClr val="FFFFFF"/>
                </a:solidFill>
              </a:defRPr>
            </a:pPr>
            <a:r>
              <a:rPr dirty="0" err="1"/>
              <a:t>uz</a:t>
            </a:r>
            <a:r>
              <a:rPr dirty="0"/>
              <a:t> </a:t>
            </a:r>
            <a:r>
              <a:rPr dirty="0" err="1"/>
              <a:t>katriem</a:t>
            </a:r>
            <a:r>
              <a:rPr dirty="0"/>
              <a:t> </a:t>
            </a:r>
            <a:r>
              <a:rPr dirty="0" err="1"/>
              <a:t>kopējās</a:t>
            </a:r>
            <a:r>
              <a:rPr dirty="0"/>
              <a:t> </a:t>
            </a:r>
            <a:r>
              <a:rPr dirty="0" err="1"/>
              <a:t>pieejamās</a:t>
            </a:r>
            <a:r>
              <a:rPr dirty="0"/>
              <a:t> </a:t>
            </a:r>
            <a:r>
              <a:rPr dirty="0" err="1"/>
              <a:t>kapitāla</a:t>
            </a:r>
            <a:r>
              <a:rPr dirty="0"/>
              <a:t> </a:t>
            </a:r>
            <a:r>
              <a:rPr dirty="0" err="1"/>
              <a:t>atlaides</a:t>
            </a:r>
            <a:r>
              <a:rPr dirty="0"/>
              <a:t> 250 000 EUR 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radīta</a:t>
            </a:r>
            <a:r>
              <a:rPr dirty="0"/>
              <a:t> </a:t>
            </a:r>
            <a:r>
              <a:rPr dirty="0" err="1"/>
              <a:t>viena</a:t>
            </a:r>
            <a:r>
              <a:rPr dirty="0"/>
              <a:t> </a:t>
            </a:r>
            <a:r>
              <a:rPr dirty="0" err="1"/>
              <a:t>jauna</a:t>
            </a:r>
            <a:r>
              <a:rPr dirty="0"/>
              <a:t> </a:t>
            </a:r>
            <a:r>
              <a:rPr dirty="0" err="1"/>
              <a:t>darbavieta</a:t>
            </a:r>
            <a:r>
              <a:rPr dirty="0"/>
              <a:t> un </a:t>
            </a:r>
            <a:r>
              <a:rPr dirty="0" err="1"/>
              <a:t>kopā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radītas</a:t>
            </a:r>
            <a:r>
              <a:rPr dirty="0"/>
              <a:t> </a:t>
            </a:r>
            <a:r>
              <a:rPr dirty="0" err="1"/>
              <a:t>vismaz</a:t>
            </a:r>
            <a:r>
              <a:rPr dirty="0"/>
              <a:t> </a:t>
            </a:r>
            <a:r>
              <a:rPr dirty="0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12 </a:t>
            </a:r>
            <a:r>
              <a:rPr dirty="0" err="1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jaunas</a:t>
            </a:r>
            <a:r>
              <a:rPr dirty="0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</a:t>
            </a:r>
            <a:r>
              <a:rPr dirty="0" err="1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darbavietas</a:t>
            </a:r>
            <a:endParaRPr dirty="0">
              <a:latin typeface="Armin Grotesk UltraBold"/>
              <a:ea typeface="Armin Grotesk UltraBold"/>
              <a:cs typeface="Armin Grotesk UltraBold"/>
              <a:sym typeface="Armin Grotesk UltraBold"/>
            </a:endParaRPr>
          </a:p>
          <a:p>
            <a:pPr marL="254000" indent="-254000" algn="just">
              <a:lnSpc>
                <a:spcPct val="72000"/>
              </a:lnSpc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min Grotesk SemiBold"/>
                <a:ea typeface="Armin Grotesk SemiBold"/>
                <a:cs typeface="Armin Grotesk SemiBold"/>
                <a:sym typeface="Armin Grotesk SemiBold"/>
              </a:defRPr>
            </a:pPr>
            <a:endParaRPr dirty="0">
              <a:latin typeface="Armin Grotesk UltraBold"/>
              <a:ea typeface="Armin Grotesk UltraBold"/>
              <a:cs typeface="Armin Grotesk UltraBold"/>
              <a:sym typeface="Armin Grotesk UltraBold"/>
            </a:endParaRPr>
          </a:p>
          <a:p>
            <a:pPr marL="254000" indent="-254000">
              <a:spcBef>
                <a:spcPts val="0"/>
              </a:spcBef>
              <a:buClr>
                <a:srgbClr val="A7A7A7"/>
              </a:buClr>
              <a:buSzPct val="150000"/>
              <a:buFontTx/>
              <a:defRPr sz="1600">
                <a:solidFill>
                  <a:srgbClr val="FFFFFF"/>
                </a:solidFill>
              </a:defRPr>
            </a:pPr>
            <a:r>
              <a:rPr dirty="0" err="1"/>
              <a:t>komersanta</a:t>
            </a:r>
            <a:r>
              <a:rPr dirty="0"/>
              <a:t> </a:t>
            </a:r>
            <a:r>
              <a:rPr dirty="0" err="1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ieguldījumu</a:t>
            </a:r>
            <a:r>
              <a:rPr dirty="0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</a:t>
            </a:r>
            <a:r>
              <a:rPr dirty="0" err="1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apjoms</a:t>
            </a:r>
            <a:r>
              <a:rPr dirty="0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</a:t>
            </a:r>
            <a:r>
              <a:rPr dirty="0" err="1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pētniecībā</a:t>
            </a:r>
            <a:r>
              <a:rPr dirty="0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un </a:t>
            </a:r>
            <a:r>
              <a:rPr dirty="0" err="1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attīstībā</a:t>
            </a:r>
            <a:r>
              <a:rPr dirty="0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</a:t>
            </a:r>
            <a:r>
              <a:rPr dirty="0" err="1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Latvijā</a:t>
            </a:r>
            <a:r>
              <a:rPr dirty="0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</a:t>
            </a:r>
            <a:r>
              <a:rPr dirty="0" err="1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komersanta</a:t>
            </a:r>
            <a:r>
              <a:rPr dirty="0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</a:t>
            </a:r>
            <a:r>
              <a:rPr dirty="0" err="1"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līmenī</a:t>
            </a:r>
            <a:r>
              <a:rPr dirty="0"/>
              <a:t> 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vismaz</a:t>
            </a:r>
            <a:r>
              <a:rPr dirty="0"/>
              <a:t> 250 000 EUR </a:t>
            </a:r>
            <a:r>
              <a:rPr dirty="0" err="1"/>
              <a:t>gadā</a:t>
            </a:r>
            <a:endParaRPr dirty="0"/>
          </a:p>
          <a:p>
            <a:pPr marL="254000" indent="-254000" algn="just">
              <a:lnSpc>
                <a:spcPct val="72000"/>
              </a:lnSpc>
              <a:spcBef>
                <a:spcPts val="0"/>
              </a:spcBef>
              <a:buFontTx/>
              <a:buBlip>
                <a:blip r:embed="rId2"/>
              </a:buBlip>
              <a:defRPr sz="1600"/>
            </a:pPr>
            <a:endParaRPr dirty="0"/>
          </a:p>
          <a:p>
            <a:pPr marL="0" indent="0">
              <a:spcBef>
                <a:spcPts val="0"/>
              </a:spcBef>
              <a:buClr>
                <a:srgbClr val="A7A7A7"/>
              </a:buClr>
              <a:buSzPct val="150000"/>
              <a:buNone/>
              <a:defRPr sz="1600">
                <a:solidFill>
                  <a:srgbClr val="FFFFFF"/>
                </a:solidFill>
              </a:defRPr>
            </a:pPr>
            <a:r>
              <a:rPr dirty="0"/>
              <a:t>Pie p</a:t>
            </a:r>
            <a:r>
              <a:rPr lang="lv-LV" dirty="0"/>
              <a:t>ieteikumu </a:t>
            </a:r>
            <a:r>
              <a:rPr dirty="0" err="1"/>
              <a:t>izvērtēšanas</a:t>
            </a:r>
            <a:r>
              <a:rPr dirty="0"/>
              <a:t> </a:t>
            </a:r>
            <a:r>
              <a:rPr dirty="0" err="1"/>
              <a:t>papildu</a:t>
            </a:r>
            <a:r>
              <a:rPr dirty="0"/>
              <a:t> </a:t>
            </a:r>
            <a:r>
              <a:rPr dirty="0" err="1"/>
              <a:t>punkti</a:t>
            </a:r>
            <a:r>
              <a:rPr dirty="0"/>
              <a:t> </a:t>
            </a:r>
            <a:r>
              <a:rPr dirty="0" err="1"/>
              <a:t>tiek</a:t>
            </a:r>
            <a:r>
              <a:rPr dirty="0"/>
              <a:t> </a:t>
            </a:r>
            <a:r>
              <a:rPr dirty="0" err="1"/>
              <a:t>piešķirti</a:t>
            </a:r>
            <a:r>
              <a:rPr dirty="0"/>
              <a:t>, ja</a:t>
            </a:r>
            <a:r>
              <a:rPr lang="lv-LV" dirty="0"/>
              <a:t>:</a:t>
            </a:r>
            <a:endParaRPr dirty="0"/>
          </a:p>
          <a:p>
            <a:pPr marL="508000" indent="-254000">
              <a:spcBef>
                <a:spcPts val="0"/>
              </a:spcBef>
              <a:buClr>
                <a:srgbClr val="FFFFFF"/>
              </a:buClr>
              <a:buFontTx/>
              <a:defRPr sz="1600">
                <a:solidFill>
                  <a:srgbClr val="FFFFFF"/>
                </a:solidFill>
              </a:defRPr>
            </a:pP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uz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pieteikuma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dirty="0" err="1"/>
              <a:t>iesniegšanas</a:t>
            </a:r>
            <a:r>
              <a:rPr dirty="0"/>
              <a:t> </a:t>
            </a:r>
            <a:r>
              <a:rPr dirty="0" err="1"/>
              <a:t>brīdi</a:t>
            </a:r>
            <a:r>
              <a:rPr dirty="0"/>
              <a:t> LIAA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finanšu</a:t>
            </a:r>
            <a:r>
              <a:rPr dirty="0"/>
              <a:t> </a:t>
            </a:r>
            <a:r>
              <a:rPr dirty="0" err="1"/>
              <a:t>institūcijas</a:t>
            </a:r>
            <a:r>
              <a:rPr dirty="0"/>
              <a:t> </a:t>
            </a:r>
            <a:r>
              <a:rPr dirty="0" err="1"/>
              <a:t>kredītkomitejas</a:t>
            </a:r>
            <a:r>
              <a:rPr dirty="0"/>
              <a:t> </a:t>
            </a:r>
            <a:r>
              <a:rPr dirty="0" err="1"/>
              <a:t>saistošs</a:t>
            </a:r>
            <a:r>
              <a:rPr dirty="0"/>
              <a:t> </a:t>
            </a:r>
            <a:r>
              <a:rPr dirty="0" err="1"/>
              <a:t>lēmums</a:t>
            </a:r>
            <a:r>
              <a:rPr dirty="0"/>
              <a:t> par </a:t>
            </a:r>
            <a:r>
              <a:rPr dirty="0" err="1"/>
              <a:t>aizdevuma</a:t>
            </a:r>
            <a:r>
              <a:rPr dirty="0"/>
              <a:t> </a:t>
            </a:r>
            <a:r>
              <a:rPr dirty="0" err="1"/>
              <a:t>piešķiršanu</a:t>
            </a:r>
            <a:r>
              <a:rPr dirty="0"/>
              <a:t> </a:t>
            </a:r>
            <a:r>
              <a:rPr dirty="0" err="1"/>
              <a:t>projekta</a:t>
            </a:r>
            <a:r>
              <a:rPr dirty="0"/>
              <a:t> </a:t>
            </a:r>
            <a:r>
              <a:rPr dirty="0" err="1"/>
              <a:t>īstenošanai</a:t>
            </a:r>
            <a:r>
              <a:rPr dirty="0"/>
              <a:t> </a:t>
            </a:r>
            <a:r>
              <a:rPr dirty="0" err="1"/>
              <a:t>vai</a:t>
            </a:r>
            <a:r>
              <a:rPr dirty="0"/>
              <a:t> </a:t>
            </a:r>
            <a:r>
              <a:rPr dirty="0" err="1"/>
              <a:t>pēdējā</a:t>
            </a:r>
            <a:r>
              <a:rPr dirty="0"/>
              <a:t> </a:t>
            </a:r>
            <a:r>
              <a:rPr dirty="0" err="1"/>
              <a:t>noslēgtā</a:t>
            </a:r>
            <a:r>
              <a:rPr dirty="0"/>
              <a:t> gada </a:t>
            </a:r>
            <a:r>
              <a:rPr dirty="0" err="1"/>
              <a:t>pārskats</a:t>
            </a:r>
            <a:r>
              <a:rPr dirty="0"/>
              <a:t>, kas </a:t>
            </a:r>
            <a:r>
              <a:rPr dirty="0" err="1"/>
              <a:t>apliecina</a:t>
            </a:r>
            <a:r>
              <a:rPr dirty="0"/>
              <a:t>, ka </a:t>
            </a: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projekta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dirty="0" err="1">
                <a:solidFill>
                  <a:schemeClr val="bg1">
                    <a:lumMod val="95000"/>
                  </a:schemeClr>
                </a:solidFill>
              </a:rPr>
              <a:t>īstenošanai</a:t>
            </a:r>
            <a:r>
              <a:rPr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pieejami</a:t>
            </a:r>
            <a:r>
              <a:rPr dirty="0"/>
              <a:t> </a:t>
            </a:r>
            <a:r>
              <a:rPr dirty="0" err="1"/>
              <a:t>brīvi</a:t>
            </a:r>
            <a:r>
              <a:rPr dirty="0"/>
              <a:t> </a:t>
            </a:r>
            <a:r>
              <a:rPr dirty="0" err="1"/>
              <a:t>līdzekļi</a:t>
            </a:r>
            <a:r>
              <a:rPr dirty="0"/>
              <a:t> bez </a:t>
            </a:r>
            <a:r>
              <a:rPr dirty="0" err="1"/>
              <a:t>plānotās</a:t>
            </a:r>
            <a:r>
              <a:rPr dirty="0"/>
              <a:t> </a:t>
            </a:r>
            <a:r>
              <a:rPr dirty="0" err="1"/>
              <a:t>kapitāla</a:t>
            </a:r>
            <a:r>
              <a:rPr dirty="0"/>
              <a:t> </a:t>
            </a:r>
            <a:r>
              <a:rPr dirty="0" err="1"/>
              <a:t>atlaides</a:t>
            </a:r>
            <a:r>
              <a:rPr dirty="0"/>
              <a:t> </a:t>
            </a:r>
            <a:r>
              <a:rPr dirty="0" err="1"/>
              <a:t>apmēra</a:t>
            </a:r>
            <a:endParaRPr dirty="0"/>
          </a:p>
          <a:p>
            <a:pPr marL="508000" indent="-254000">
              <a:spcBef>
                <a:spcPts val="0"/>
              </a:spcBef>
              <a:buClr>
                <a:srgbClr val="FFFFFF"/>
              </a:buClr>
              <a:buFontTx/>
              <a:defRPr sz="1600">
                <a:solidFill>
                  <a:srgbClr val="FFFFFF"/>
                </a:solidFill>
              </a:defRPr>
            </a:pPr>
            <a:r>
              <a:rPr dirty="0" err="1"/>
              <a:t>projektu</a:t>
            </a:r>
            <a:r>
              <a:rPr dirty="0"/>
              <a:t> </a:t>
            </a:r>
            <a:r>
              <a:rPr dirty="0" err="1"/>
              <a:t>paredzēts</a:t>
            </a:r>
            <a:r>
              <a:rPr dirty="0"/>
              <a:t> </a:t>
            </a:r>
            <a:r>
              <a:rPr dirty="0" err="1"/>
              <a:t>īstenot</a:t>
            </a:r>
            <a:r>
              <a:rPr dirty="0"/>
              <a:t> </a:t>
            </a:r>
            <a:r>
              <a:rPr dirty="0" err="1"/>
              <a:t>Kurzemes</a:t>
            </a:r>
            <a:r>
              <a:rPr dirty="0"/>
              <a:t>, </a:t>
            </a:r>
            <a:r>
              <a:rPr dirty="0" err="1"/>
              <a:t>Zemgales</a:t>
            </a:r>
            <a:r>
              <a:rPr dirty="0"/>
              <a:t>, </a:t>
            </a:r>
            <a:r>
              <a:rPr dirty="0" err="1"/>
              <a:t>Vidzemes</a:t>
            </a:r>
            <a:r>
              <a:rPr dirty="0"/>
              <a:t> un </a:t>
            </a:r>
            <a:r>
              <a:rPr dirty="0" err="1"/>
              <a:t>Latgales</a:t>
            </a:r>
            <a:r>
              <a:rPr dirty="0"/>
              <a:t> NUTS 3 2021. gada </a:t>
            </a:r>
            <a:r>
              <a:rPr dirty="0" err="1"/>
              <a:t>datu</a:t>
            </a:r>
            <a:r>
              <a:rPr dirty="0"/>
              <a:t> </a:t>
            </a:r>
            <a:r>
              <a:rPr dirty="0" err="1"/>
              <a:t>reģionā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Projekta…"/>
          <p:cNvSpPr txBox="1">
            <a:spLocks noGrp="1"/>
          </p:cNvSpPr>
          <p:nvPr>
            <p:ph type="title" idx="4294967295"/>
          </p:nvPr>
        </p:nvSpPr>
        <p:spPr>
          <a:xfrm>
            <a:off x="848539" y="482628"/>
            <a:ext cx="10802985" cy="1634688"/>
          </a:xfrm>
          <a:prstGeom prst="rect">
            <a:avLst/>
          </a:prstGeom>
        </p:spPr>
        <p:txBody>
          <a:bodyPr anchor="t"/>
          <a:lstStyle/>
          <a:p>
            <a:pPr>
              <a:defRPr sz="36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 err="1"/>
              <a:t>Projekta</a:t>
            </a:r>
            <a:endParaRPr dirty="0"/>
          </a:p>
          <a:p>
            <a:pPr>
              <a:defRPr sz="36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dirty="0" err="1"/>
              <a:t>attiecināmās</a:t>
            </a:r>
            <a:r>
              <a:rPr dirty="0"/>
              <a:t> </a:t>
            </a:r>
            <a:r>
              <a:rPr dirty="0" err="1"/>
              <a:t>izmaksas</a:t>
            </a:r>
            <a:endParaRPr dirty="0"/>
          </a:p>
        </p:txBody>
      </p:sp>
      <p:sp>
        <p:nvSpPr>
          <p:cNvPr id="997" name="Investīciju projekta ietvaros atbalsta pretendents veic ieguldījumus ražošanas uzsākšanai, paplašināšanai un efektivizācijai:…"/>
          <p:cNvSpPr txBox="1">
            <a:spLocks noGrp="1"/>
          </p:cNvSpPr>
          <p:nvPr>
            <p:ph type="body" sz="half" idx="4294967295"/>
          </p:nvPr>
        </p:nvSpPr>
        <p:spPr>
          <a:xfrm>
            <a:off x="848539" y="1979384"/>
            <a:ext cx="6234070" cy="436511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dirty="0"/>
          </a:p>
          <a:p>
            <a:pPr>
              <a:spcBef>
                <a:spcPts val="0"/>
              </a:spcBef>
              <a:buClr>
                <a:srgbClr val="A7A7A7"/>
              </a:buClr>
              <a:buSzPct val="150000"/>
              <a:defRPr sz="1800">
                <a:solidFill>
                  <a:srgbClr val="FFFFFF"/>
                </a:solidFill>
              </a:defRPr>
            </a:pPr>
            <a:r>
              <a:rPr lang="en-US" dirty="0" err="1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b</a:t>
            </a:r>
            <a:r>
              <a:rPr dirty="0" err="1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ūvniecības</a:t>
            </a:r>
            <a:r>
              <a:rPr dirty="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</a:t>
            </a:r>
            <a:r>
              <a:rPr dirty="0" err="1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darbi</a:t>
            </a:r>
            <a:r>
              <a:rPr dirty="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un </a:t>
            </a:r>
            <a:r>
              <a:rPr dirty="0" err="1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nekustamā</a:t>
            </a:r>
            <a:r>
              <a:rPr dirty="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</a:t>
            </a:r>
            <a:r>
              <a:rPr dirty="0" err="1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īpašuma</a:t>
            </a:r>
            <a:r>
              <a:rPr dirty="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 </a:t>
            </a:r>
            <a:r>
              <a:rPr dirty="0" err="1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rPr>
              <a:t>iegāde</a:t>
            </a:r>
            <a:endParaRPr lang="en-US" dirty="0">
              <a:solidFill>
                <a:srgbClr val="A7A7A7"/>
              </a:solidFill>
              <a:latin typeface="Armin Grotesk UltraBold"/>
              <a:ea typeface="Armin Grotesk UltraBold"/>
              <a:cs typeface="Armin Grotesk UltraBold"/>
              <a:sym typeface="Armin Grotesk UltraBold"/>
            </a:endParaRPr>
          </a:p>
          <a:p>
            <a:pPr marL="0" indent="0">
              <a:spcBef>
                <a:spcPts val="0"/>
              </a:spcBef>
              <a:buClr>
                <a:srgbClr val="A7A7A7"/>
              </a:buClr>
              <a:buSzPct val="150000"/>
              <a:buNone/>
              <a:defRPr sz="18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A7A7A7"/>
                </a:solidFill>
                <a:latin typeface="Armin Grotesk UltraBold"/>
                <a:ea typeface="Armin Grotesk UltraBold"/>
                <a:sym typeface="Armin Grotesk UltraBold"/>
              </a:rPr>
              <a:t>     </a:t>
            </a:r>
            <a:r>
              <a:rPr dirty="0"/>
              <a:t>(</a:t>
            </a:r>
            <a:r>
              <a:rPr dirty="0" err="1"/>
              <a:t>līdz</a:t>
            </a:r>
            <a:r>
              <a:rPr dirty="0"/>
              <a:t> 40% no </a:t>
            </a:r>
            <a:r>
              <a:rPr dirty="0" err="1"/>
              <a:t>kopējām</a:t>
            </a:r>
            <a:r>
              <a:rPr dirty="0"/>
              <a:t> </a:t>
            </a:r>
            <a:r>
              <a:rPr dirty="0" err="1"/>
              <a:t>attiecināmajām</a:t>
            </a:r>
            <a:r>
              <a:rPr dirty="0"/>
              <a:t> </a:t>
            </a:r>
            <a:r>
              <a:rPr dirty="0" err="1"/>
              <a:t>izmaksām</a:t>
            </a:r>
            <a:r>
              <a:rPr dirty="0"/>
              <a:t>, </a:t>
            </a:r>
            <a:r>
              <a:rPr dirty="0" err="1"/>
              <a:t>tikai</a:t>
            </a:r>
            <a:r>
              <a:rPr dirty="0"/>
              <a:t> </a:t>
            </a:r>
            <a:r>
              <a:rPr lang="en-US" dirty="0"/>
              <a:t>  </a:t>
            </a:r>
          </a:p>
          <a:p>
            <a:pPr marL="0" indent="0">
              <a:spcBef>
                <a:spcPts val="0"/>
              </a:spcBef>
              <a:buClr>
                <a:srgbClr val="A7A7A7"/>
              </a:buClr>
              <a:buSzPct val="150000"/>
              <a:buNone/>
              <a:defRPr sz="1800">
                <a:solidFill>
                  <a:srgbClr val="FFFFFF"/>
                </a:solidFill>
              </a:defRPr>
            </a:pPr>
            <a:r>
              <a:rPr lang="en-US" dirty="0"/>
              <a:t>     </a:t>
            </a:r>
            <a:r>
              <a:rPr dirty="0" err="1"/>
              <a:t>kompleksam</a:t>
            </a:r>
            <a:r>
              <a:rPr dirty="0"/>
              <a:t> </a:t>
            </a:r>
            <a:r>
              <a:rPr dirty="0" err="1"/>
              <a:t>investīciju</a:t>
            </a:r>
            <a:r>
              <a:rPr dirty="0"/>
              <a:t> </a:t>
            </a:r>
            <a:r>
              <a:rPr dirty="0" err="1"/>
              <a:t>projektam</a:t>
            </a:r>
            <a:r>
              <a:rPr dirty="0"/>
              <a:t>, </a:t>
            </a:r>
            <a:r>
              <a:rPr dirty="0" err="1"/>
              <a:t>kurā</a:t>
            </a:r>
            <a:r>
              <a:rPr dirty="0"/>
              <a:t> </a:t>
            </a:r>
            <a:r>
              <a:rPr dirty="0" err="1"/>
              <a:t>paredzēta</a:t>
            </a:r>
            <a:r>
              <a:rPr dirty="0"/>
              <a:t> </a:t>
            </a:r>
            <a:r>
              <a:rPr dirty="0" err="1"/>
              <a:t>arī</a:t>
            </a:r>
            <a:r>
              <a:rPr dirty="0"/>
              <a:t> </a:t>
            </a:r>
            <a:endParaRPr lang="en-US" dirty="0"/>
          </a:p>
          <a:p>
            <a:pPr marL="0" indent="0">
              <a:spcBef>
                <a:spcPts val="0"/>
              </a:spcBef>
              <a:buClr>
                <a:srgbClr val="A7A7A7"/>
              </a:buClr>
              <a:buSzPct val="150000"/>
              <a:buNone/>
              <a:defRPr sz="1800">
                <a:solidFill>
                  <a:srgbClr val="FFFFFF"/>
                </a:solidFill>
              </a:defRPr>
            </a:pPr>
            <a:r>
              <a:rPr lang="en-US" dirty="0"/>
              <a:t>     </a:t>
            </a:r>
            <a:r>
              <a:rPr dirty="0" err="1"/>
              <a:t>iekārtu</a:t>
            </a:r>
            <a:r>
              <a:rPr dirty="0"/>
              <a:t> </a:t>
            </a:r>
            <a:r>
              <a:rPr dirty="0" err="1"/>
              <a:t>iegāde</a:t>
            </a:r>
            <a:r>
              <a:rPr dirty="0"/>
              <a:t>)</a:t>
            </a:r>
          </a:p>
          <a:p>
            <a:pPr marL="254000" indent="-254000">
              <a:spcBef>
                <a:spcPts val="0"/>
              </a:spcBef>
              <a:buClr>
                <a:srgbClr val="A7A7A7"/>
              </a:buClr>
              <a:buSzPct val="200000"/>
              <a:buFontTx/>
              <a:defRPr sz="1800">
                <a:solidFill>
                  <a:srgbClr val="FFFFFF"/>
                </a:solidFill>
              </a:defRPr>
            </a:pPr>
            <a:endParaRPr dirty="0"/>
          </a:p>
          <a:p>
            <a:pPr marL="254000" indent="-254000">
              <a:spcBef>
                <a:spcPts val="0"/>
              </a:spcBef>
              <a:buClr>
                <a:srgbClr val="A7A7A7"/>
              </a:buClr>
              <a:buSzPct val="150000"/>
              <a:buFontTx/>
              <a:defRPr sz="18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en-US" dirty="0" err="1"/>
              <a:t>j</a:t>
            </a:r>
            <a:r>
              <a:rPr dirty="0" err="1"/>
              <a:t>aunu</a:t>
            </a:r>
            <a:r>
              <a:rPr dirty="0"/>
              <a:t> </a:t>
            </a:r>
            <a:r>
              <a:rPr dirty="0" err="1"/>
              <a:t>iekārtu</a:t>
            </a:r>
            <a:r>
              <a:rPr dirty="0"/>
              <a:t> </a:t>
            </a:r>
            <a:r>
              <a:rPr dirty="0" err="1"/>
              <a:t>iegāde</a:t>
            </a:r>
            <a:endParaRPr dirty="0"/>
          </a:p>
          <a:p>
            <a:pPr marL="254000" indent="-254000">
              <a:spcBef>
                <a:spcPts val="0"/>
              </a:spcBef>
              <a:buClr>
                <a:srgbClr val="A7A7A7"/>
              </a:buClr>
              <a:buSzPct val="200000"/>
              <a:buFontTx/>
              <a:defRPr sz="18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endParaRPr dirty="0"/>
          </a:p>
          <a:p>
            <a:pPr marL="254000" indent="-254000">
              <a:spcBef>
                <a:spcPts val="0"/>
              </a:spcBef>
              <a:buClr>
                <a:srgbClr val="A7A7A7"/>
              </a:buClr>
              <a:buSzPct val="150000"/>
              <a:buFontTx/>
              <a:defRPr sz="18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en-US" dirty="0" err="1"/>
              <a:t>n</a:t>
            </a:r>
            <a:r>
              <a:rPr dirty="0" err="1"/>
              <a:t>emateriālo</a:t>
            </a:r>
            <a:r>
              <a:rPr dirty="0"/>
              <a:t> </a:t>
            </a:r>
            <a:r>
              <a:rPr dirty="0" err="1"/>
              <a:t>aktīvu</a:t>
            </a:r>
            <a:r>
              <a:rPr dirty="0"/>
              <a:t> </a:t>
            </a:r>
            <a:r>
              <a:rPr dirty="0" err="1"/>
              <a:t>iegāde</a:t>
            </a:r>
            <a:r>
              <a:rPr dirty="0"/>
              <a:t> </a:t>
            </a:r>
          </a:p>
        </p:txBody>
      </p:sp>
      <p:pic>
        <p:nvPicPr>
          <p:cNvPr id="998" name="shutterstock_369968864.jpeg" descr="shutterstock_369968864.jpeg"/>
          <p:cNvPicPr>
            <a:picLocks noChangeAspect="1"/>
          </p:cNvPicPr>
          <p:nvPr/>
        </p:nvPicPr>
        <p:blipFill>
          <a:blip r:embed="rId2"/>
          <a:srcRect l="55565"/>
          <a:stretch>
            <a:fillRect/>
          </a:stretch>
        </p:blipFill>
        <p:spPr>
          <a:xfrm>
            <a:off x="7614134" y="0"/>
            <a:ext cx="457099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Projektu pieteikumu…"/>
          <p:cNvSpPr txBox="1">
            <a:spLocks noGrp="1"/>
          </p:cNvSpPr>
          <p:nvPr>
            <p:ph type="title" idx="4294967295"/>
          </p:nvPr>
        </p:nvSpPr>
        <p:spPr>
          <a:xfrm>
            <a:off x="831849" y="485503"/>
            <a:ext cx="9497925" cy="1694717"/>
          </a:xfrm>
          <a:prstGeom prst="rect">
            <a:avLst/>
          </a:prstGeom>
        </p:spPr>
        <p:txBody>
          <a:bodyPr anchor="t"/>
          <a:lstStyle/>
          <a:p>
            <a:pPr>
              <a:defRPr sz="36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dirty="0"/>
              <a:t>PROJEKTU PIETEIKUMU IZVĒRTĒŠANAS REZULTĀTI</a:t>
            </a:r>
            <a:endParaRPr dirty="0"/>
          </a:p>
        </p:txBody>
      </p:sp>
      <p:sp>
        <p:nvSpPr>
          <p:cNvPr id="1022" name="TextBox 2"/>
          <p:cNvSpPr txBox="1"/>
          <p:nvPr/>
        </p:nvSpPr>
        <p:spPr>
          <a:xfrm>
            <a:off x="831849" y="1712648"/>
            <a:ext cx="10283144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lv-LV" dirty="0"/>
              <a:t>Pēc visu projektu pieteikumu izvērtēšanas LIAA </a:t>
            </a:r>
            <a:r>
              <a:rPr lang="lv-LV" dirty="0" err="1"/>
              <a:t>ranžē</a:t>
            </a:r>
            <a:r>
              <a:rPr lang="lv-LV" dirty="0"/>
              <a:t> pieteikumus atlasē pieejamā finansējuma ietvaros, ievērojot šādu kārtību (secīgi):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endParaRPr lang="lv-LV" dirty="0"/>
          </a:p>
          <a:p>
            <a:pPr marL="254000" indent="-254000">
              <a:buClr>
                <a:srgbClr val="A7A7A7"/>
              </a:buClr>
              <a:buSzPct val="150000"/>
              <a:buChar char="•"/>
              <a:defRPr sz="1600">
                <a:solidFill>
                  <a:srgbClr val="FFFFFF"/>
                </a:solidFill>
              </a:defRPr>
            </a:pPr>
            <a:r>
              <a:rPr lang="lv-LV" sz="1600" dirty="0">
                <a:solidFill>
                  <a:srgbClr val="FFFFFF"/>
                </a:solidFill>
              </a:rPr>
              <a:t>kopējais punktu skaits</a:t>
            </a:r>
          </a:p>
          <a:p>
            <a:pPr>
              <a:buClr>
                <a:srgbClr val="A7A7A7"/>
              </a:buClr>
              <a:buSzPct val="150000"/>
              <a:defRPr sz="1600">
                <a:solidFill>
                  <a:srgbClr val="FFFFFF"/>
                </a:solidFill>
              </a:defRPr>
            </a:pPr>
            <a:endParaRPr lang="lv-LV" strike="sngStrike" dirty="0">
              <a:solidFill>
                <a:srgbClr val="FF0000"/>
              </a:solidFill>
            </a:endParaRPr>
          </a:p>
          <a:p>
            <a:pPr marL="254000" indent="-254000">
              <a:buClr>
                <a:srgbClr val="A7A7A7"/>
              </a:buClr>
              <a:buSzPct val="150000"/>
              <a:buChar char="•"/>
              <a:defRPr sz="1600">
                <a:solidFill>
                  <a:srgbClr val="FFFFFF"/>
                </a:solidFill>
              </a:defRPr>
            </a:pPr>
            <a:r>
              <a:rPr lang="lv-LV" dirty="0">
                <a:solidFill>
                  <a:schemeClr val="bg1">
                    <a:lumMod val="95000"/>
                  </a:schemeClr>
                </a:solidFill>
              </a:rPr>
              <a:t>zemākais </a:t>
            </a:r>
            <a:r>
              <a:rPr lang="lv-LV" dirty="0"/>
              <a:t>iekš</a:t>
            </a:r>
            <a:r>
              <a:rPr lang="lv-LV" dirty="0">
                <a:solidFill>
                  <a:schemeClr val="bg1">
                    <a:lumMod val="95000"/>
                  </a:schemeClr>
                </a:solidFill>
              </a:rPr>
              <a:t>ze</a:t>
            </a:r>
            <a:r>
              <a:rPr lang="lv-LV" dirty="0"/>
              <a:t>mes kopprodukts uz vienu iedzīvotāju statistiskajā reģionā, kurā tiek īstenots projekts </a:t>
            </a:r>
            <a:r>
              <a:rPr lang="lv-LV" dirty="0">
                <a:solidFill>
                  <a:schemeClr val="bg1">
                    <a:lumMod val="95000"/>
                  </a:schemeClr>
                </a:solidFill>
              </a:rPr>
              <a:t>(iepriekšējā gadā)</a:t>
            </a:r>
          </a:p>
          <a:p>
            <a:pPr>
              <a:buClr>
                <a:srgbClr val="A7A7A7"/>
              </a:buClr>
              <a:buSzPct val="150000"/>
              <a:defRPr sz="1600">
                <a:solidFill>
                  <a:srgbClr val="FFFFFF"/>
                </a:solidFill>
              </a:defRPr>
            </a:pPr>
            <a:endParaRPr lang="lv-LV" dirty="0">
              <a:solidFill>
                <a:schemeClr val="bg1">
                  <a:lumMod val="95000"/>
                </a:schemeClr>
              </a:solidFill>
            </a:endParaRPr>
          </a:p>
          <a:p>
            <a:pPr marL="254000" indent="-254000">
              <a:buClr>
                <a:srgbClr val="A7A7A7"/>
              </a:buClr>
              <a:buSzPct val="150000"/>
              <a:buChar char="•"/>
              <a:defRPr sz="1600">
                <a:solidFill>
                  <a:srgbClr val="FFFFFF"/>
                </a:solidFill>
              </a:defRPr>
            </a:pPr>
            <a:r>
              <a:rPr lang="lv-LV" dirty="0"/>
              <a:t>preču vai pakalpojumu eksporta apjoms attiecībā pret kapitāla atlaides apmēru, uz kuru pieteicējs pretendē</a:t>
            </a:r>
          </a:p>
          <a:p>
            <a:pPr>
              <a:buClr>
                <a:srgbClr val="A7A7A7"/>
              </a:buClr>
              <a:buSzPct val="150000"/>
              <a:defRPr sz="1600">
                <a:solidFill>
                  <a:srgbClr val="FFFFFF"/>
                </a:solidFill>
              </a:defRPr>
            </a:pPr>
            <a:endParaRPr lang="lv-LV" dirty="0"/>
          </a:p>
          <a:p>
            <a:pPr marL="254000" indent="-254000">
              <a:buClr>
                <a:srgbClr val="A7A7A7"/>
              </a:buClr>
              <a:buSzPct val="150000"/>
              <a:buChar char="•"/>
              <a:defRPr sz="1600">
                <a:solidFill>
                  <a:srgbClr val="FFFFFF"/>
                </a:solidFill>
              </a:defRPr>
            </a:pPr>
            <a:r>
              <a:rPr lang="lv-LV" dirty="0"/>
              <a:t>lielā</a:t>
            </a:r>
            <a:r>
              <a:rPr lang="lv-LV" sz="1600" dirty="0">
                <a:solidFill>
                  <a:srgbClr val="FFFFFF"/>
                </a:solidFill>
              </a:rPr>
              <a:t>kais</a:t>
            </a:r>
            <a:r>
              <a:rPr lang="lv-LV" dirty="0"/>
              <a:t> apmērs, sareizinot jaunradītas darbavietas un mēneša vidējo bruto darba samaksu darbiniekiem, kas pieņemti darbā projekta rezultātā, attiecībā pret mēneša vidējās bruto darba samaksas apmēru iepriekšējā gadā reģionā, kurā tiks īstenots projekts</a:t>
            </a:r>
          </a:p>
        </p:txBody>
      </p:sp>
    </p:spTree>
    <p:extLst>
      <p:ext uri="{BB962C8B-B14F-4D97-AF65-F5344CB8AC3E}">
        <p14:creationId xmlns:p14="http://schemas.microsoft.com/office/powerpoint/2010/main" val="38455139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IETEIKŠANĀS UN PROJEKTA POSMI"/>
          <p:cNvSpPr txBox="1">
            <a:spLocks noGrp="1"/>
          </p:cNvSpPr>
          <p:nvPr>
            <p:ph type="title" idx="4294967295"/>
          </p:nvPr>
        </p:nvSpPr>
        <p:spPr>
          <a:xfrm>
            <a:off x="844548" y="469659"/>
            <a:ext cx="11360153" cy="789917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lvl1pPr>
          </a:lstStyle>
          <a:p>
            <a:r>
              <a:rPr dirty="0"/>
              <a:t>PIETEIKŠANĀS UN PROJEKTA POSMI</a:t>
            </a:r>
          </a:p>
        </p:txBody>
      </p:sp>
      <p:sp>
        <p:nvSpPr>
          <p:cNvPr id="1005" name="LIAA un ALTUM uzsāk pieteikumu pieņemšanu"/>
          <p:cNvSpPr txBox="1">
            <a:spLocks noGrp="1"/>
          </p:cNvSpPr>
          <p:nvPr>
            <p:ph type="body" sz="quarter" idx="4294967295"/>
          </p:nvPr>
        </p:nvSpPr>
        <p:spPr>
          <a:xfrm>
            <a:off x="407215" y="2232767"/>
            <a:ext cx="2081461" cy="6844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>
                <a:solidFill>
                  <a:srgbClr val="A7A7A7"/>
                </a:solidFill>
              </a:defRPr>
            </a:lvl1pPr>
          </a:lstStyle>
          <a:p>
            <a:r>
              <a:rPr lang="lv-LV" dirty="0"/>
              <a:t>11.12.2023. </a:t>
            </a:r>
            <a:r>
              <a:rPr dirty="0"/>
              <a:t>LIAA un ALTUM </a:t>
            </a:r>
            <a:r>
              <a:rPr dirty="0" err="1"/>
              <a:t>uzsāk</a:t>
            </a:r>
            <a:r>
              <a:rPr dirty="0"/>
              <a:t> </a:t>
            </a:r>
            <a:r>
              <a:rPr dirty="0" err="1"/>
              <a:t>pieteikumu</a:t>
            </a:r>
            <a:endParaRPr lang="lv-LV" dirty="0"/>
          </a:p>
          <a:p>
            <a:r>
              <a:rPr dirty="0" err="1"/>
              <a:t>pieņemšanu</a:t>
            </a:r>
            <a:endParaRPr dirty="0"/>
          </a:p>
        </p:txBody>
      </p:sp>
      <p:sp>
        <p:nvSpPr>
          <p:cNvPr id="1006" name="Text Placeholder 3"/>
          <p:cNvSpPr txBox="1"/>
          <p:nvPr/>
        </p:nvSpPr>
        <p:spPr>
          <a:xfrm>
            <a:off x="2496694" y="2210718"/>
            <a:ext cx="2066428" cy="66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10000"/>
          </a:bodyPr>
          <a:lstStyle>
            <a:lvl1pPr>
              <a:defRPr sz="1400">
                <a:solidFill>
                  <a:srgbClr val="A7A7A7"/>
                </a:solidFill>
              </a:defRPr>
            </a:lvl1pPr>
          </a:lstStyle>
          <a:p>
            <a:r>
              <a:rPr lang="lv-LV" dirty="0"/>
              <a:t>11.03.2024. plkst. 23.59.</a:t>
            </a:r>
            <a:r>
              <a:rPr dirty="0" err="1"/>
              <a:t>Noslēdzas</a:t>
            </a:r>
            <a:r>
              <a:rPr dirty="0"/>
              <a:t> </a:t>
            </a:r>
            <a:r>
              <a:rPr dirty="0" err="1"/>
              <a:t>pieteikumu</a:t>
            </a:r>
            <a:r>
              <a:rPr dirty="0"/>
              <a:t> </a:t>
            </a:r>
            <a:r>
              <a:rPr dirty="0" err="1"/>
              <a:t>pieņemšana</a:t>
            </a:r>
            <a:endParaRPr dirty="0"/>
          </a:p>
        </p:txBody>
      </p:sp>
      <p:sp>
        <p:nvSpPr>
          <p:cNvPr id="1007" name="Text Placeholder 3"/>
          <p:cNvSpPr txBox="1"/>
          <p:nvPr/>
        </p:nvSpPr>
        <p:spPr>
          <a:xfrm>
            <a:off x="407215" y="1305112"/>
            <a:ext cx="4155907" cy="468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7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lvl1pPr>
          </a:lstStyle>
          <a:p>
            <a:endParaRPr dirty="0"/>
          </a:p>
        </p:txBody>
      </p:sp>
      <p:sp>
        <p:nvSpPr>
          <p:cNvPr id="1008" name="Text Placeholder 3"/>
          <p:cNvSpPr txBox="1"/>
          <p:nvPr/>
        </p:nvSpPr>
        <p:spPr>
          <a:xfrm>
            <a:off x="445315" y="4422421"/>
            <a:ext cx="2163946" cy="89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14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09" name="Text Placeholder 3"/>
          <p:cNvSpPr txBox="1"/>
          <p:nvPr/>
        </p:nvSpPr>
        <p:spPr>
          <a:xfrm>
            <a:off x="4770271" y="2232767"/>
            <a:ext cx="1639403" cy="5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defRPr sz="1400">
                <a:solidFill>
                  <a:srgbClr val="FFFFFF"/>
                </a:solidFill>
              </a:defRPr>
            </a:pPr>
            <a:r>
              <a:rPr sz="1300" dirty="0">
                <a:solidFill>
                  <a:srgbClr val="A7A7A7"/>
                </a:solidFill>
              </a:rPr>
              <a:t>LIAA </a:t>
            </a:r>
            <a:r>
              <a:rPr lang="lv-LV" sz="1300" dirty="0" err="1">
                <a:solidFill>
                  <a:srgbClr val="A7A7A7"/>
                </a:solidFill>
              </a:rPr>
              <a:t>peņem</a:t>
            </a:r>
            <a:r>
              <a:rPr sz="1300" dirty="0">
                <a:solidFill>
                  <a:srgbClr val="A7A7A7"/>
                </a:solidFill>
              </a:rPr>
              <a:t> </a:t>
            </a:r>
            <a:r>
              <a:rPr sz="1300" dirty="0" err="1">
                <a:solidFill>
                  <a:srgbClr val="A7A7A7"/>
                </a:solidFill>
              </a:rPr>
              <a:t>lēmumus</a:t>
            </a:r>
            <a:endParaRPr sz="1300" dirty="0">
              <a:solidFill>
                <a:srgbClr val="A7A7A7"/>
              </a:solidFill>
            </a:endParaRPr>
          </a:p>
          <a:p>
            <a:pPr>
              <a:lnSpc>
                <a:spcPct val="90000"/>
              </a:lnSpc>
              <a:defRPr sz="1400">
                <a:solidFill>
                  <a:srgbClr val="FFFFFF"/>
                </a:solidFill>
              </a:defRPr>
            </a:pPr>
            <a:r>
              <a:rPr sz="1300" dirty="0">
                <a:solidFill>
                  <a:srgbClr val="A7A7A7"/>
                </a:solidFill>
              </a:rPr>
              <a:t>par atlases </a:t>
            </a:r>
            <a:r>
              <a:rPr sz="1300" dirty="0" err="1">
                <a:solidFill>
                  <a:srgbClr val="A7A7A7"/>
                </a:solidFill>
              </a:rPr>
              <a:t>rezultātu</a:t>
            </a:r>
            <a:endParaRPr sz="1300" dirty="0">
              <a:solidFill>
                <a:srgbClr val="A7A7A7"/>
              </a:solidFill>
            </a:endParaRPr>
          </a:p>
        </p:txBody>
      </p:sp>
      <p:sp>
        <p:nvSpPr>
          <p:cNvPr id="1010" name="Text Placeholder 3"/>
          <p:cNvSpPr txBox="1"/>
          <p:nvPr/>
        </p:nvSpPr>
        <p:spPr>
          <a:xfrm>
            <a:off x="5461385" y="4444701"/>
            <a:ext cx="2758260" cy="89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12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11" name="Text Placeholder 3"/>
          <p:cNvSpPr txBox="1"/>
          <p:nvPr/>
        </p:nvSpPr>
        <p:spPr>
          <a:xfrm>
            <a:off x="6563358" y="2232767"/>
            <a:ext cx="1632314" cy="736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786384">
              <a:defRPr sz="1204">
                <a:solidFill>
                  <a:srgbClr val="A7A7A7"/>
                </a:solidFill>
              </a:defRPr>
            </a:lvl1pPr>
          </a:lstStyle>
          <a:p>
            <a:r>
              <a:rPr dirty="0"/>
              <a:t>ALTUM </a:t>
            </a:r>
            <a:r>
              <a:rPr dirty="0" err="1"/>
              <a:t>pieņem</a:t>
            </a:r>
            <a:r>
              <a:rPr dirty="0"/>
              <a:t> </a:t>
            </a:r>
            <a:r>
              <a:rPr dirty="0" err="1"/>
              <a:t>lēmumu</a:t>
            </a:r>
            <a:r>
              <a:rPr dirty="0"/>
              <a:t> par </a:t>
            </a:r>
            <a:r>
              <a:rPr dirty="0" err="1"/>
              <a:t>atbalsta</a:t>
            </a:r>
            <a:r>
              <a:rPr dirty="0"/>
              <a:t> </a:t>
            </a:r>
            <a:r>
              <a:rPr dirty="0" err="1"/>
              <a:t>piešķiršanu</a:t>
            </a:r>
            <a:endParaRPr dirty="0"/>
          </a:p>
        </p:txBody>
      </p:sp>
      <p:sp>
        <p:nvSpPr>
          <p:cNvPr id="1012" name="Text Placeholder 3"/>
          <p:cNvSpPr txBox="1"/>
          <p:nvPr/>
        </p:nvSpPr>
        <p:spPr>
          <a:xfrm>
            <a:off x="8457334" y="2210717"/>
            <a:ext cx="1632317" cy="706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defRPr sz="1400">
                <a:solidFill>
                  <a:srgbClr val="A7A7A7"/>
                </a:solidFill>
              </a:defRPr>
            </a:lvl1pPr>
          </a:lstStyle>
          <a:p>
            <a:r>
              <a:rPr dirty="0" err="1"/>
              <a:t>Klients</a:t>
            </a:r>
            <a:r>
              <a:rPr dirty="0"/>
              <a:t> </a:t>
            </a:r>
            <a:r>
              <a:rPr dirty="0" err="1"/>
              <a:t>īsteno</a:t>
            </a:r>
            <a:r>
              <a:rPr dirty="0"/>
              <a:t> </a:t>
            </a:r>
            <a:r>
              <a:rPr dirty="0" err="1"/>
              <a:t>projektu</a:t>
            </a:r>
            <a:endParaRPr dirty="0"/>
          </a:p>
        </p:txBody>
      </p:sp>
      <p:sp>
        <p:nvSpPr>
          <p:cNvPr id="1013" name="Text Placeholder 3"/>
          <p:cNvSpPr txBox="1"/>
          <p:nvPr/>
        </p:nvSpPr>
        <p:spPr>
          <a:xfrm>
            <a:off x="10351313" y="2232767"/>
            <a:ext cx="1590490" cy="684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786384">
              <a:defRPr sz="1204">
                <a:solidFill>
                  <a:srgbClr val="A7A7A7"/>
                </a:solidFill>
              </a:defRPr>
            </a:lvl1pPr>
          </a:lstStyle>
          <a:p>
            <a:r>
              <a:t>LIAA uzsāk pēcuzraudzību pēc klienta paziņojuma</a:t>
            </a:r>
          </a:p>
        </p:txBody>
      </p:sp>
      <p:sp>
        <p:nvSpPr>
          <p:cNvPr id="1014" name="Straight Connector 13"/>
          <p:cNvSpPr/>
          <p:nvPr/>
        </p:nvSpPr>
        <p:spPr>
          <a:xfrm>
            <a:off x="536575" y="3149597"/>
            <a:ext cx="11849100" cy="1"/>
          </a:xfrm>
          <a:prstGeom prst="line">
            <a:avLst/>
          </a:prstGeom>
          <a:ln w="6350">
            <a:solidFill>
              <a:srgbClr val="EA164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5" name="Oval 15"/>
          <p:cNvSpPr/>
          <p:nvPr/>
        </p:nvSpPr>
        <p:spPr>
          <a:xfrm>
            <a:off x="445315" y="3030040"/>
            <a:ext cx="257177" cy="239115"/>
          </a:xfrm>
          <a:prstGeom prst="ellipse">
            <a:avLst/>
          </a:prstGeom>
          <a:solidFill>
            <a:srgbClr val="EA16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6" name="Oval 16"/>
          <p:cNvSpPr/>
          <p:nvPr/>
        </p:nvSpPr>
        <p:spPr>
          <a:xfrm>
            <a:off x="2775403" y="3030030"/>
            <a:ext cx="257177" cy="239115"/>
          </a:xfrm>
          <a:prstGeom prst="ellipse">
            <a:avLst/>
          </a:prstGeom>
          <a:solidFill>
            <a:srgbClr val="EA16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7" name="Oval 17"/>
          <p:cNvSpPr/>
          <p:nvPr/>
        </p:nvSpPr>
        <p:spPr>
          <a:xfrm>
            <a:off x="6563358" y="3030040"/>
            <a:ext cx="257177" cy="239115"/>
          </a:xfrm>
          <a:prstGeom prst="ellipse">
            <a:avLst/>
          </a:prstGeom>
          <a:solidFill>
            <a:srgbClr val="EA16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8" name="Oval 18"/>
          <p:cNvSpPr/>
          <p:nvPr/>
        </p:nvSpPr>
        <p:spPr>
          <a:xfrm>
            <a:off x="8992163" y="3030030"/>
            <a:ext cx="257177" cy="239115"/>
          </a:xfrm>
          <a:prstGeom prst="ellipse">
            <a:avLst/>
          </a:prstGeom>
          <a:solidFill>
            <a:srgbClr val="EA16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19" name="Oval 19"/>
          <p:cNvSpPr/>
          <p:nvPr/>
        </p:nvSpPr>
        <p:spPr>
          <a:xfrm>
            <a:off x="10351313" y="3030040"/>
            <a:ext cx="257177" cy="239115"/>
          </a:xfrm>
          <a:prstGeom prst="ellipse">
            <a:avLst/>
          </a:prstGeom>
          <a:solidFill>
            <a:srgbClr val="EA16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D9E764-9E0C-D07F-9DB2-8DE1B3C19107}"/>
              </a:ext>
            </a:extLst>
          </p:cNvPr>
          <p:cNvSpPr txBox="1"/>
          <p:nvPr/>
        </p:nvSpPr>
        <p:spPr>
          <a:xfrm>
            <a:off x="573903" y="4565013"/>
            <a:ext cx="10750520" cy="3277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 sz="2100">
                <a:solidFill>
                  <a:srgbClr val="A7A7A7"/>
                </a:solidFill>
                <a:latin typeface="Armin Grotesk UltraBold"/>
                <a:ea typeface="Armin Grotesk UltraBold"/>
                <a:cs typeface="Armin Grotesk UltraBold"/>
                <a:sym typeface="Armin Grotesk UltraBold"/>
              </a:defRPr>
            </a:pPr>
            <a:r>
              <a:rPr lang="lv-LV" sz="1700" dirty="0">
                <a:solidFill>
                  <a:schemeClr val="bg1">
                    <a:lumMod val="95000"/>
                  </a:schemeClr>
                </a:solidFill>
                <a:sym typeface="Armin Grotesk UltraBold"/>
              </a:rPr>
              <a:t>Projekta īstenošanu var uzsākt pēc pieteikuma iesniegšanas LIAA un ALTUM</a:t>
            </a:r>
          </a:p>
        </p:txBody>
      </p:sp>
      <p:sp>
        <p:nvSpPr>
          <p:cNvPr id="2" name="Oval 17">
            <a:extLst>
              <a:ext uri="{FF2B5EF4-FFF2-40B4-BE49-F238E27FC236}">
                <a16:creationId xmlns:a16="http://schemas.microsoft.com/office/drawing/2014/main" id="{F6F22155-DBBC-00B3-890F-F0E7077FA276}"/>
              </a:ext>
            </a:extLst>
          </p:cNvPr>
          <p:cNvSpPr/>
          <p:nvPr/>
        </p:nvSpPr>
        <p:spPr>
          <a:xfrm>
            <a:off x="5461385" y="3032068"/>
            <a:ext cx="257177" cy="239115"/>
          </a:xfrm>
          <a:prstGeom prst="ellipse">
            <a:avLst/>
          </a:prstGeom>
          <a:solidFill>
            <a:srgbClr val="EA16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467F"/>
      </a:dk1>
      <a:lt1>
        <a:srgbClr val="FFFFFF"/>
      </a:lt1>
      <a:dk2>
        <a:srgbClr val="A7A7A7"/>
      </a:dk2>
      <a:lt2>
        <a:srgbClr val="535353"/>
      </a:lt2>
      <a:accent1>
        <a:srgbClr val="C3D500"/>
      </a:accent1>
      <a:accent2>
        <a:srgbClr val="6AC2BA"/>
      </a:accent2>
      <a:accent3>
        <a:srgbClr val="00467F"/>
      </a:accent3>
      <a:accent4>
        <a:srgbClr val="00D8A7"/>
      </a:accent4>
      <a:accent5>
        <a:srgbClr val="00E9D9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min Grotesk Regular"/>
        <a:ea typeface="Armin Grotesk Regular"/>
        <a:cs typeface="Armin Grotesk Regular"/>
      </a:majorFont>
      <a:minorFont>
        <a:latin typeface="Armin Grotesk Regular"/>
        <a:ea typeface="Armin Grotesk Regular"/>
        <a:cs typeface="Armin Grotesk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Armin Grotes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Armin Grotes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3D500"/>
      </a:accent1>
      <a:accent2>
        <a:srgbClr val="6AC2BA"/>
      </a:accent2>
      <a:accent3>
        <a:srgbClr val="00467F"/>
      </a:accent3>
      <a:accent4>
        <a:srgbClr val="00D8A7"/>
      </a:accent4>
      <a:accent5>
        <a:srgbClr val="00E9D9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min Grotesk Regular"/>
        <a:ea typeface="Armin Grotesk Regular"/>
        <a:cs typeface="Armin Grotesk Regular"/>
      </a:majorFont>
      <a:minorFont>
        <a:latin typeface="Armin Grotesk Regular"/>
        <a:ea typeface="Armin Grotesk Regular"/>
        <a:cs typeface="Armin Grotesk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Armin Grotes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Armin Grotes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725</Words>
  <Application>Microsoft Office PowerPoint</Application>
  <PresentationFormat>Widescreen</PresentationFormat>
  <Paragraphs>117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Armin Grotesk Regular</vt:lpstr>
      <vt:lpstr>Armin Grotesk SemiBold</vt:lpstr>
      <vt:lpstr>Armin Grotesk UltraBold</vt:lpstr>
      <vt:lpstr>Office Theme</vt:lpstr>
      <vt:lpstr>Aizdevumi ar kapitāla atlaidi eksportējošiem komersantiem  lielo investīciju projektu atbalstam 3. kārta</vt:lpstr>
      <vt:lpstr>PowerPoint Presentation</vt:lpstr>
      <vt:lpstr>PowerPoint Presentation</vt:lpstr>
      <vt:lpstr>PowerPoint Presentation</vt:lpstr>
      <vt:lpstr>ATBALSTĀMĀS NOZARES</vt:lpstr>
      <vt:lpstr>Projektu vērtēšanas kritēriji/sasniedzamie rādītāji 3 gados pēc projekta pabeigšanas  (5 gadu periodā)</vt:lpstr>
      <vt:lpstr>Projekta attiecināmās izmaksas</vt:lpstr>
      <vt:lpstr>PROJEKTU PIETEIKUMU IZVĒRTĒŠANAS REZULTĀTI</vt:lpstr>
      <vt:lpstr>PIETEIKŠANĀS UN PROJEKTA POSMI</vt:lpstr>
      <vt:lpstr>PowerPoint Presentation</vt:lpstr>
      <vt:lpstr>Projektu pieteikumu iesniegšana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Aizdevumi ar kapitāla atlaidi eksportējošiem komersantiem  lielo investīciju projektu atbalstam 3. kārta</dc:title>
  <dc:creator>Ilga Maļina</dc:creator>
  <cp:lastModifiedBy>Ilga Maļina</cp:lastModifiedBy>
  <cp:revision>19</cp:revision>
  <dcterms:modified xsi:type="dcterms:W3CDTF">2023-12-13T13:48:55Z</dcterms:modified>
</cp:coreProperties>
</file>